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gif" ContentType="image/gif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3" r:id="rId1"/>
    <p:sldMasterId id="2147484058" r:id="rId2"/>
  </p:sldMasterIdLst>
  <p:notesMasterIdLst>
    <p:notesMasterId r:id="rId12"/>
  </p:notesMasterIdLst>
  <p:sldIdLst>
    <p:sldId id="439" r:id="rId3"/>
    <p:sldId id="485" r:id="rId4"/>
    <p:sldId id="497" r:id="rId5"/>
    <p:sldId id="498" r:id="rId6"/>
    <p:sldId id="486" r:id="rId7"/>
    <p:sldId id="493" r:id="rId8"/>
    <p:sldId id="499" r:id="rId9"/>
    <p:sldId id="494" r:id="rId10"/>
    <p:sldId id="500" r:id="rId11"/>
  </p:sldIdLst>
  <p:sldSz cx="12192000" cy="6858000"/>
  <p:notesSz cx="7315200" cy="96012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Arial" charset="0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Arial" charset="0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Arial" charset="0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Arial" charset="0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Arial" charset="0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Arial" charset="0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Arial" charset="0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Arial" charset="0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Arial" charset="0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1323" userDrawn="1">
          <p15:clr>
            <a:srgbClr val="A4A3A4"/>
          </p15:clr>
        </p15:guide>
        <p15:guide id="2" pos="3849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4FC2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980" autoAdjust="0"/>
    <p:restoredTop sz="87589" autoAdjust="0"/>
  </p:normalViewPr>
  <p:slideViewPr>
    <p:cSldViewPr snapToGrid="0">
      <p:cViewPr>
        <p:scale>
          <a:sx n="75" d="100"/>
          <a:sy n="75" d="100"/>
        </p:scale>
        <p:origin x="1144" y="344"/>
      </p:cViewPr>
      <p:guideLst>
        <p:guide orient="horz" pos="1323"/>
        <p:guide pos="3849"/>
      </p:guideLst>
    </p:cSldViewPr>
  </p:slideViewPr>
  <p:outlineViewPr>
    <p:cViewPr>
      <p:scale>
        <a:sx n="33" d="100"/>
        <a:sy n="33" d="100"/>
      </p:scale>
      <p:origin x="0" y="-100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41" d="100"/>
        <a:sy n="41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9.xml"/><Relationship Id="rId12" Type="http://schemas.openxmlformats.org/officeDocument/2006/relationships/notesMaster" Target="notesMasters/notesMaster1.xml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9" Type="http://schemas.openxmlformats.org/officeDocument/2006/relationships/slide" Target="slides/slide7.xml"/><Relationship Id="rId10" Type="http://schemas.openxmlformats.org/officeDocument/2006/relationships/slide" Target="slides/slide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>
              <a:defRPr sz="1300"/>
            </a:lvl1pPr>
          </a:lstStyle>
          <a:p>
            <a:endParaRPr lang="en-US" altLang="en-US"/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3375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>
              <a:defRPr sz="1300"/>
            </a:lvl1pPr>
          </a:lstStyle>
          <a:p>
            <a:endParaRPr lang="en-US" altLang="en-US"/>
          </a:p>
        </p:txBody>
      </p:sp>
      <p:sp>
        <p:nvSpPr>
          <p:cNvPr id="6861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457200" y="720725"/>
            <a:ext cx="6400800" cy="3600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4608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31838" y="4560888"/>
            <a:ext cx="5851525" cy="431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4608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>
              <a:defRPr sz="1300"/>
            </a:lvl1pPr>
          </a:lstStyle>
          <a:p>
            <a:endParaRPr lang="en-US" altLang="en-US"/>
          </a:p>
        </p:txBody>
      </p:sp>
      <p:sp>
        <p:nvSpPr>
          <p:cNvPr id="4608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>
              <a:defRPr sz="1300"/>
            </a:lvl1pPr>
          </a:lstStyle>
          <a:p>
            <a:fld id="{8360AE7D-5D25-EA42-88F4-191AF311329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178939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861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  <p:sp>
        <p:nvSpPr>
          <p:cNvPr id="5018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fld id="{C3F7944B-8D25-45BB-A622-1DF692FE1BF6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1</a:t>
            </a:fld>
            <a:endParaRPr lang="en-US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700749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60AE7D-5D25-EA42-88F4-191AF3113296}" type="slidenum">
              <a:rPr lang="en-US" altLang="en-US" smtClean="0">
                <a:solidFill>
                  <a:srgbClr val="000000"/>
                </a:solidFill>
              </a:rPr>
              <a:pPr/>
              <a:t>2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596298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60AE7D-5D25-EA42-88F4-191AF3113296}" type="slidenum">
              <a:rPr lang="en-US" altLang="en-US" smtClean="0">
                <a:solidFill>
                  <a:srgbClr val="000000"/>
                </a:solidFill>
              </a:rPr>
              <a:pPr/>
              <a:t>3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462716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60AE7D-5D25-EA42-88F4-191AF3113296}" type="slidenum">
              <a:rPr lang="en-US" altLang="en-US" smtClean="0">
                <a:solidFill>
                  <a:srgbClr val="000000"/>
                </a:solidFill>
              </a:rPr>
              <a:pPr/>
              <a:t>4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882623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60AE7D-5D25-EA42-88F4-191AF3113296}" type="slidenum">
              <a:rPr lang="en-US" altLang="en-US" smtClean="0">
                <a:solidFill>
                  <a:srgbClr val="000000"/>
                </a:solidFill>
              </a:rPr>
              <a:pPr/>
              <a:t>5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867899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60AE7D-5D25-EA42-88F4-191AF3113296}" type="slidenum">
              <a:rPr lang="en-US" altLang="en-US" smtClean="0">
                <a:solidFill>
                  <a:srgbClr val="000000"/>
                </a:solidFill>
              </a:rPr>
              <a:pPr/>
              <a:t>6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084639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60AE7D-5D25-EA42-88F4-191AF3113296}" type="slidenum">
              <a:rPr lang="en-US" altLang="en-US" smtClean="0">
                <a:solidFill>
                  <a:srgbClr val="000000"/>
                </a:solidFill>
              </a:rPr>
              <a:pPr/>
              <a:t>7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978162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60AE7D-5D25-EA42-88F4-191AF3113296}" type="slidenum">
              <a:rPr lang="en-US" altLang="en-US" smtClean="0">
                <a:solidFill>
                  <a:srgbClr val="000000"/>
                </a:solidFill>
              </a:rPr>
              <a:pPr/>
              <a:t>8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661729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60AE7D-5D25-EA42-88F4-191AF3113296}" type="slidenum">
              <a:rPr lang="en-US" altLang="en-US" smtClean="0">
                <a:solidFill>
                  <a:srgbClr val="000000"/>
                </a:solidFill>
              </a:rPr>
              <a:pPr/>
              <a:t>9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15905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6864" y="228600"/>
            <a:ext cx="10871200" cy="990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816864" y="1600200"/>
            <a:ext cx="10871200" cy="4495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imes New Roman" charset="0"/>
              </a:defRPr>
            </a:lvl1pPr>
          </a:lstStyle>
          <a:p>
            <a:fld id="{E60A80BC-895C-E644-992F-763AEB1B43BC}" type="datetimeFigureOut">
              <a:rPr lang="en-US" altLang="en-US"/>
              <a:pPr/>
              <a:t>10/9/17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imes New Roman" charset="0"/>
              </a:defRPr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imes New Roman" charset="0"/>
              </a:defRPr>
            </a:lvl1pPr>
          </a:lstStyle>
          <a:p>
            <a:fld id="{3E54D62E-DA59-3443-B6C4-FF7B2DB1D3D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732348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ight Triangle 4"/>
          <p:cNvSpPr/>
          <p:nvPr/>
        </p:nvSpPr>
        <p:spPr>
          <a:xfrm>
            <a:off x="1" y="2647950"/>
            <a:ext cx="4762500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Freeform 5"/>
          <p:cNvSpPr/>
          <p:nvPr/>
        </p:nvSpPr>
        <p:spPr>
          <a:xfrm>
            <a:off x="1" y="5048250"/>
            <a:ext cx="4762500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705101" y="0"/>
            <a:ext cx="9486900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rtlCol="0" anchor="ctr">
            <a:normAutofit/>
          </a:bodyPr>
          <a:lstStyle>
            <a:lvl1pPr algn="r">
              <a:defRPr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94929" y="1717501"/>
            <a:ext cx="73152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524639" y="2180529"/>
            <a:ext cx="8128727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fld id="{0B4A7F95-5D05-4E29-95BA-6C3B579174F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150782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fld id="{84BEF054-99BD-47BC-91FC-8C14C40C8E8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8461935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46783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46783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fld id="{FE3E0B68-1393-45C7-8557-2A07A8A62DD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012733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ight Triangle 3"/>
          <p:cNvSpPr/>
          <p:nvPr/>
        </p:nvSpPr>
        <p:spPr>
          <a:xfrm>
            <a:off x="1" y="2647950"/>
            <a:ext cx="4762500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Freeform 4"/>
          <p:cNvSpPr/>
          <p:nvPr/>
        </p:nvSpPr>
        <p:spPr>
          <a:xfrm>
            <a:off x="-2117" y="-1588"/>
            <a:ext cx="12194117" cy="6859588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1089484" y="1730403"/>
            <a:ext cx="7531497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616370" y="2470926"/>
            <a:ext cx="8681508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fld id="{CA936FB2-5D60-46A7-94B0-F5DFBC704BA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716951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fld id="{4D47BCB0-17FD-4878-99EF-49E61FFDFE3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337389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/>
          <p:nvPr/>
        </p:nvSpPr>
        <p:spPr>
          <a:xfrm>
            <a:off x="-2117" y="-1588"/>
            <a:ext cx="12194117" cy="6859588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Right Triangle 4"/>
          <p:cNvSpPr/>
          <p:nvPr/>
        </p:nvSpPr>
        <p:spPr>
          <a:xfrm>
            <a:off x="1" y="2647950"/>
            <a:ext cx="4762500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1092532" y="1726738"/>
            <a:ext cx="7534656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621536" y="2468304"/>
            <a:ext cx="8680704" cy="329184"/>
          </a:xfrm>
        </p:spPr>
        <p:txBody>
          <a:bodyPr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fld id="{D6C4B6F1-8F3F-4BE4-875B-3F77FCF14F1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084407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80" y="1097280"/>
            <a:ext cx="42672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66688" y="1097280"/>
            <a:ext cx="42672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fld id="{17313B19-591F-473D-A2A5-217A696CDD5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15324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097280"/>
            <a:ext cx="42672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2200" y="1701848"/>
            <a:ext cx="42672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66688" y="1097280"/>
            <a:ext cx="42672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66688" y="1701848"/>
            <a:ext cx="42672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fld id="{2A090A51-A406-4130-A9AE-D9681761181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04174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fld id="{6AEA3484-D2A5-490F-9723-5283C075243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35229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fld id="{09B1B57A-BC90-4C68-B309-BE07B0F8178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336386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ight Triangle 4"/>
          <p:cNvSpPr/>
          <p:nvPr/>
        </p:nvSpPr>
        <p:spPr>
          <a:xfrm>
            <a:off x="1" y="2647950"/>
            <a:ext cx="4762500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Right Triangle 5"/>
          <p:cNvSpPr/>
          <p:nvPr/>
        </p:nvSpPr>
        <p:spPr>
          <a:xfrm rot="5400000">
            <a:off x="1720851" y="-1720850"/>
            <a:ext cx="6858000" cy="1029970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1046573" y="1576104"/>
            <a:ext cx="694944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32737" y="2618913"/>
            <a:ext cx="507703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730605" y="2253385"/>
            <a:ext cx="7726347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>
                <a:solidFill>
                  <a:srgbClr val="434342"/>
                </a:solidFill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 eaLnBrk="0" hangingPunct="0">
              <a:defRPr>
                <a:solidFill>
                  <a:srgbClr val="434342"/>
                </a:solidFill>
                <a:latin typeface="Times New Roman" panose="02020603050405020304" pitchFamily="18" charset="0"/>
              </a:defRPr>
            </a:lvl1pPr>
          </a:lstStyle>
          <a:p>
            <a:fld id="{F0B07E6F-64BA-4EF0-89C3-A2D264EC81A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218909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2.xml"/><Relationship Id="rId12" Type="http://schemas.openxmlformats.org/officeDocument/2006/relationships/theme" Target="../theme/theme2.xml"/><Relationship Id="rId1" Type="http://schemas.openxmlformats.org/officeDocument/2006/relationships/slideLayout" Target="../slideLayouts/slideLayout2.xml"/><Relationship Id="rId2" Type="http://schemas.openxmlformats.org/officeDocument/2006/relationships/slideLayout" Target="../slideLayouts/slideLayout3.xml"/><Relationship Id="rId3" Type="http://schemas.openxmlformats.org/officeDocument/2006/relationships/slideLayout" Target="../slideLayouts/slideLayout4.xml"/><Relationship Id="rId4" Type="http://schemas.openxmlformats.org/officeDocument/2006/relationships/slideLayout" Target="../slideLayouts/slideLayout5.xml"/><Relationship Id="rId5" Type="http://schemas.openxmlformats.org/officeDocument/2006/relationships/slideLayout" Target="../slideLayouts/slideLayout6.xml"/><Relationship Id="rId6" Type="http://schemas.openxmlformats.org/officeDocument/2006/relationships/slideLayout" Target="../slideLayouts/slideLayout7.xml"/><Relationship Id="rId7" Type="http://schemas.openxmlformats.org/officeDocument/2006/relationships/slideLayout" Target="../slideLayouts/slideLayout8.xml"/><Relationship Id="rId8" Type="http://schemas.openxmlformats.org/officeDocument/2006/relationships/slideLayout" Target="../slideLayouts/slideLayout9.xml"/><Relationship Id="rId9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21"/>
          <p:cNvSpPr>
            <a:spLocks noGrp="1"/>
          </p:cNvSpPr>
          <p:nvPr>
            <p:ph type="title"/>
          </p:nvPr>
        </p:nvSpPr>
        <p:spPr bwMode="auto">
          <a:xfrm>
            <a:off x="812800" y="228600"/>
            <a:ext cx="10871200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2051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817033" y="1600201"/>
            <a:ext cx="108712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8128000" y="6248401"/>
            <a:ext cx="35560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rgbClr val="775F55"/>
                </a:solidFill>
              </a:defRPr>
            </a:lvl1pPr>
          </a:lstStyle>
          <a:p>
            <a:fld id="{ADAE5F0D-EE0A-5F44-965A-ACBBBAA19A82}" type="datetimeFigureOut">
              <a:rPr lang="en-US" altLang="en-US"/>
              <a:pPr/>
              <a:t>10/9/17</a:t>
            </a:fld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812801" y="6248401"/>
            <a:ext cx="7228417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775F55"/>
                </a:solidFill>
              </a:defRPr>
            </a:lvl1pPr>
          </a:lstStyle>
          <a:p>
            <a:endParaRPr lang="en-US" alt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0" y="1235075"/>
            <a:ext cx="12192000" cy="31908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ctr" eaLnBrk="1" hangingPunct="1"/>
            <a:endParaRPr lang="en-US" altLang="en-US">
              <a:solidFill>
                <a:srgbClr val="FFFFFF"/>
              </a:solidFill>
              <a:latin typeface="Tw Cen MT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1279525"/>
            <a:ext cx="7112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ctr" eaLnBrk="1" hangingPunct="1"/>
            <a:endParaRPr lang="en-US" altLang="en-US">
              <a:solidFill>
                <a:srgbClr val="FFFFFF"/>
              </a:solidFill>
              <a:latin typeface="Tw Cen MT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787400" y="1279525"/>
            <a:ext cx="1140460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ctr" eaLnBrk="1" hangingPunct="1"/>
            <a:endParaRPr lang="en-US" altLang="en-US">
              <a:solidFill>
                <a:srgbClr val="FFFFFF"/>
              </a:solidFill>
              <a:latin typeface="Tw Cen MT" charset="0"/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1589"/>
            <a:ext cx="711200" cy="2444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>
            <a:lvl1pPr algn="ctr">
              <a:defRPr sz="1400" b="1">
                <a:solidFill>
                  <a:srgbClr val="FFFFFF"/>
                </a:solidFill>
              </a:defRPr>
            </a:lvl1pPr>
          </a:lstStyle>
          <a:p>
            <a:fld id="{5AE03BC1-6732-6441-ABFF-6AE1B7A88697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57" r:id="rId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9pPr>
    </p:titleStyle>
    <p:bodyStyle>
      <a:lvl1pPr marL="319088" indent="-319088" algn="l" rtl="0" eaLnBrk="0" fontAlgn="base" hangingPunct="0">
        <a:spcBef>
          <a:spcPts val="700"/>
        </a:spcBef>
        <a:spcAft>
          <a:spcPct val="0"/>
        </a:spcAft>
        <a:buClr>
          <a:schemeClr val="accent2"/>
        </a:buClr>
        <a:buSzPct val="60000"/>
        <a:buFont typeface="Wingdings" charset="2"/>
        <a:buChar char=""/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ts val="550"/>
        </a:spcBef>
        <a:spcAft>
          <a:spcPct val="0"/>
        </a:spcAft>
        <a:buClr>
          <a:schemeClr val="accent1"/>
        </a:buClr>
        <a:buSzPct val="70000"/>
        <a:buFont typeface="Wingdings 2" charset="2"/>
        <a:buChar char="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0" fontAlgn="base" hangingPunct="0">
        <a:spcBef>
          <a:spcPts val="500"/>
        </a:spcBef>
        <a:spcAft>
          <a:spcPct val="0"/>
        </a:spcAft>
        <a:buClr>
          <a:schemeClr val="accent2"/>
        </a:buClr>
        <a:buSzPct val="75000"/>
        <a:buFont typeface="Wingdings" charset="2"/>
        <a:buChar char=""/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0" fontAlgn="base" hangingPunct="0">
        <a:spcBef>
          <a:spcPts val="400"/>
        </a:spcBef>
        <a:spcAft>
          <a:spcPct val="0"/>
        </a:spcAft>
        <a:buClr>
          <a:srgbClr val="A5AB81"/>
        </a:buClr>
        <a:buSzPct val="75000"/>
        <a:buFont typeface="Wingdings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0" fontAlgn="base" hangingPunct="0">
        <a:spcBef>
          <a:spcPts val="400"/>
        </a:spcBef>
        <a:spcAft>
          <a:spcPct val="0"/>
        </a:spcAft>
        <a:buClr>
          <a:srgbClr val="D8B25C"/>
        </a:buClr>
        <a:buSzPct val="65000"/>
        <a:buFont typeface="Wingdings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4233" y="5051426"/>
            <a:ext cx="4766733" cy="1806575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8" name="Freeform 7"/>
          <p:cNvSpPr/>
          <p:nvPr/>
        </p:nvSpPr>
        <p:spPr>
          <a:xfrm>
            <a:off x="-2117" y="5051426"/>
            <a:ext cx="12194117" cy="180657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6434" y="365126"/>
            <a:ext cx="10028767" cy="5492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053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096434" y="1100138"/>
            <a:ext cx="10028767" cy="3579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68818" y="5870576"/>
            <a:ext cx="2901949" cy="201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hangingPunct="1">
              <a:defRPr sz="1200">
                <a:solidFill>
                  <a:srgbClr val="FFFFFF"/>
                </a:solidFill>
                <a:latin typeface="Arial" charset="0"/>
              </a:defRPr>
            </a:lvl1pPr>
          </a:lstStyle>
          <a:p>
            <a:pPr>
              <a:defRPr/>
            </a:pPr>
            <a:fld id="{2963240F-FC65-44ED-9421-7AA0FB0CC610}" type="datetimeFigureOut">
              <a:rPr lang="en-US">
                <a:ea typeface="+mn-ea"/>
              </a:rPr>
              <a:pPr>
                <a:defRPr/>
              </a:pPr>
              <a:t>10/9/17</a:t>
            </a:fld>
            <a:endParaRPr lang="en-US">
              <a:ea typeface="+mn-ea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90533" y="6284914"/>
            <a:ext cx="62992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hangingPunct="1">
              <a:defRPr sz="1000" cap="all" spc="200" baseline="0">
                <a:solidFill>
                  <a:srgbClr val="FFFFFF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>
              <a:ea typeface="+mn-ea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201400" y="6170614"/>
            <a:ext cx="670984" cy="503237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wrap="square" lIns="9144" tIns="9144" rIns="9144" bIns="9144" numCol="1" anchor="ctr" anchorCtr="0" compatLnSpc="1">
            <a:prstTxWarp prst="textNoShape">
              <a:avLst/>
            </a:prstTxWarp>
            <a:normAutofit/>
          </a:bodyPr>
          <a:lstStyle>
            <a:lvl1pPr algn="ctr" eaLnBrk="1" hangingPunct="1">
              <a:defRPr sz="1600">
                <a:solidFill>
                  <a:srgbClr val="FFFFFF"/>
                </a:solidFill>
                <a:latin typeface="Arial" panose="020B0604020202020204" pitchFamily="34" charset="0"/>
              </a:defRPr>
            </a:lvl1pPr>
          </a:lstStyle>
          <a:p>
            <a:fld id="{3A10E68A-56B7-4236-87C2-2C44A52A1FFC}" type="slidenum">
              <a:rPr lang="en-US" altLang="en-US" smtClean="0">
                <a:ea typeface="+mn-ea"/>
              </a:rPr>
              <a:pPr/>
              <a:t>‹#›</a:t>
            </a:fld>
            <a:endParaRPr lang="en-US" altLang="en-US" smtClean="0"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555803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59" r:id="rId1"/>
    <p:sldLayoutId id="2147484060" r:id="rId2"/>
    <p:sldLayoutId id="2147484061" r:id="rId3"/>
    <p:sldLayoutId id="2147484062" r:id="rId4"/>
    <p:sldLayoutId id="2147484063" r:id="rId5"/>
    <p:sldLayoutId id="2147484064" r:id="rId6"/>
    <p:sldLayoutId id="2147484065" r:id="rId7"/>
    <p:sldLayoutId id="2147484066" r:id="rId8"/>
    <p:sldLayoutId id="2147484067" r:id="rId9"/>
    <p:sldLayoutId id="2147484068" r:id="rId10"/>
    <p:sldLayoutId id="2147484069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 kern="1200" cap="all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anose="020B0603020102020204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anose="020B0603020102020204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anose="020B0603020102020204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anose="020B0603020102020204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anose="020B0603020102020204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anose="020B0603020102020204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anose="020B0603020102020204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anose="020B0603020102020204" pitchFamily="34" charset="0"/>
        </a:defRPr>
      </a:lvl9pPr>
    </p:titleStyle>
    <p:bodyStyle>
      <a:lvl1pPr marL="342900" indent="-342900" algn="l" rtl="0" eaLnBrk="0" fontAlgn="base" hangingPunct="0">
        <a:spcBef>
          <a:spcPts val="800"/>
        </a:spcBef>
        <a:spcAft>
          <a:spcPct val="0"/>
        </a:spcAft>
        <a:buFont typeface="Arial" panose="020B0604020202020204" pitchFamily="34" charset="0"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038" indent="-173038" algn="l" rtl="0" eaLnBrk="0" fontAlgn="base" hangingPunct="0">
        <a:spcBef>
          <a:spcPts val="3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1638" indent="-163513" algn="l" rtl="0" eaLnBrk="0" fontAlgn="base" hangingPunct="0">
        <a:spcBef>
          <a:spcPts val="3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238" indent="-163513" algn="l" rtl="0" eaLnBrk="0" fontAlgn="base" hangingPunct="0">
        <a:spcBef>
          <a:spcPts val="3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8838" indent="-173038" algn="l" rtl="0" eaLnBrk="0" fontAlgn="base" hangingPunct="0">
        <a:spcBef>
          <a:spcPts val="3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5" Type="http://schemas.openxmlformats.org/officeDocument/2006/relationships/image" Target="../media/image7.jpe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4" Type="http://schemas.openxmlformats.org/officeDocument/2006/relationships/image" Target="../media/image8.png"/><Relationship Id="rId5" Type="http://schemas.openxmlformats.org/officeDocument/2006/relationships/image" Target="../media/image5.png"/><Relationship Id="rId6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4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11.png"/><Relationship Id="rId5" Type="http://schemas.openxmlformats.org/officeDocument/2006/relationships/image" Target="../media/image12.png"/><Relationship Id="rId6" Type="http://schemas.openxmlformats.org/officeDocument/2006/relationships/image" Target="../media/image13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4" Type="http://schemas.openxmlformats.org/officeDocument/2006/relationships/image" Target="../media/image15.png"/><Relationship Id="rId5" Type="http://schemas.openxmlformats.org/officeDocument/2006/relationships/image" Target="../media/image16.png"/><Relationship Id="rId6" Type="http://schemas.openxmlformats.org/officeDocument/2006/relationships/image" Target="../media/image17.png"/><Relationship Id="rId7" Type="http://schemas.openxmlformats.org/officeDocument/2006/relationships/image" Target="../media/image170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gif"/><Relationship Id="rId4" Type="http://schemas.openxmlformats.org/officeDocument/2006/relationships/image" Target="../media/image19.png"/><Relationship Id="rId5" Type="http://schemas.openxmlformats.org/officeDocument/2006/relationships/image" Target="../media/image12.png"/><Relationship Id="rId6" Type="http://schemas.openxmlformats.org/officeDocument/2006/relationships/image" Target="../media/image13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4" Type="http://schemas.openxmlformats.org/officeDocument/2006/relationships/image" Target="../media/image21.jpe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>
          <a:xfrm>
            <a:off x="863600" y="1905000"/>
            <a:ext cx="10541000" cy="2628900"/>
          </a:xfrm>
        </p:spPr>
        <p:txBody>
          <a:bodyPr/>
          <a:lstStyle/>
          <a:p>
            <a:r>
              <a:rPr lang="en-US" sz="3600" dirty="0" smtClean="0"/>
              <a:t>Balance of Forces in the Atmospheric Boundary layer</a:t>
            </a:r>
            <a:br>
              <a:rPr lang="en-US" sz="3600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>3</a:t>
            </a:r>
            <a:r>
              <a:rPr lang="en-US" dirty="0" smtClean="0"/>
              <a:t>. Balance of forces in </a:t>
            </a:r>
            <a:r>
              <a:rPr lang="en-US" dirty="0"/>
              <a:t>s</a:t>
            </a:r>
            <a:r>
              <a:rPr lang="en-US" dirty="0" smtClean="0"/>
              <a:t>table conditions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98153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>
          <a:xfrm>
            <a:off x="498487" y="1736528"/>
            <a:ext cx="7832713" cy="830027"/>
          </a:xfrm>
        </p:spPr>
        <p:txBody>
          <a:bodyPr/>
          <a:lstStyle/>
          <a:p>
            <a:r>
              <a:rPr lang="en-US" sz="2400" dirty="0" smtClean="0"/>
              <a:t>The pressure gradient force is balanced by the Coriolis force; Frictional force is negligible</a:t>
            </a:r>
          </a:p>
          <a:p>
            <a:endParaRPr lang="en-US" sz="2400" dirty="0"/>
          </a:p>
          <a:p>
            <a:endParaRPr lang="en-US" sz="2400" dirty="0" smtClean="0"/>
          </a:p>
          <a:p>
            <a:endParaRPr lang="en-US" sz="2400" dirty="0"/>
          </a:p>
          <a:p>
            <a:pPr marL="366713" lvl="1" indent="0">
              <a:buNone/>
            </a:pPr>
            <a:endParaRPr lang="en-US" sz="2400" dirty="0" smtClean="0"/>
          </a:p>
          <a:p>
            <a:endParaRPr lang="en-US" sz="2400" dirty="0"/>
          </a:p>
          <a:p>
            <a:endParaRPr lang="en-US" sz="2400" dirty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sz="2400" dirty="0"/>
          </a:p>
        </p:txBody>
      </p:sp>
      <p:sp>
        <p:nvSpPr>
          <p:cNvPr id="31746" name="Title 1"/>
          <p:cNvSpPr>
            <a:spLocks noGrp="1"/>
          </p:cNvSpPr>
          <p:nvPr>
            <p:ph type="title"/>
          </p:nvPr>
        </p:nvSpPr>
        <p:spPr>
          <a:xfrm>
            <a:off x="770710" y="228600"/>
            <a:ext cx="9519466" cy="990600"/>
          </a:xfrm>
        </p:spPr>
        <p:txBody>
          <a:bodyPr/>
          <a:lstStyle/>
          <a:p>
            <a:pPr eaLnBrk="1" hangingPunct="1"/>
            <a:r>
              <a:rPr lang="en-US" altLang="en-US" sz="3200" dirty="0" smtClean="0">
                <a:solidFill>
                  <a:schemeClr val="tx1"/>
                </a:solidFill>
              </a:rPr>
              <a:t>Key forces in the background layer (or free atmosphere)</a:t>
            </a:r>
            <a:endParaRPr lang="en-US" altLang="en-US" sz="3200" dirty="0">
              <a:solidFill>
                <a:schemeClr val="tx1"/>
              </a:solidFill>
            </a:endParaRPr>
          </a:p>
        </p:txBody>
      </p:sp>
      <p:pic>
        <p:nvPicPr>
          <p:cNvPr id="27" name="Picture 2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46275" y="2710489"/>
            <a:ext cx="2139700" cy="786386"/>
          </a:xfrm>
          <a:prstGeom prst="rect">
            <a:avLst/>
          </a:prstGeom>
        </p:spPr>
      </p:pic>
      <p:pic>
        <p:nvPicPr>
          <p:cNvPr id="28" name="Picture 2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54217" y="2745621"/>
            <a:ext cx="2151892" cy="798578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570515" y="2993571"/>
            <a:ext cx="2487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,</a:t>
            </a:r>
            <a:endParaRPr lang="en-US" dirty="0"/>
          </a:p>
        </p:txBody>
      </p:sp>
      <p:pic>
        <p:nvPicPr>
          <p:cNvPr id="31" name="Picture 3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5960" y="2999678"/>
            <a:ext cx="5760720" cy="2400300"/>
          </a:xfrm>
          <a:prstGeom prst="rect">
            <a:avLst/>
          </a:prstGeom>
        </p:spPr>
      </p:pic>
      <p:cxnSp>
        <p:nvCxnSpPr>
          <p:cNvPr id="6" name="Straight Arrow Connector 5"/>
          <p:cNvCxnSpPr/>
          <p:nvPr/>
        </p:nvCxnSpPr>
        <p:spPr>
          <a:xfrm>
            <a:off x="8122889" y="2959100"/>
            <a:ext cx="0" cy="1000822"/>
          </a:xfrm>
          <a:prstGeom prst="straightConnector1">
            <a:avLst/>
          </a:prstGeom>
          <a:ln w="38100"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50474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Picture 3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5960" y="2999678"/>
            <a:ext cx="5760720" cy="24003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/>
              <p:cNvSpPr>
                <a:spLocks noGrp="1"/>
              </p:cNvSpPr>
              <p:nvPr>
                <p:ph sz="quarter" idx="1"/>
              </p:nvPr>
            </p:nvSpPr>
            <p:spPr>
              <a:xfrm>
                <a:off x="498488" y="1736528"/>
                <a:ext cx="7150088" cy="4264222"/>
              </a:xfrm>
            </p:spPr>
            <p:txBody>
              <a:bodyPr/>
              <a:lstStyle/>
              <a:p>
                <a:r>
                  <a:rPr lang="en-US" sz="2400" dirty="0" smtClean="0"/>
                  <a:t>In the new equilibrium state, </a:t>
                </a:r>
                <a:r>
                  <a:rPr lang="en-US" sz="2400" dirty="0"/>
                  <a:t>t</a:t>
                </a:r>
                <a:r>
                  <a:rPr lang="en-US" sz="2400" dirty="0" smtClean="0"/>
                  <a:t>he pressure gradient force is balanced by the Coriolis force; Frictional force is negligible</a:t>
                </a:r>
              </a:p>
              <a:p>
                <a:endParaRPr lang="en-US" sz="2400" dirty="0"/>
              </a:p>
              <a:p>
                <a:endParaRPr lang="en-US" sz="2400" dirty="0" smtClean="0"/>
              </a:p>
              <a:p>
                <a:r>
                  <a:rPr lang="en-US" sz="2400" dirty="0" smtClean="0"/>
                  <a:t>The wind speed at this new equilibrium state is geostrophic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smtClean="0">
                            <a:latin typeface="Cambria Math" charset="0"/>
                          </a:rPr>
                        </m:ctrlPr>
                      </m:sSubPr>
                      <m:e>
                        <m:sSub>
                          <m:sSubPr>
                            <m:ctrlPr>
                              <a:rPr lang="en-US" sz="2400" i="1" smtClean="0">
                                <a:latin typeface="Cambria Math" charset="0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𝑉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𝑒</m:t>
                            </m:r>
                          </m:sub>
                        </m:s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= 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𝑔</m:t>
                        </m:r>
                      </m:sub>
                    </m:sSub>
                  </m:oMath>
                </a14:m>
                <a:endParaRPr lang="en-US" sz="2400" dirty="0" smtClean="0"/>
              </a:p>
              <a:p>
                <a:endParaRPr lang="en-US" sz="2400" dirty="0" smtClean="0"/>
              </a:p>
              <a:p>
                <a:r>
                  <a:rPr lang="en-US" sz="2400" dirty="0" smtClean="0"/>
                  <a:t>This wind speed is greater than the initial wind speed at sunset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smtClean="0">
                            <a:latin typeface="Cambria Math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endParaRPr lang="en-US" sz="2400" dirty="0"/>
              </a:p>
              <a:p>
                <a:pPr marL="366713" lvl="1" indent="0">
                  <a:buNone/>
                </a:pPr>
                <a:endParaRPr lang="en-US" sz="2400" dirty="0" smtClean="0"/>
              </a:p>
              <a:p>
                <a:endParaRPr lang="en-US" sz="2400" dirty="0"/>
              </a:p>
              <a:p>
                <a:endParaRPr lang="en-US" sz="2400" dirty="0"/>
              </a:p>
              <a:p>
                <a:pPr marL="0" indent="0">
                  <a:buNone/>
                </a:pPr>
                <a:endParaRPr lang="en-US" sz="2400" dirty="0"/>
              </a:p>
              <a:p>
                <a:pPr marL="0" indent="0">
                  <a:buNone/>
                </a:pPr>
                <a:endParaRPr lang="en-US" sz="2400" dirty="0"/>
              </a:p>
            </p:txBody>
          </p:sp>
        </mc:Choice>
        <mc:Fallback xmlns=""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xfrm>
                <a:off x="498488" y="1736528"/>
                <a:ext cx="7150088" cy="4264222"/>
              </a:xfrm>
              <a:blipFill rotWithShape="0">
                <a:blip r:embed="rId4"/>
                <a:stretch>
                  <a:fillRect l="-171" t="-1144" r="-1449" b="-243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1746" name="Title 1"/>
          <p:cNvSpPr>
            <a:spLocks noGrp="1"/>
          </p:cNvSpPr>
          <p:nvPr>
            <p:ph type="title"/>
          </p:nvPr>
        </p:nvSpPr>
        <p:spPr>
          <a:xfrm>
            <a:off x="770710" y="228600"/>
            <a:ext cx="9519466" cy="990600"/>
          </a:xfrm>
        </p:spPr>
        <p:txBody>
          <a:bodyPr/>
          <a:lstStyle/>
          <a:p>
            <a:pPr eaLnBrk="1" hangingPunct="1"/>
            <a:r>
              <a:rPr lang="en-US" altLang="en-US" sz="3200" dirty="0" smtClean="0">
                <a:solidFill>
                  <a:schemeClr val="tx1"/>
                </a:solidFill>
              </a:rPr>
              <a:t>Key forces in the residual layer</a:t>
            </a:r>
            <a:endParaRPr lang="en-US" altLang="en-US" sz="3200" dirty="0">
              <a:solidFill>
                <a:schemeClr val="tx1"/>
              </a:solidFill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1555800" y="2900989"/>
            <a:ext cx="4659834" cy="833710"/>
            <a:chOff x="1546275" y="2710489"/>
            <a:chExt cx="4659834" cy="833710"/>
          </a:xfrm>
        </p:grpSpPr>
        <p:pic>
          <p:nvPicPr>
            <p:cNvPr id="27" name="Picture 26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546275" y="2710489"/>
              <a:ext cx="2139700" cy="786386"/>
            </a:xfrm>
            <a:prstGeom prst="rect">
              <a:avLst/>
            </a:prstGeom>
          </p:spPr>
        </p:pic>
        <p:pic>
          <p:nvPicPr>
            <p:cNvPr id="28" name="Picture 27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4054217" y="2745621"/>
              <a:ext cx="2151892" cy="798578"/>
            </a:xfrm>
            <a:prstGeom prst="rect">
              <a:avLst/>
            </a:prstGeom>
          </p:spPr>
        </p:pic>
        <p:sp>
          <p:nvSpPr>
            <p:cNvPr id="4" name="TextBox 3"/>
            <p:cNvSpPr txBox="1"/>
            <p:nvPr/>
          </p:nvSpPr>
          <p:spPr>
            <a:xfrm>
              <a:off x="3570515" y="2993571"/>
              <a:ext cx="2487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,</a:t>
              </a:r>
              <a:endParaRPr lang="en-US" dirty="0"/>
            </a:p>
          </p:txBody>
        </p:sp>
      </p:grpSp>
      <p:cxnSp>
        <p:nvCxnSpPr>
          <p:cNvPr id="6" name="Straight Arrow Connector 5"/>
          <p:cNvCxnSpPr/>
          <p:nvPr/>
        </p:nvCxnSpPr>
        <p:spPr>
          <a:xfrm>
            <a:off x="8122889" y="4019550"/>
            <a:ext cx="0" cy="749997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67715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itle 1"/>
          <p:cNvSpPr>
            <a:spLocks noGrp="1"/>
          </p:cNvSpPr>
          <p:nvPr>
            <p:ph type="title"/>
          </p:nvPr>
        </p:nvSpPr>
        <p:spPr>
          <a:xfrm>
            <a:off x="770710" y="228600"/>
            <a:ext cx="11211740" cy="990600"/>
          </a:xfrm>
        </p:spPr>
        <p:txBody>
          <a:bodyPr/>
          <a:lstStyle/>
          <a:p>
            <a:pPr eaLnBrk="1" hangingPunct="1"/>
            <a:r>
              <a:rPr lang="en-US" altLang="en-US" sz="3200" dirty="0" smtClean="0">
                <a:solidFill>
                  <a:schemeClr val="tx1"/>
                </a:solidFill>
              </a:rPr>
              <a:t>Comparison of initial profile and profile in new equilibrium state</a:t>
            </a:r>
            <a:endParaRPr lang="en-US" altLang="en-US" sz="3200" dirty="0">
              <a:solidFill>
                <a:schemeClr val="tx1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72293" y="1762125"/>
            <a:ext cx="10972800" cy="45720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/>
              <p:cNvSpPr txBox="1"/>
              <p:nvPr/>
            </p:nvSpPr>
            <p:spPr>
              <a:xfrm>
                <a:off x="7443560" y="2145392"/>
                <a:ext cx="4595104" cy="270772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smtClean="0">
                            <a:latin typeface="Cambria Math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𝑔</m:t>
                        </m:r>
                      </m:sub>
                    </m:sSub>
                  </m:oMath>
                </a14:m>
                <a:r>
                  <a:rPr lang="en-US" sz="2400" dirty="0" smtClean="0">
                    <a:latin typeface="+mn-lt"/>
                  </a:rPr>
                  <a:t>: Geostrophic wind speed</a:t>
                </a:r>
              </a:p>
              <a:p>
                <a:endParaRPr lang="en-US" sz="2400" dirty="0" smtClean="0">
                  <a:latin typeface="+mn-lt"/>
                </a:endParaRP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smtClean="0">
                            <a:latin typeface="Cambria Math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</m:sub>
                    </m:sSub>
                  </m:oMath>
                </a14:m>
                <a:r>
                  <a:rPr lang="en-US" sz="2400" dirty="0" smtClean="0">
                    <a:latin typeface="+mn-lt"/>
                  </a:rPr>
                  <a:t>: wind in the new equilibrium state</a:t>
                </a:r>
              </a:p>
              <a:p>
                <a:endParaRPr lang="en-US" sz="2400" dirty="0">
                  <a:latin typeface="+mn-lt"/>
                </a:endParaRP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smtClean="0">
                            <a:latin typeface="Cambria Math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sz="2400" dirty="0" smtClean="0">
                    <a:latin typeface="+mn-lt"/>
                  </a:rPr>
                  <a:t>: initial wind speed (at ~sunset)</a:t>
                </a:r>
              </a:p>
              <a:p>
                <a:endParaRPr lang="en-US" sz="2400" dirty="0">
                  <a:latin typeface="+mn-lt"/>
                </a:endParaRPr>
              </a:p>
              <a:p>
                <a:endParaRPr lang="en-US" sz="2400" dirty="0">
                  <a:latin typeface="+mn-lt"/>
                </a:endParaRPr>
              </a:p>
            </p:txBody>
          </p:sp>
        </mc:Choice>
        <mc:Fallback xmlns=""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43560" y="2145392"/>
                <a:ext cx="4595104" cy="2707729"/>
              </a:xfrm>
              <a:prstGeom prst="rect">
                <a:avLst/>
              </a:prstGeom>
              <a:blipFill rotWithShape="0">
                <a:blip r:embed="rId4"/>
                <a:stretch>
                  <a:fillRect l="-265" t="-1577" r="-145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693681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>
          <a:xfrm>
            <a:off x="558645" y="1544023"/>
            <a:ext cx="11311622" cy="4873710"/>
          </a:xfrm>
        </p:spPr>
        <p:txBody>
          <a:bodyPr/>
          <a:lstStyle/>
          <a:p>
            <a:r>
              <a:rPr lang="en-US" sz="2400" dirty="0" smtClean="0"/>
              <a:t>In transition to the new equilibrium state, the time rate of change of velocity cannot be omitted from the momentum equation   </a:t>
            </a:r>
            <a:endParaRPr lang="en-US" sz="2400" dirty="0"/>
          </a:p>
          <a:p>
            <a:endParaRPr lang="en-US" sz="2100" dirty="0" smtClean="0"/>
          </a:p>
          <a:p>
            <a:endParaRPr lang="en-US" sz="2100" dirty="0" smtClean="0"/>
          </a:p>
          <a:p>
            <a:endParaRPr lang="en-US" sz="2400" dirty="0" smtClean="0"/>
          </a:p>
          <a:p>
            <a:endParaRPr lang="en-US" sz="2400" dirty="0"/>
          </a:p>
          <a:p>
            <a:endParaRPr lang="en-US" sz="2400" dirty="0" smtClean="0"/>
          </a:p>
          <a:p>
            <a:r>
              <a:rPr lang="en-US" sz="2400" dirty="0" smtClean="0"/>
              <a:t>The correct equations: </a:t>
            </a:r>
            <a:endParaRPr lang="en-US" sz="2400" dirty="0" smtClean="0"/>
          </a:p>
          <a:p>
            <a:pPr marL="366713" lvl="1" indent="0">
              <a:buNone/>
            </a:pPr>
            <a:r>
              <a:rPr lang="en-US" sz="2100" dirty="0" smtClean="0"/>
              <a:t> </a:t>
            </a:r>
            <a:endParaRPr lang="en-US" sz="800" dirty="0" smtClean="0"/>
          </a:p>
          <a:p>
            <a:r>
              <a:rPr lang="en-US" sz="2400" dirty="0" smtClean="0"/>
              <a:t>In the process of adjustment to the new equilibrium state, wind in the residual layer tends to overshoot beyond the geostrophic wind, akin to an “inertial effect”</a:t>
            </a:r>
            <a:endParaRPr lang="en-US" sz="2400" dirty="0" smtClean="0"/>
          </a:p>
          <a:p>
            <a:endParaRPr lang="en-US" sz="2400" dirty="0"/>
          </a:p>
          <a:p>
            <a:endParaRPr lang="en-US" sz="2400" dirty="0" smtClean="0"/>
          </a:p>
          <a:p>
            <a:endParaRPr lang="en-US" sz="400" dirty="0" smtClean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sz="2400" dirty="0"/>
          </a:p>
        </p:txBody>
      </p:sp>
      <p:sp>
        <p:nvSpPr>
          <p:cNvPr id="31746" name="Title 1"/>
          <p:cNvSpPr>
            <a:spLocks noGrp="1"/>
          </p:cNvSpPr>
          <p:nvPr>
            <p:ph type="title"/>
          </p:nvPr>
        </p:nvSpPr>
        <p:spPr>
          <a:xfrm>
            <a:off x="770710" y="228600"/>
            <a:ext cx="9519466" cy="990600"/>
          </a:xfrm>
        </p:spPr>
        <p:txBody>
          <a:bodyPr/>
          <a:lstStyle/>
          <a:p>
            <a:pPr eaLnBrk="1" hangingPunct="1"/>
            <a:r>
              <a:rPr lang="en-US" altLang="en-US" sz="3200" dirty="0" smtClean="0">
                <a:solidFill>
                  <a:schemeClr val="tx1"/>
                </a:solidFill>
              </a:rPr>
              <a:t>Inertial oscillation in the residual layer  </a:t>
            </a:r>
            <a:endParaRPr lang="en-US" altLang="en-US" sz="3200" dirty="0">
              <a:solidFill>
                <a:schemeClr val="tx1"/>
              </a:solidFill>
            </a:endParaRPr>
          </a:p>
        </p:txBody>
      </p:sp>
      <p:pic>
        <p:nvPicPr>
          <p:cNvPr id="33" name="Picture 3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3067" y="2449320"/>
            <a:ext cx="3944120" cy="749810"/>
          </a:xfrm>
          <a:prstGeom prst="rect">
            <a:avLst/>
          </a:prstGeom>
        </p:spPr>
      </p:pic>
      <p:pic>
        <p:nvPicPr>
          <p:cNvPr id="34" name="Picture 3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23067" y="3430439"/>
            <a:ext cx="4230632" cy="798578"/>
          </a:xfrm>
          <a:prstGeom prst="rect">
            <a:avLst/>
          </a:prstGeom>
        </p:spPr>
      </p:pic>
      <p:cxnSp>
        <p:nvCxnSpPr>
          <p:cNvPr id="4" name="Straight Arrow Connector 3"/>
          <p:cNvCxnSpPr/>
          <p:nvPr/>
        </p:nvCxnSpPr>
        <p:spPr>
          <a:xfrm flipV="1">
            <a:off x="4257675" y="2449320"/>
            <a:ext cx="1357313" cy="981119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 flipV="1">
            <a:off x="4173130" y="3339169"/>
            <a:ext cx="1357313" cy="981119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5614988" y="2124497"/>
            <a:ext cx="35618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smtClean="0"/>
              <a:t>0</a:t>
            </a:r>
            <a:endParaRPr lang="en-US" sz="2400"/>
          </a:p>
        </p:txBody>
      </p:sp>
      <p:sp>
        <p:nvSpPr>
          <p:cNvPr id="6" name="TextBox 5"/>
          <p:cNvSpPr txBox="1"/>
          <p:nvPr/>
        </p:nvSpPr>
        <p:spPr>
          <a:xfrm>
            <a:off x="5530443" y="3016678"/>
            <a:ext cx="35618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0</a:t>
            </a:r>
            <a:endParaRPr lang="en-US" sz="2400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40139" y="4436343"/>
            <a:ext cx="3054096" cy="743712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512973" y="4436343"/>
            <a:ext cx="3291840" cy="7376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7687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>
          <a:xfrm>
            <a:off x="558645" y="1544023"/>
            <a:ext cx="10000498" cy="4495800"/>
          </a:xfrm>
        </p:spPr>
        <p:txBody>
          <a:bodyPr/>
          <a:lstStyle/>
          <a:p>
            <a:pPr marL="0" indent="0">
              <a:buNone/>
            </a:pPr>
            <a:endParaRPr lang="en-US" sz="400" dirty="0" smtClean="0"/>
          </a:p>
          <a:p>
            <a:r>
              <a:rPr lang="en-US" sz="2400" dirty="0" smtClean="0"/>
              <a:t>Assuming constant eddy diffusivity, we obtain the Ekman solution</a:t>
            </a:r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r>
              <a:rPr lang="en-US" sz="2400" dirty="0" smtClean="0"/>
              <a:t>where</a:t>
            </a:r>
            <a:endParaRPr lang="en-US" sz="2400" dirty="0"/>
          </a:p>
          <a:p>
            <a:pPr marL="0" indent="0">
              <a:buNone/>
            </a:pPr>
            <a:endParaRPr lang="en-US" sz="2400" dirty="0"/>
          </a:p>
        </p:txBody>
      </p:sp>
      <p:sp>
        <p:nvSpPr>
          <p:cNvPr id="31746" name="Title 1"/>
          <p:cNvSpPr>
            <a:spLocks noGrp="1"/>
          </p:cNvSpPr>
          <p:nvPr>
            <p:ph type="title"/>
          </p:nvPr>
        </p:nvSpPr>
        <p:spPr>
          <a:xfrm>
            <a:off x="770710" y="228600"/>
            <a:ext cx="9519466" cy="990600"/>
          </a:xfrm>
        </p:spPr>
        <p:txBody>
          <a:bodyPr/>
          <a:lstStyle/>
          <a:p>
            <a:pPr eaLnBrk="1" hangingPunct="1"/>
            <a:r>
              <a:rPr lang="en-US" altLang="en-US" sz="3200" dirty="0" smtClean="0">
                <a:solidFill>
                  <a:schemeClr val="tx1"/>
                </a:solidFill>
              </a:rPr>
              <a:t>The Ekman solution</a:t>
            </a:r>
            <a:endParaRPr lang="en-US" altLang="en-US" sz="3200" dirty="0">
              <a:solidFill>
                <a:schemeClr val="tx1"/>
              </a:solidFill>
            </a:endParaRPr>
          </a:p>
        </p:txBody>
      </p:sp>
      <p:pic>
        <p:nvPicPr>
          <p:cNvPr id="31" name="Picture 3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1590" y="2329718"/>
            <a:ext cx="3017526" cy="408432"/>
          </a:xfrm>
          <a:prstGeom prst="rect">
            <a:avLst/>
          </a:prstGeom>
        </p:spPr>
      </p:pic>
      <p:pic>
        <p:nvPicPr>
          <p:cNvPr id="32" name="Picture 3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93775" y="2333409"/>
            <a:ext cx="2292100" cy="384048"/>
          </a:xfrm>
          <a:prstGeom prst="rect">
            <a:avLst/>
          </a:prstGeom>
        </p:spPr>
      </p:pic>
      <p:pic>
        <p:nvPicPr>
          <p:cNvPr id="33" name="Picture 3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868770" y="4254239"/>
            <a:ext cx="2151892" cy="463296"/>
          </a:xfrm>
          <a:prstGeom prst="rect">
            <a:avLst/>
          </a:prstGeom>
        </p:spPr>
      </p:pic>
      <p:pic>
        <p:nvPicPr>
          <p:cNvPr id="34" name="Picture 3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301984" y="5027515"/>
            <a:ext cx="1164338" cy="371856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1371599" y="3483428"/>
                <a:ext cx="5775299" cy="51405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000" dirty="0" smtClean="0">
                    <a:latin typeface="+mn-lt"/>
                  </a:rPr>
                  <a:t>Magnitude of geostrophic wind: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smtClean="0">
                            <a:latin typeface="Cambria Math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𝑔</m:t>
                        </m:r>
                      </m:sub>
                    </m:sSub>
                    <m:r>
                      <a:rPr lang="en-US" sz="2400" i="1" smtClean="0">
                        <a:latin typeface="Cambria Math" panose="02040503050406030204" pitchFamily="18" charset="0"/>
                      </a:rPr>
                      <m:t>=</m:t>
                    </m:r>
                    <m:sSubSup>
                      <m:sSubSupPr>
                        <m:ctrlPr>
                          <a:rPr lang="en-US" sz="2400" i="1" smtClean="0">
                            <a:latin typeface="Cambria Math" charset="0"/>
                          </a:rPr>
                        </m:ctrlPr>
                      </m:sSubSup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𝑢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𝑔</m:t>
                        </m:r>
                      </m:sub>
                      <m:sup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bSup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+</m:t>
                    </m:r>
                    <m:sSubSup>
                      <m:sSubSupPr>
                        <m:ctrlPr>
                          <a:rPr lang="en-US" sz="2400" b="0" i="1" smtClean="0">
                            <a:latin typeface="Cambria Math" charset="0"/>
                          </a:rPr>
                        </m:ctrlPr>
                      </m:sSubSup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𝑔</m:t>
                        </m:r>
                      </m:sub>
                      <m:sup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bSup>
                    <m:sSup>
                      <m:sSupPr>
                        <m:ctrlPr>
                          <a:rPr lang="en-US" sz="2400" i="1" smtClean="0">
                            <a:latin typeface="Cambria Math" charset="0"/>
                          </a:rPr>
                        </m:ctrlPr>
                      </m:sSup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)</m:t>
                        </m:r>
                      </m:e>
                      <m:sup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1/</m:t>
                        </m:r>
                        <m:r>
                          <a:rPr lang="en-US" sz="240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sz="2400" dirty="0" smtClean="0">
                    <a:latin typeface="+mn-lt"/>
                  </a:rPr>
                  <a:t> </a:t>
                </a:r>
                <a:endParaRPr lang="en-US" sz="2400" dirty="0">
                  <a:latin typeface="+mn-lt"/>
                </a:endParaRPr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71599" y="3483428"/>
                <a:ext cx="5775299" cy="514051"/>
              </a:xfrm>
              <a:prstGeom prst="rect">
                <a:avLst/>
              </a:prstGeom>
              <a:blipFill rotWithShape="0">
                <a:blip r:embed="rId7"/>
                <a:stretch>
                  <a:fillRect l="-1056" b="-1176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extBox 8"/>
          <p:cNvSpPr txBox="1"/>
          <p:nvPr/>
        </p:nvSpPr>
        <p:spPr>
          <a:xfrm>
            <a:off x="1371599" y="4256313"/>
            <a:ext cx="142699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latin typeface="+mn-lt"/>
              </a:rPr>
              <a:t>Length scale</a:t>
            </a:r>
            <a:endParaRPr lang="en-US" sz="2400" dirty="0">
              <a:latin typeface="+mn-lt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371599" y="5007428"/>
            <a:ext cx="286706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latin typeface="+mn-lt"/>
              </a:rPr>
              <a:t>Height of boundary layer </a:t>
            </a:r>
            <a:endParaRPr lang="en-US" sz="2400" dirty="0">
              <a:latin typeface="+mn-lt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940629" y="2416629"/>
            <a:ext cx="2487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,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8003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itle 1"/>
          <p:cNvSpPr>
            <a:spLocks noGrp="1"/>
          </p:cNvSpPr>
          <p:nvPr>
            <p:ph type="title"/>
          </p:nvPr>
        </p:nvSpPr>
        <p:spPr>
          <a:xfrm>
            <a:off x="770710" y="228600"/>
            <a:ext cx="9519466" cy="990600"/>
          </a:xfrm>
        </p:spPr>
        <p:txBody>
          <a:bodyPr/>
          <a:lstStyle/>
          <a:p>
            <a:pPr eaLnBrk="1" hangingPunct="1"/>
            <a:r>
              <a:rPr lang="en-US" altLang="en-US" sz="3200" dirty="0" smtClean="0">
                <a:solidFill>
                  <a:schemeClr val="tx1"/>
                </a:solidFill>
              </a:rPr>
              <a:t>The pendulum analogy</a:t>
            </a:r>
            <a:endParaRPr lang="en-US" altLang="en-US" sz="3200" dirty="0">
              <a:solidFill>
                <a:schemeClr val="tx1"/>
              </a:solidFill>
            </a:endParaRPr>
          </a:p>
        </p:txBody>
      </p:sp>
      <p:pic>
        <p:nvPicPr>
          <p:cNvPr id="13" name="Picture 2" descr="https://upload.wikimedia.org/wikipedia/commons/thumb/f/fa/PenduloTmg.gif/200px-PenduloTmg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5923" y="135072"/>
            <a:ext cx="3810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4017278" y="1706522"/>
                <a:ext cx="2212529" cy="74110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400" i="1" smtClean="0">
                              <a:latin typeface="Cambria Math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sz="2400" i="1" smtClean="0">
                                  <a:latin typeface="Cambria Math" charset="0"/>
                                </a:rPr>
                              </m:ctrlPr>
                            </m:sSupPr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</m:e>
                            <m:sup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sz="2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𝜃</m:t>
                          </m:r>
                        </m:num>
                        <m:den>
                          <m:sSup>
                            <m:sSupPr>
                              <m:ctrlPr>
                                <a:rPr lang="en-US" sz="2400" i="1" smtClean="0">
                                  <a:latin typeface="Cambria Math" charset="0"/>
                                </a:rPr>
                              </m:ctrlPr>
                            </m:sSupPr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</m:e>
                            <m:sup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den>
                      </m:f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=−</m:t>
                      </m:r>
                      <m:f>
                        <m:fPr>
                          <m:ctrlPr>
                            <a:rPr lang="en-US" sz="2400" b="0" i="1" smtClean="0">
                              <a:latin typeface="Cambria Math" charset="0"/>
                            </a:rPr>
                          </m:ctrlPr>
                        </m:fPr>
                        <m:num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𝑔</m:t>
                          </m:r>
                        </m:num>
                        <m:den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𝐿</m:t>
                          </m:r>
                        </m:den>
                      </m:f>
                      <m:func>
                        <m:funcPr>
                          <m:ctrlPr>
                            <a:rPr lang="en-US" sz="2400" b="0" i="1" smtClean="0">
                              <a:latin typeface="Cambria Math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2400" b="0" i="0" smtClean="0">
                              <a:latin typeface="Cambria Math" panose="02040503050406030204" pitchFamily="18" charset="0"/>
                            </a:rPr>
                            <m:t>sin</m:t>
                          </m:r>
                        </m:fName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𝜃</m:t>
                          </m:r>
                        </m:e>
                      </m:func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17278" y="1706522"/>
                <a:ext cx="2212529" cy="741100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TextBox 16"/>
          <p:cNvSpPr txBox="1"/>
          <p:nvPr/>
        </p:nvSpPr>
        <p:spPr>
          <a:xfrm>
            <a:off x="673767" y="1831091"/>
            <a:ext cx="308289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+mn-lt"/>
              </a:rPr>
              <a:t>The pendulum equation:</a:t>
            </a:r>
            <a:endParaRPr lang="en-US" sz="2400" dirty="0">
              <a:latin typeface="+mn-lt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45693" y="3246807"/>
            <a:ext cx="595945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+mn-lt"/>
              </a:rPr>
              <a:t>The momentum </a:t>
            </a:r>
            <a:r>
              <a:rPr lang="en-US" sz="2400" dirty="0" smtClean="0">
                <a:latin typeface="+mn-lt"/>
              </a:rPr>
              <a:t>equations </a:t>
            </a:r>
            <a:r>
              <a:rPr lang="en-US" sz="2400" dirty="0" smtClean="0">
                <a:latin typeface="+mn-lt"/>
              </a:rPr>
              <a:t>for</a:t>
            </a:r>
            <a:r>
              <a:rPr lang="en-US" sz="2400" dirty="0" smtClean="0">
                <a:latin typeface="+mn-lt"/>
              </a:rPr>
              <a:t> the residual layer:</a:t>
            </a:r>
            <a:endParaRPr lang="en-US" sz="2400" dirty="0">
              <a:latin typeface="+mn-lt"/>
            </a:endParaRPr>
          </a:p>
        </p:txBody>
      </p:sp>
      <p:pic>
        <p:nvPicPr>
          <p:cNvPr id="22" name="Picture 2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725569" y="3802247"/>
            <a:ext cx="3054102" cy="743714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731664" y="4751462"/>
            <a:ext cx="3291846" cy="7376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4128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63053" y="1714500"/>
            <a:ext cx="12344400" cy="5143500"/>
          </a:xfrm>
          <a:prstGeom prst="rect">
            <a:avLst/>
          </a:prstGeom>
        </p:spPr>
      </p:pic>
      <p:sp>
        <p:nvSpPr>
          <p:cNvPr id="31746" name="Title 1"/>
          <p:cNvSpPr>
            <a:spLocks noGrp="1"/>
          </p:cNvSpPr>
          <p:nvPr>
            <p:ph type="title"/>
          </p:nvPr>
        </p:nvSpPr>
        <p:spPr>
          <a:xfrm>
            <a:off x="770710" y="228600"/>
            <a:ext cx="9519466" cy="990600"/>
          </a:xfrm>
        </p:spPr>
        <p:txBody>
          <a:bodyPr/>
          <a:lstStyle/>
          <a:p>
            <a:pPr eaLnBrk="1" hangingPunct="1"/>
            <a:r>
              <a:rPr lang="en-US" altLang="en-US" sz="3200" dirty="0" smtClean="0">
                <a:solidFill>
                  <a:schemeClr val="tx1"/>
                </a:solidFill>
              </a:rPr>
              <a:t>Ekman spiral at sunset</a:t>
            </a:r>
            <a:endParaRPr lang="en-US" altLang="en-US" sz="3200" dirty="0">
              <a:solidFill>
                <a:schemeClr val="tx1"/>
              </a:solidFill>
            </a:endParaRPr>
          </a:p>
        </p:txBody>
      </p:sp>
      <p:cxnSp>
        <p:nvCxnSpPr>
          <p:cNvPr id="12" name="Straight Arrow Connector 11"/>
          <p:cNvCxnSpPr/>
          <p:nvPr/>
        </p:nvCxnSpPr>
        <p:spPr>
          <a:xfrm flipV="1">
            <a:off x="1812758" y="2983832"/>
            <a:ext cx="4588042" cy="2935705"/>
          </a:xfrm>
          <a:prstGeom prst="straightConnector1">
            <a:avLst/>
          </a:prstGeom>
          <a:ln w="635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6529136" y="2165685"/>
            <a:ext cx="357341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Wind in the “soon-</a:t>
            </a:r>
            <a:r>
              <a:rPr lang="en-US" sz="2400" dirty="0">
                <a:solidFill>
                  <a:srgbClr val="FF0000"/>
                </a:solidFill>
              </a:rPr>
              <a:t>t</a:t>
            </a:r>
            <a:r>
              <a:rPr lang="en-US" sz="2400" dirty="0" smtClean="0">
                <a:solidFill>
                  <a:srgbClr val="FF0000"/>
                </a:solidFill>
              </a:rPr>
              <a:t>o-be” </a:t>
            </a:r>
          </a:p>
          <a:p>
            <a:r>
              <a:rPr lang="en-US" sz="2400" dirty="0" smtClean="0">
                <a:solidFill>
                  <a:srgbClr val="FF0000"/>
                </a:solidFill>
              </a:rPr>
              <a:t>residual layer at sunset</a:t>
            </a:r>
            <a:endParaRPr lang="en-US" sz="2400" dirty="0">
              <a:solidFill>
                <a:srgbClr val="FF0000"/>
              </a:solidFill>
            </a:endParaRPr>
          </a:p>
        </p:txBody>
      </p:sp>
      <p:cxnSp>
        <p:nvCxnSpPr>
          <p:cNvPr id="20" name="Straight Arrow Connector 19"/>
          <p:cNvCxnSpPr/>
          <p:nvPr/>
        </p:nvCxnSpPr>
        <p:spPr>
          <a:xfrm flipV="1">
            <a:off x="1732547" y="5871411"/>
            <a:ext cx="5694948" cy="64169"/>
          </a:xfrm>
          <a:prstGeom prst="straightConnector1">
            <a:avLst/>
          </a:prstGeom>
          <a:ln w="635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7692189" y="5751096"/>
            <a:ext cx="256512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Geostrophic wind</a:t>
            </a:r>
            <a:endParaRPr lang="en-US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9851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itle 1"/>
          <p:cNvSpPr>
            <a:spLocks noGrp="1"/>
          </p:cNvSpPr>
          <p:nvPr>
            <p:ph type="title"/>
          </p:nvPr>
        </p:nvSpPr>
        <p:spPr>
          <a:xfrm>
            <a:off x="770710" y="228600"/>
            <a:ext cx="9519466" cy="990600"/>
          </a:xfrm>
        </p:spPr>
        <p:txBody>
          <a:bodyPr/>
          <a:lstStyle/>
          <a:p>
            <a:pPr eaLnBrk="1" hangingPunct="1"/>
            <a:r>
              <a:rPr lang="en-US" altLang="en-US" sz="3200" dirty="0" smtClean="0">
                <a:solidFill>
                  <a:schemeClr val="tx1"/>
                </a:solidFill>
              </a:rPr>
              <a:t>The inertial oscillation solution in the residual layer</a:t>
            </a:r>
            <a:endParaRPr lang="en-US" altLang="en-US" sz="3200" dirty="0">
              <a:solidFill>
                <a:schemeClr val="tx1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231662" y="2303546"/>
            <a:ext cx="8778240" cy="3657600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9588" y="1961147"/>
            <a:ext cx="8229600" cy="6858000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6208293" y="5763126"/>
            <a:ext cx="6737685" cy="282742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11438021" y="3713747"/>
            <a:ext cx="2855496" cy="282742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ight Arrow 3"/>
          <p:cNvSpPr/>
          <p:nvPr/>
        </p:nvSpPr>
        <p:spPr>
          <a:xfrm flipH="1">
            <a:off x="3621506" y="4523873"/>
            <a:ext cx="938463" cy="156411"/>
          </a:xfrm>
          <a:prstGeom prst="rightArrow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4571999" y="4321627"/>
            <a:ext cx="169860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0070C0"/>
                </a:solidFill>
                <a:latin typeface="+mn-lt"/>
              </a:rPr>
              <a:t>Low level jet</a:t>
            </a:r>
            <a:endParaRPr lang="en-US" sz="2400" dirty="0">
              <a:solidFill>
                <a:srgbClr val="0070C0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619915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eg"/><Relationship Id="rId2" Type="http://schemas.openxmlformats.org/officeDocument/2006/relationships/image" Target="../media/image4.jpeg"/></Relationships>
</file>

<file path=ppt/theme/theme1.xml><?xml version="1.0" encoding="utf-8"?>
<a:theme xmlns:a="http://schemas.openxmlformats.org/drawingml/2006/main" name="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Angles">
  <a:themeElements>
    <a:clrScheme name="Angles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Angle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ngle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10077</TotalTime>
  <Words>226</Words>
  <Application>Microsoft Macintosh PowerPoint</Application>
  <PresentationFormat>Widescreen</PresentationFormat>
  <Paragraphs>72</Paragraphs>
  <Slides>9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9</vt:i4>
      </vt:variant>
    </vt:vector>
  </HeadingPairs>
  <TitlesOfParts>
    <vt:vector size="20" baseType="lpstr">
      <vt:lpstr>Cambria Math</vt:lpstr>
      <vt:lpstr>Franklin Gothic Book</vt:lpstr>
      <vt:lpstr>Franklin Gothic Medium</vt:lpstr>
      <vt:lpstr>Times New Roman</vt:lpstr>
      <vt:lpstr>Tunga</vt:lpstr>
      <vt:lpstr>Tw Cen MT</vt:lpstr>
      <vt:lpstr>Wingdings</vt:lpstr>
      <vt:lpstr>Wingdings 2</vt:lpstr>
      <vt:lpstr>Arial</vt:lpstr>
      <vt:lpstr>Median</vt:lpstr>
      <vt:lpstr>Angles</vt:lpstr>
      <vt:lpstr>Balance of Forces in the Atmospheric Boundary layer  3. Balance of forces in stable conditions</vt:lpstr>
      <vt:lpstr>Key forces in the background layer (or free atmosphere)</vt:lpstr>
      <vt:lpstr>Key forces in the residual layer</vt:lpstr>
      <vt:lpstr>Comparison of initial profile and profile in new equilibrium state</vt:lpstr>
      <vt:lpstr>Inertial oscillation in the residual layer  </vt:lpstr>
      <vt:lpstr>The Ekman solution</vt:lpstr>
      <vt:lpstr>The pendulum analogy</vt:lpstr>
      <vt:lpstr>Ekman spiral at sunset</vt:lpstr>
      <vt:lpstr>The inertial oscillation solution in the residual layer</vt:lpstr>
    </vt:vector>
  </TitlesOfParts>
  <Company>Yale University</Company>
  <LinksUpToDate>false</LinksUpToDate>
  <SharedDoc>false</SharedDoc>
  <HyperlinksChanged>false</HyperlinksChanged>
  <AppVersion>15.0023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rxsmith</dc:creator>
  <cp:lastModifiedBy>Microsoft Office User</cp:lastModifiedBy>
  <cp:revision>439</cp:revision>
  <cp:lastPrinted>2014-01-28T01:06:42Z</cp:lastPrinted>
  <dcterms:created xsi:type="dcterms:W3CDTF">2007-09-17T10:00:58Z</dcterms:created>
  <dcterms:modified xsi:type="dcterms:W3CDTF">2017-10-09T23:30:36Z</dcterms:modified>
</cp:coreProperties>
</file>