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1"/>
  </p:notesMasterIdLst>
  <p:sldIdLst>
    <p:sldId id="439" r:id="rId3"/>
    <p:sldId id="488" r:id="rId4"/>
    <p:sldId id="493" r:id="rId5"/>
    <p:sldId id="503" r:id="rId6"/>
    <p:sldId id="492" r:id="rId7"/>
    <p:sldId id="495" r:id="rId8"/>
    <p:sldId id="504" r:id="rId9"/>
    <p:sldId id="505" r:id="rId10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2" autoAdjust="0"/>
    <p:restoredTop sz="86429" autoAdjust="0"/>
  </p:normalViewPr>
  <p:slideViewPr>
    <p:cSldViewPr snapToGrid="0">
      <p:cViewPr varScale="1">
        <p:scale>
          <a:sx n="82" d="100"/>
          <a:sy n="82" d="100"/>
        </p:scale>
        <p:origin x="1296" y="16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10/30/17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10/30/17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10/30/17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Principle of Eddy Covariance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The canopy source term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11066318" cy="3344626"/>
          </a:xfrm>
        </p:spPr>
        <p:txBody>
          <a:bodyPr/>
          <a:lstStyle/>
          <a:p>
            <a:r>
              <a:rPr lang="en-US" sz="2400" dirty="0" smtClean="0"/>
              <a:t>Eddy covariance is a class of micrometeorological method that measures the fluxes of energy, water and trace gases between the earth’s surface and the atmosphere</a:t>
            </a:r>
          </a:p>
          <a:p>
            <a:r>
              <a:rPr lang="en-US" sz="2400" dirty="0" smtClean="0"/>
              <a:t>The goal is to determine, from rapid measurement of air turbulence and the scalar quantity, the surface source or sink strength</a:t>
            </a:r>
          </a:p>
          <a:p>
            <a:r>
              <a:rPr lang="en-US" sz="2400" dirty="0" smtClean="0"/>
              <a:t>It takes </a:t>
            </a:r>
            <a:r>
              <a:rPr lang="en-US" sz="2400" dirty="0" smtClean="0"/>
              <a:t>advantage </a:t>
            </a:r>
            <a:r>
              <a:rPr lang="en-US" sz="2400" dirty="0" smtClean="0"/>
              <a:t>of the fact the surface source or sink will leave imprints on the surface layer turbulence and concentration time series</a:t>
            </a:r>
          </a:p>
          <a:p>
            <a:r>
              <a:rPr lang="en-US" sz="2400" dirty="0" smtClean="0"/>
              <a:t>The fundamental premise of eddy covariance is the </a:t>
            </a:r>
            <a:r>
              <a:rPr lang="en-US" sz="2400" dirty="0" smtClean="0"/>
              <a:t>principles </a:t>
            </a:r>
            <a:r>
              <a:rPr lang="en-US" sz="2400" dirty="0" smtClean="0"/>
              <a:t>of energy and mass conservation  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Eddy covariance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48726" y="2957277"/>
            <a:ext cx="11191286" cy="2009577"/>
          </a:xfrm>
        </p:spPr>
        <p:txBody>
          <a:bodyPr/>
          <a:lstStyle/>
          <a:p>
            <a:r>
              <a:rPr lang="en-US" sz="2400" dirty="0" smtClean="0"/>
              <a:t>This equation does not contain a plant source or sink term</a:t>
            </a:r>
          </a:p>
          <a:p>
            <a:r>
              <a:rPr lang="en-US" sz="2400" dirty="0" smtClean="0"/>
              <a:t>This equation is useful for surface-air exchange studies only if we are able to specify the concentration at every plant surface, but such boundary conditions are impossible to obtain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Drawbacks of the standard Reynolds averaging equation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91122" y="1843623"/>
            <a:ext cx="8512436" cy="780290"/>
            <a:chOff x="1384760" y="2048018"/>
            <a:chExt cx="8512436" cy="78029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4760" y="2062247"/>
              <a:ext cx="4023368" cy="74371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41010" y="2048018"/>
              <a:ext cx="4456186" cy="7802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1299" y="1720759"/>
            <a:ext cx="11191286" cy="5594441"/>
          </a:xfrm>
        </p:spPr>
        <p:txBody>
          <a:bodyPr/>
          <a:lstStyle/>
          <a:p>
            <a:r>
              <a:rPr lang="en-US" sz="2400" dirty="0" smtClean="0"/>
              <a:t>The standard Reynolds averaging equation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Equation after additional volume averaging operation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Volume averaging of the mass conservation equation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67768" y="2456686"/>
            <a:ext cx="8512436" cy="780290"/>
            <a:chOff x="1384760" y="2048018"/>
            <a:chExt cx="8512436" cy="78029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4760" y="2062247"/>
              <a:ext cx="4023368" cy="74371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41010" y="2048018"/>
              <a:ext cx="4456186" cy="780290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3693" y="4470395"/>
            <a:ext cx="4736602" cy="7985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242" y="4448220"/>
            <a:ext cx="5462028" cy="85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7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 Two types of leaves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2446" y="2140527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Amphistomatous</a:t>
            </a:r>
            <a:r>
              <a:rPr lang="en-US" dirty="0" smtClean="0"/>
              <a:t>: stomata on both sides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033655" y="2137063"/>
            <a:ext cx="427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Hypostomatous</a:t>
            </a:r>
            <a:r>
              <a:rPr lang="en-US" dirty="0" smtClean="0"/>
              <a:t>: stomata on lower side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318524" y="3122060"/>
            <a:ext cx="1744823" cy="2011049"/>
            <a:chOff x="6296842" y="3122060"/>
            <a:chExt cx="1123733" cy="1314163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6508880" y="3903323"/>
              <a:ext cx="9116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reeform 38"/>
            <p:cNvSpPr/>
            <p:nvPr/>
          </p:nvSpPr>
          <p:spPr>
            <a:xfrm flipV="1">
              <a:off x="6795069" y="3909384"/>
              <a:ext cx="479117" cy="517621"/>
            </a:xfrm>
            <a:custGeom>
              <a:avLst/>
              <a:gdLst>
                <a:gd name="connsiteX0" fmla="*/ 0 w 1180563"/>
                <a:gd name="connsiteY0" fmla="*/ 1038896 h 1038896"/>
                <a:gd name="connsiteX1" fmla="*/ 261870 w 1180563"/>
                <a:gd name="connsiteY1" fmla="*/ 983087 h 1038896"/>
                <a:gd name="connsiteX2" fmla="*/ 510862 w 1180563"/>
                <a:gd name="connsiteY2" fmla="*/ 862885 h 1038896"/>
                <a:gd name="connsiteX3" fmla="*/ 673994 w 1180563"/>
                <a:gd name="connsiteY3" fmla="*/ 742682 h 1038896"/>
                <a:gd name="connsiteX4" fmla="*/ 832834 w 1180563"/>
                <a:gd name="connsiteY4" fmla="*/ 588135 h 1038896"/>
                <a:gd name="connsiteX5" fmla="*/ 978794 w 1180563"/>
                <a:gd name="connsiteY5" fmla="*/ 399245 h 1038896"/>
                <a:gd name="connsiteX6" fmla="*/ 1086118 w 1180563"/>
                <a:gd name="connsiteY6" fmla="*/ 218941 h 1038896"/>
                <a:gd name="connsiteX7" fmla="*/ 1180563 w 1180563"/>
                <a:gd name="connsiteY7" fmla="*/ 0 h 1038896"/>
                <a:gd name="connsiteX8" fmla="*/ 1180563 w 1180563"/>
                <a:gd name="connsiteY8" fmla="*/ 0 h 103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0563" h="1038896">
                  <a:moveTo>
                    <a:pt x="0" y="1038896"/>
                  </a:moveTo>
                  <a:cubicBezTo>
                    <a:pt x="88363" y="1025659"/>
                    <a:pt x="176726" y="1012422"/>
                    <a:pt x="261870" y="983087"/>
                  </a:cubicBezTo>
                  <a:cubicBezTo>
                    <a:pt x="347014" y="953752"/>
                    <a:pt x="442175" y="902952"/>
                    <a:pt x="510862" y="862885"/>
                  </a:cubicBezTo>
                  <a:cubicBezTo>
                    <a:pt x="579549" y="822817"/>
                    <a:pt x="620332" y="788474"/>
                    <a:pt x="673994" y="742682"/>
                  </a:cubicBezTo>
                  <a:cubicBezTo>
                    <a:pt x="727656" y="696890"/>
                    <a:pt x="782034" y="645374"/>
                    <a:pt x="832834" y="588135"/>
                  </a:cubicBezTo>
                  <a:cubicBezTo>
                    <a:pt x="883634" y="530896"/>
                    <a:pt x="936580" y="460777"/>
                    <a:pt x="978794" y="399245"/>
                  </a:cubicBezTo>
                  <a:cubicBezTo>
                    <a:pt x="1021008" y="337713"/>
                    <a:pt x="1052490" y="285482"/>
                    <a:pt x="1086118" y="218941"/>
                  </a:cubicBezTo>
                  <a:cubicBezTo>
                    <a:pt x="1119746" y="152400"/>
                    <a:pt x="1180563" y="0"/>
                    <a:pt x="1180563" y="0"/>
                  </a:cubicBezTo>
                  <a:lnTo>
                    <a:pt x="118056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7052360" y="3122060"/>
                  <a:ext cx="168239" cy="1810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ba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2360" y="3122060"/>
                  <a:ext cx="168239" cy="18101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1628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/>
            <p:cNvCxnSpPr/>
            <p:nvPr/>
          </p:nvCxnSpPr>
          <p:spPr>
            <a:xfrm flipV="1">
              <a:off x="6496172" y="3154973"/>
              <a:ext cx="0" cy="12812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296842" y="3133720"/>
              <a:ext cx="176746" cy="241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7297386" y="3252354"/>
              <a:ext cx="0" cy="6368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8676334" y="2925344"/>
            <a:ext cx="1901614" cy="2488319"/>
            <a:chOff x="8614794" y="3060426"/>
            <a:chExt cx="1139343" cy="1747101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8842442" y="4048797"/>
              <a:ext cx="9116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9461574" y="3529835"/>
              <a:ext cx="0" cy="51569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 50"/>
            <p:cNvGrpSpPr/>
            <p:nvPr/>
          </p:nvGrpSpPr>
          <p:grpSpPr>
            <a:xfrm flipH="1" flipV="1">
              <a:off x="8793245" y="4048336"/>
              <a:ext cx="649709" cy="759191"/>
              <a:chOff x="1724522" y="111094"/>
              <a:chExt cx="649709" cy="759191"/>
            </a:xfrm>
          </p:grpSpPr>
          <p:sp>
            <p:nvSpPr>
              <p:cNvPr id="52" name="Arc 51"/>
              <p:cNvSpPr/>
              <p:nvPr/>
            </p:nvSpPr>
            <p:spPr>
              <a:xfrm flipH="1" flipV="1">
                <a:off x="1724522" y="111094"/>
                <a:ext cx="649709" cy="759191"/>
              </a:xfrm>
              <a:prstGeom prst="arc">
                <a:avLst>
                  <a:gd name="adj1" fmla="val 16272611"/>
                  <a:gd name="adj2" fmla="val 21346514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 flipH="1" flipV="1">
                <a:off x="1724526" y="383236"/>
                <a:ext cx="0" cy="13062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9372205" y="3060426"/>
                  <a:ext cx="236842" cy="3813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bar>
                              <m:barPr>
                                <m:pos m:val="top"/>
                                <m:ctrlPr>
                                  <a:rPr lang="en-US" i="1" smtClean="0">
                                    <a:latin typeface="Cambria Math" charset="0"/>
                                    <a:ea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bar>
                          </m:num>
                          <m:den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72205" y="3060426"/>
                  <a:ext cx="236842" cy="3813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Arrow Connector 54"/>
            <p:cNvCxnSpPr/>
            <p:nvPr/>
          </p:nvCxnSpPr>
          <p:spPr>
            <a:xfrm flipV="1">
              <a:off x="8845879" y="3284118"/>
              <a:ext cx="0" cy="12812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8614794" y="3279194"/>
              <a:ext cx="164426" cy="259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994915" y="3056250"/>
            <a:ext cx="1744823" cy="2011049"/>
            <a:chOff x="6296842" y="3122060"/>
            <a:chExt cx="1123733" cy="1314163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6508880" y="3903323"/>
              <a:ext cx="9116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58"/>
            <p:cNvSpPr/>
            <p:nvPr/>
          </p:nvSpPr>
          <p:spPr>
            <a:xfrm flipV="1">
              <a:off x="6795069" y="3909384"/>
              <a:ext cx="479117" cy="517621"/>
            </a:xfrm>
            <a:custGeom>
              <a:avLst/>
              <a:gdLst>
                <a:gd name="connsiteX0" fmla="*/ 0 w 1180563"/>
                <a:gd name="connsiteY0" fmla="*/ 1038896 h 1038896"/>
                <a:gd name="connsiteX1" fmla="*/ 261870 w 1180563"/>
                <a:gd name="connsiteY1" fmla="*/ 983087 h 1038896"/>
                <a:gd name="connsiteX2" fmla="*/ 510862 w 1180563"/>
                <a:gd name="connsiteY2" fmla="*/ 862885 h 1038896"/>
                <a:gd name="connsiteX3" fmla="*/ 673994 w 1180563"/>
                <a:gd name="connsiteY3" fmla="*/ 742682 h 1038896"/>
                <a:gd name="connsiteX4" fmla="*/ 832834 w 1180563"/>
                <a:gd name="connsiteY4" fmla="*/ 588135 h 1038896"/>
                <a:gd name="connsiteX5" fmla="*/ 978794 w 1180563"/>
                <a:gd name="connsiteY5" fmla="*/ 399245 h 1038896"/>
                <a:gd name="connsiteX6" fmla="*/ 1086118 w 1180563"/>
                <a:gd name="connsiteY6" fmla="*/ 218941 h 1038896"/>
                <a:gd name="connsiteX7" fmla="*/ 1180563 w 1180563"/>
                <a:gd name="connsiteY7" fmla="*/ 0 h 1038896"/>
                <a:gd name="connsiteX8" fmla="*/ 1180563 w 1180563"/>
                <a:gd name="connsiteY8" fmla="*/ 0 h 103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0563" h="1038896">
                  <a:moveTo>
                    <a:pt x="0" y="1038896"/>
                  </a:moveTo>
                  <a:cubicBezTo>
                    <a:pt x="88363" y="1025659"/>
                    <a:pt x="176726" y="1012422"/>
                    <a:pt x="261870" y="983087"/>
                  </a:cubicBezTo>
                  <a:cubicBezTo>
                    <a:pt x="347014" y="953752"/>
                    <a:pt x="442175" y="902952"/>
                    <a:pt x="510862" y="862885"/>
                  </a:cubicBezTo>
                  <a:cubicBezTo>
                    <a:pt x="579549" y="822817"/>
                    <a:pt x="620332" y="788474"/>
                    <a:pt x="673994" y="742682"/>
                  </a:cubicBezTo>
                  <a:cubicBezTo>
                    <a:pt x="727656" y="696890"/>
                    <a:pt x="782034" y="645374"/>
                    <a:pt x="832834" y="588135"/>
                  </a:cubicBezTo>
                  <a:cubicBezTo>
                    <a:pt x="883634" y="530896"/>
                    <a:pt x="936580" y="460777"/>
                    <a:pt x="978794" y="399245"/>
                  </a:cubicBezTo>
                  <a:cubicBezTo>
                    <a:pt x="1021008" y="337713"/>
                    <a:pt x="1052490" y="285482"/>
                    <a:pt x="1086118" y="218941"/>
                  </a:cubicBezTo>
                  <a:cubicBezTo>
                    <a:pt x="1119746" y="152400"/>
                    <a:pt x="1180563" y="0"/>
                    <a:pt x="1180563" y="0"/>
                  </a:cubicBezTo>
                  <a:lnTo>
                    <a:pt x="118056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7052360" y="3122060"/>
                  <a:ext cx="168239" cy="1810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ba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2360" y="3122060"/>
                  <a:ext cx="168239" cy="18101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1905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Straight Arrow Connector 60"/>
            <p:cNvCxnSpPr/>
            <p:nvPr/>
          </p:nvCxnSpPr>
          <p:spPr>
            <a:xfrm flipV="1">
              <a:off x="6496172" y="3154973"/>
              <a:ext cx="0" cy="12812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6296842" y="3133720"/>
              <a:ext cx="176746" cy="241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352725" y="2859534"/>
            <a:ext cx="1901614" cy="2488319"/>
            <a:chOff x="8614794" y="3060426"/>
            <a:chExt cx="1139343" cy="1747101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8842442" y="4048797"/>
              <a:ext cx="9116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 flipH="1" flipV="1">
              <a:off x="8793245" y="4048336"/>
              <a:ext cx="649709" cy="759191"/>
              <a:chOff x="1724522" y="111094"/>
              <a:chExt cx="649709" cy="759191"/>
            </a:xfrm>
          </p:grpSpPr>
          <p:sp>
            <p:nvSpPr>
              <p:cNvPr id="71" name="Arc 70"/>
              <p:cNvSpPr/>
              <p:nvPr/>
            </p:nvSpPr>
            <p:spPr>
              <a:xfrm flipH="1" flipV="1">
                <a:off x="1724522" y="111094"/>
                <a:ext cx="649709" cy="759191"/>
              </a:xfrm>
              <a:prstGeom prst="arc">
                <a:avLst>
                  <a:gd name="adj1" fmla="val 16272611"/>
                  <a:gd name="adj2" fmla="val 21346514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 flipH="1" flipV="1">
                <a:off x="1724526" y="383236"/>
                <a:ext cx="0" cy="13062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/>
                <p:cNvSpPr txBox="1"/>
                <p:nvPr/>
              </p:nvSpPr>
              <p:spPr>
                <a:xfrm>
                  <a:off x="9372205" y="3060426"/>
                  <a:ext cx="236842" cy="3813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bar>
                              <m:barPr>
                                <m:pos m:val="top"/>
                                <m:ctrlPr>
                                  <a:rPr lang="en-US" i="1" smtClean="0">
                                    <a:latin typeface="Cambria Math" charset="0"/>
                                    <a:ea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bar>
                          </m:num>
                          <m:den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8" name="TextBox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72205" y="3060426"/>
                  <a:ext cx="236842" cy="38136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9" name="Straight Arrow Connector 68"/>
            <p:cNvCxnSpPr/>
            <p:nvPr/>
          </p:nvCxnSpPr>
          <p:spPr>
            <a:xfrm flipV="1">
              <a:off x="8845879" y="3284118"/>
              <a:ext cx="0" cy="12812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8614794" y="3279194"/>
              <a:ext cx="164426" cy="259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3" name="Freeform 72"/>
          <p:cNvSpPr/>
          <p:nvPr/>
        </p:nvSpPr>
        <p:spPr>
          <a:xfrm>
            <a:off x="1754658" y="3447128"/>
            <a:ext cx="743926" cy="792110"/>
          </a:xfrm>
          <a:custGeom>
            <a:avLst/>
            <a:gdLst>
              <a:gd name="connsiteX0" fmla="*/ 0 w 1180563"/>
              <a:gd name="connsiteY0" fmla="*/ 1038896 h 1038896"/>
              <a:gd name="connsiteX1" fmla="*/ 261870 w 1180563"/>
              <a:gd name="connsiteY1" fmla="*/ 983087 h 1038896"/>
              <a:gd name="connsiteX2" fmla="*/ 510862 w 1180563"/>
              <a:gd name="connsiteY2" fmla="*/ 862885 h 1038896"/>
              <a:gd name="connsiteX3" fmla="*/ 673994 w 1180563"/>
              <a:gd name="connsiteY3" fmla="*/ 742682 h 1038896"/>
              <a:gd name="connsiteX4" fmla="*/ 832834 w 1180563"/>
              <a:gd name="connsiteY4" fmla="*/ 588135 h 1038896"/>
              <a:gd name="connsiteX5" fmla="*/ 978794 w 1180563"/>
              <a:gd name="connsiteY5" fmla="*/ 399245 h 1038896"/>
              <a:gd name="connsiteX6" fmla="*/ 1086118 w 1180563"/>
              <a:gd name="connsiteY6" fmla="*/ 218941 h 1038896"/>
              <a:gd name="connsiteX7" fmla="*/ 1180563 w 1180563"/>
              <a:gd name="connsiteY7" fmla="*/ 0 h 1038896"/>
              <a:gd name="connsiteX8" fmla="*/ 1180563 w 1180563"/>
              <a:gd name="connsiteY8" fmla="*/ 0 h 103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63" h="1038896">
                <a:moveTo>
                  <a:pt x="0" y="1038896"/>
                </a:moveTo>
                <a:cubicBezTo>
                  <a:pt x="88363" y="1025659"/>
                  <a:pt x="176726" y="1012422"/>
                  <a:pt x="261870" y="983087"/>
                </a:cubicBezTo>
                <a:cubicBezTo>
                  <a:pt x="347014" y="953752"/>
                  <a:pt x="442175" y="902952"/>
                  <a:pt x="510862" y="862885"/>
                </a:cubicBezTo>
                <a:cubicBezTo>
                  <a:pt x="579549" y="822817"/>
                  <a:pt x="620332" y="788474"/>
                  <a:pt x="673994" y="742682"/>
                </a:cubicBezTo>
                <a:cubicBezTo>
                  <a:pt x="727656" y="696890"/>
                  <a:pt x="782034" y="645374"/>
                  <a:pt x="832834" y="588135"/>
                </a:cubicBezTo>
                <a:cubicBezTo>
                  <a:pt x="883634" y="530896"/>
                  <a:pt x="936580" y="460777"/>
                  <a:pt x="978794" y="399245"/>
                </a:cubicBezTo>
                <a:cubicBezTo>
                  <a:pt x="1021008" y="337713"/>
                  <a:pt x="1052490" y="285482"/>
                  <a:pt x="1086118" y="218941"/>
                </a:cubicBezTo>
                <a:cubicBezTo>
                  <a:pt x="1119746" y="152400"/>
                  <a:pt x="1180563" y="0"/>
                  <a:pt x="1180563" y="0"/>
                </a:cubicBezTo>
                <a:lnTo>
                  <a:pt x="1180563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 flipH="1" flipV="1">
            <a:off x="4686195" y="3172062"/>
            <a:ext cx="1084393" cy="1081282"/>
            <a:chOff x="3802968" y="4418971"/>
            <a:chExt cx="1084393" cy="1081282"/>
          </a:xfrm>
        </p:grpSpPr>
        <p:sp>
          <p:nvSpPr>
            <p:cNvPr id="75" name="Arc 74"/>
            <p:cNvSpPr/>
            <p:nvPr/>
          </p:nvSpPr>
          <p:spPr>
            <a:xfrm>
              <a:off x="3802968" y="4418971"/>
              <a:ext cx="1084393" cy="1081282"/>
            </a:xfrm>
            <a:prstGeom prst="arc">
              <a:avLst>
                <a:gd name="adj1" fmla="val 16272611"/>
                <a:gd name="adj2" fmla="val 21346514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4887354" y="4926604"/>
              <a:ext cx="0" cy="1860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568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canopy source term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Applying Slattery’s averaging theorem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The canopy source term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The new mass conservation equation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366" y="2082319"/>
            <a:ext cx="5364490" cy="8351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166" y="2138170"/>
            <a:ext cx="2060452" cy="7193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6283" y="3451768"/>
            <a:ext cx="2810262" cy="7802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4050" y="5031260"/>
            <a:ext cx="8113792" cy="87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083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656409" y="249382"/>
            <a:ext cx="1112688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Temperature and mixing ratio gradients in the leaf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28" y="2539330"/>
            <a:ext cx="9875520" cy="30524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842" y="1566980"/>
            <a:ext cx="2810262" cy="7802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0422" y="1614280"/>
            <a:ext cx="2791974" cy="7680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7666" y="1536108"/>
            <a:ext cx="2548134" cy="8473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6419" y="1808019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Source term: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31918" y="5462156"/>
            <a:ext cx="1911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Carbon dioxide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082146" y="5417129"/>
            <a:ext cx="1623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Temperature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9331036" y="5382493"/>
            <a:ext cx="156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Water vapor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29401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1299" y="1720759"/>
            <a:ext cx="11191286" cy="5594441"/>
          </a:xfrm>
        </p:spPr>
        <p:txBody>
          <a:bodyPr/>
          <a:lstStyle/>
          <a:p>
            <a:r>
              <a:rPr lang="en-US" sz="2400" dirty="0" smtClean="0"/>
              <a:t>Modeling: parameterizing the concentration gradient at the leaf surface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Eddy covariance: calculating the source term as residual of the mass conservation equation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 strategies for quantifying ecosystem-air exchange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613" y="4615623"/>
            <a:ext cx="8113792" cy="871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865" y="2329550"/>
            <a:ext cx="2810262" cy="78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6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4070</TotalTime>
  <Words>245</Words>
  <Application>Microsoft Macintosh PowerPoint</Application>
  <PresentationFormat>Widescreen</PresentationFormat>
  <Paragraphs>52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Principle of Eddy Covariance  1. The canopy source term</vt:lpstr>
      <vt:lpstr>Eddy covariance</vt:lpstr>
      <vt:lpstr>Drawbacks of the standard Reynolds averaging equation</vt:lpstr>
      <vt:lpstr>Volume averaging of the mass conservation equation</vt:lpstr>
      <vt:lpstr> Two types of leaves</vt:lpstr>
      <vt:lpstr>The canopy source term</vt:lpstr>
      <vt:lpstr>Temperature and mixing ratio gradients in the leaf boundary layer</vt:lpstr>
      <vt:lpstr>Two strategies for quantifying ecosystem-air exchange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452</cp:revision>
  <cp:lastPrinted>2014-01-28T01:06:42Z</cp:lastPrinted>
  <dcterms:created xsi:type="dcterms:W3CDTF">2007-09-17T10:00:58Z</dcterms:created>
  <dcterms:modified xsi:type="dcterms:W3CDTF">2017-10-30T22:17:16Z</dcterms:modified>
</cp:coreProperties>
</file>