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9"/>
  </p:notesMasterIdLst>
  <p:sldIdLst>
    <p:sldId id="439" r:id="rId3"/>
    <p:sldId id="488" r:id="rId4"/>
    <p:sldId id="531" r:id="rId5"/>
    <p:sldId id="530" r:id="rId6"/>
    <p:sldId id="532" r:id="rId7"/>
    <p:sldId id="533" r:id="rId8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2" autoAdjust="0"/>
    <p:restoredTop sz="92321" autoAdjust="0"/>
  </p:normalViewPr>
  <p:slideViewPr>
    <p:cSldViewPr snapToGrid="0">
      <p:cViewPr varScale="1">
        <p:scale>
          <a:sx n="88" d="100"/>
          <a:sy n="88" d="100"/>
        </p:scale>
        <p:origin x="1080" y="176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317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1450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9692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85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11/27/17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35013" y="1905000"/>
            <a:ext cx="11023600" cy="2628900"/>
          </a:xfrm>
        </p:spPr>
        <p:txBody>
          <a:bodyPr/>
          <a:lstStyle/>
          <a:p>
            <a:r>
              <a:rPr lang="en-US" sz="3600" dirty="0" smtClean="0"/>
              <a:t>Budgets of energy and masses in the boundary layer</a:t>
            </a:r>
            <a:br>
              <a:rPr lang="en-US" sz="3600" dirty="0" smtClean="0"/>
            </a:br>
            <a:r>
              <a:rPr lang="en-US" sz="3600"/>
              <a:t/>
            </a:r>
            <a:br>
              <a:rPr lang="en-US" sz="3600"/>
            </a:br>
            <a:r>
              <a:rPr lang="en-US" smtClean="0"/>
              <a:t>4. </a:t>
            </a:r>
            <a:r>
              <a:rPr lang="en-US" dirty="0" smtClean="0"/>
              <a:t>ABL carbon dioxide budget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47" y="1779225"/>
            <a:ext cx="10972800" cy="45720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165412" y="1524000"/>
            <a:ext cx="7422776" cy="487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54627" y="1668479"/>
                <a:ext cx="7574973" cy="4582444"/>
              </a:xfrm>
            </p:spPr>
            <p:txBody>
              <a:bodyPr/>
              <a:lstStyle/>
              <a:p>
                <a:r>
                  <a:rPr lang="en-US" sz="2400" dirty="0" smtClean="0"/>
                  <a:t>Mass conservation: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Entrainment flux: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CO</a:t>
                </a:r>
                <a:r>
                  <a:rPr lang="en-US" sz="2400" baseline="-25000" dirty="0" smtClean="0"/>
                  <a:t>2</a:t>
                </a:r>
                <a:r>
                  <a:rPr lang="en-US" sz="2400" dirty="0" smtClean="0"/>
                  <a:t> jump across the capping inversion: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Coupling with the surface: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In this analysis,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400" i="1">
                                <a:latin typeface="Cambria Math" charset="0"/>
                              </a:rPr>
                            </m:ctrlPr>
                          </m:ba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ba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 smtClean="0"/>
                  <a:t> are known variables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54627" y="1668479"/>
                <a:ext cx="7574973" cy="4582444"/>
              </a:xfrm>
              <a:blipFill rotWithShape="0">
                <a:blip r:embed="rId4"/>
                <a:stretch>
                  <a:fillRect l="-161" t="-1065" b="-27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Basic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3820" y="2495397"/>
            <a:ext cx="896114" cy="54864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0734037" y="3242926"/>
            <a:ext cx="214313" cy="2163981"/>
            <a:chOff x="11196144" y="3383839"/>
            <a:chExt cx="214313" cy="2163981"/>
          </a:xfrm>
        </p:grpSpPr>
        <p:sp>
          <p:nvSpPr>
            <p:cNvPr id="16" name="Down Arrow 15"/>
            <p:cNvSpPr/>
            <p:nvPr/>
          </p:nvSpPr>
          <p:spPr>
            <a:xfrm>
              <a:off x="11196144" y="3383839"/>
              <a:ext cx="214313" cy="21431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own Arrow 16"/>
            <p:cNvSpPr/>
            <p:nvPr/>
          </p:nvSpPr>
          <p:spPr>
            <a:xfrm>
              <a:off x="11196144" y="5333508"/>
              <a:ext cx="214313" cy="21431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4917" y="1524000"/>
            <a:ext cx="3639320" cy="72542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6830" y="2425402"/>
            <a:ext cx="3401574" cy="76809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4183" y="4260014"/>
            <a:ext cx="2670054" cy="78638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73002" y="3299549"/>
            <a:ext cx="1926340" cy="80467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08927" y="5080927"/>
            <a:ext cx="859538" cy="42062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78446" y="3141502"/>
            <a:ext cx="981458" cy="43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mixing </a:t>
            </a:r>
            <a:r>
              <a:rPr lang="en-US" altLang="en-US" sz="3200" dirty="0">
                <a:solidFill>
                  <a:schemeClr val="tx1"/>
                </a:solidFill>
              </a:rPr>
              <a:t>ratio profiles in central Siberia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0726" y="6330461"/>
            <a:ext cx="2282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Source</a:t>
            </a:r>
            <a:r>
              <a:rPr lang="en-US" sz="1400" dirty="0" smtClean="0"/>
              <a:t>: Lloyd et al (2001) 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6385" y="1605095"/>
            <a:ext cx="6183185" cy="469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Time change of 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inversion jump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9" y="1940859"/>
            <a:ext cx="10972800" cy="36576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70964" y="5880847"/>
            <a:ext cx="10828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In these two scenarios, there is no </a:t>
            </a:r>
            <a:r>
              <a:rPr lang="en-US" dirty="0" smtClean="0"/>
              <a:t>large-scale </a:t>
            </a:r>
            <a:r>
              <a:rPr lang="en-US" dirty="0" smtClean="0"/>
              <a:t>divergence and so the mean vertical velocity is zero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96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68479"/>
            <a:ext cx="10838126" cy="4582444"/>
          </a:xfrm>
        </p:spPr>
        <p:txBody>
          <a:bodyPr/>
          <a:lstStyle/>
          <a:p>
            <a:r>
              <a:rPr lang="en-US" sz="2400" b="1" dirty="0" smtClean="0"/>
              <a:t>Prognostic application </a:t>
            </a:r>
            <a:r>
              <a:rPr lang="en-US" sz="2400" dirty="0" smtClean="0"/>
              <a:t>aims to make prediction of a future state. Unknown variables are solved numerically from their governing equations and from given initial conditions</a:t>
            </a:r>
          </a:p>
          <a:p>
            <a:r>
              <a:rPr lang="en-US" sz="2400" b="1" dirty="0" smtClean="0"/>
              <a:t>Diagnostic application</a:t>
            </a:r>
            <a:r>
              <a:rPr lang="en-US" sz="2400" dirty="0" smtClean="0"/>
              <a:t> aims to quantify one specific aspect of the ABL. A subset of the governing equations is used to estimate one variable from measurements made of other variables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Prognostic versus diagnostic application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13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68479"/>
            <a:ext cx="10838126" cy="4582444"/>
          </a:xfrm>
        </p:spPr>
        <p:txBody>
          <a:bodyPr/>
          <a:lstStyle/>
          <a:p>
            <a:r>
              <a:rPr lang="en-US" sz="2400" dirty="0" smtClean="0"/>
              <a:t>This technique is a diagnostic </a:t>
            </a:r>
            <a:r>
              <a:rPr lang="en-US" sz="2400" dirty="0" smtClean="0"/>
              <a:t>application. It aims </a:t>
            </a:r>
            <a:r>
              <a:rPr lang="en-US" sz="2400" dirty="0" smtClean="0"/>
              <a:t>to estimate the surface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flux at a landscape scale (10 to 100 km). The basis of this technique is that large eddies are natural integrators of surface source contributions to the ABL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mass balance</a:t>
            </a:r>
          </a:p>
          <a:p>
            <a:r>
              <a:rPr lang="en-US" sz="2400" dirty="0" smtClean="0"/>
              <a:t>Measurement equation: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ABL budget technique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298" y="2889245"/>
            <a:ext cx="4413512" cy="8168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340" y="3777727"/>
            <a:ext cx="877824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8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5733</TotalTime>
  <Words>191</Words>
  <Application>Microsoft Macintosh PowerPoint</Application>
  <PresentationFormat>Widescreen</PresentationFormat>
  <Paragraphs>26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Budgets of energy and masses in the boundary layer  4. ABL carbon dioxide budget</vt:lpstr>
      <vt:lpstr>Basic equations</vt:lpstr>
      <vt:lpstr>CO2 mixing ratio profiles in central Siberia</vt:lpstr>
      <vt:lpstr>Time change of CO2 inversion jump</vt:lpstr>
      <vt:lpstr>Prognostic versus diagnostic application</vt:lpstr>
      <vt:lpstr>ABL budget technique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502</cp:revision>
  <cp:lastPrinted>2014-01-28T01:06:42Z</cp:lastPrinted>
  <dcterms:created xsi:type="dcterms:W3CDTF">2007-09-17T10:00:58Z</dcterms:created>
  <dcterms:modified xsi:type="dcterms:W3CDTF">2017-11-28T00:08:04Z</dcterms:modified>
</cp:coreProperties>
</file>