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4058" r:id="rId2"/>
  </p:sldMasterIdLst>
  <p:notesMasterIdLst>
    <p:notesMasterId r:id="rId20"/>
  </p:notesMasterIdLst>
  <p:sldIdLst>
    <p:sldId id="439" r:id="rId3"/>
    <p:sldId id="396" r:id="rId4"/>
    <p:sldId id="461" r:id="rId5"/>
    <p:sldId id="474" r:id="rId6"/>
    <p:sldId id="485" r:id="rId7"/>
    <p:sldId id="475" r:id="rId8"/>
    <p:sldId id="486" r:id="rId9"/>
    <p:sldId id="487" r:id="rId10"/>
    <p:sldId id="488" r:id="rId11"/>
    <p:sldId id="489" r:id="rId12"/>
    <p:sldId id="480" r:id="rId13"/>
    <p:sldId id="481" r:id="rId14"/>
    <p:sldId id="482" r:id="rId15"/>
    <p:sldId id="484" r:id="rId16"/>
    <p:sldId id="490" r:id="rId17"/>
    <p:sldId id="483" r:id="rId18"/>
    <p:sldId id="491" r:id="rId19"/>
  </p:sldIdLst>
  <p:sldSz cx="12192000" cy="6858000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323" userDrawn="1">
          <p15:clr>
            <a:srgbClr val="A4A3A4"/>
          </p15:clr>
        </p15:guide>
        <p15:guide id="2" pos="38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FC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784" autoAdjust="0"/>
    <p:restoredTop sz="86436" autoAdjust="0"/>
  </p:normalViewPr>
  <p:slideViewPr>
    <p:cSldViewPr snapToGrid="0">
      <p:cViewPr>
        <p:scale>
          <a:sx n="90" d="100"/>
          <a:sy n="90" d="100"/>
        </p:scale>
        <p:origin x="632" y="-80"/>
      </p:cViewPr>
      <p:guideLst>
        <p:guide orient="horz" pos="1323"/>
        <p:guide pos="3849"/>
      </p:guideLst>
    </p:cSldViewPr>
  </p:slideViewPr>
  <p:outlineViewPr>
    <p:cViewPr>
      <p:scale>
        <a:sx n="33" d="100"/>
        <a:sy n="33" d="100"/>
      </p:scale>
      <p:origin x="0" y="-10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1" d="100"/>
        <a:sy n="41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notesMaster" Target="notesMasters/notesMaster1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 altLang="en-US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20725"/>
            <a:ext cx="64008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8360AE7D-5D25-EA42-88F4-191AF31132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7893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C3F7944B-8D25-45BB-A622-1DF692FE1BF6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0074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89257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64930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74744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90262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13349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47619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>
                <a:solidFill>
                  <a:srgbClr val="000000"/>
                </a:solidFill>
              </a:rPr>
              <a:pPr/>
              <a:t>5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9629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27644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>
                <a:solidFill>
                  <a:srgbClr val="000000"/>
                </a:solidFill>
              </a:rPr>
              <a:pPr/>
              <a:t>7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6789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>
                <a:solidFill>
                  <a:srgbClr val="000000"/>
                </a:solidFill>
              </a:rPr>
              <a:pPr/>
              <a:t>8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52611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>
                <a:solidFill>
                  <a:srgbClr val="000000"/>
                </a:solidFill>
              </a:rPr>
              <a:pPr/>
              <a:t>9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3766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>
                <a:solidFill>
                  <a:srgbClr val="000000"/>
                </a:solidFill>
              </a:rPr>
              <a:pPr/>
              <a:t>10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385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864" y="228600"/>
            <a:ext cx="108712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816864" y="1600200"/>
            <a:ext cx="108712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E60A80BC-895C-E644-992F-763AEB1B43BC}" type="datetimeFigureOut">
              <a:rPr lang="en-US" altLang="en-US"/>
              <a:pPr/>
              <a:t>10/9/17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3E54D62E-DA59-3443-B6C4-FF7B2DB1D3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3234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1" y="5048250"/>
            <a:ext cx="4762500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705101" y="0"/>
            <a:ext cx="9486900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rtlCol="0" anchor="ctr">
            <a:normAutofit/>
          </a:bodyPr>
          <a:lstStyle>
            <a:lvl1pPr algn="r"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94929" y="1717501"/>
            <a:ext cx="73152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524639" y="2180529"/>
            <a:ext cx="8128727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B4A7F95-5D05-4E29-95BA-6C3B579174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5078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84BEF054-99BD-47BC-91FC-8C14C40C8E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4619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FE3E0B68-1393-45C7-8557-2A07A8A62D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127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1089484" y="1730403"/>
            <a:ext cx="7531497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616370" y="2470926"/>
            <a:ext cx="8681508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CA936FB2-5D60-46A7-94B0-F5DFBC704B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1695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4D47BCB0-17FD-4878-99EF-49E61FFDFE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3738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92532" y="1726738"/>
            <a:ext cx="7534656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621536" y="2468304"/>
            <a:ext cx="8680704" cy="329184"/>
          </a:xfrm>
        </p:spPr>
        <p:txBody>
          <a:bodyPr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D6C4B6F1-8F3F-4BE4-875B-3F77FCF14F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8440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6688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17313B19-591F-473D-A2A5-217A696CDD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532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2200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6688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6688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2A090A51-A406-4130-A9AE-D968176118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417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6AEA3484-D2A5-490F-9723-5283C07524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522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9B1B57A-BC90-4C68-B309-BE07B0F817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3638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ight Triangle 5"/>
          <p:cNvSpPr/>
          <p:nvPr/>
        </p:nvSpPr>
        <p:spPr>
          <a:xfrm rot="5400000">
            <a:off x="1720851" y="-1720850"/>
            <a:ext cx="6858000" cy="1029970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46573" y="1576104"/>
            <a:ext cx="694944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2737" y="2618913"/>
            <a:ext cx="507703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730605" y="2253385"/>
            <a:ext cx="7726347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fld id="{F0B07E6F-64BA-4EF0-89C3-A2D264EC81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1890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Relationship Id="rId9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812800" y="228600"/>
            <a:ext cx="10871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817033" y="1600201"/>
            <a:ext cx="108712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128000" y="6248401"/>
            <a:ext cx="3556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775F55"/>
                </a:solidFill>
              </a:defRPr>
            </a:lvl1pPr>
          </a:lstStyle>
          <a:p>
            <a:fld id="{ADAE5F0D-EE0A-5F44-965A-ACBBBAA19A82}" type="datetimeFigureOut">
              <a:rPr lang="en-US" altLang="en-US"/>
              <a:pPr/>
              <a:t>10/9/17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12801" y="6248401"/>
            <a:ext cx="722841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775F55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12192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7112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7400" y="1279525"/>
            <a:ext cx="1140460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9"/>
            <a:ext cx="7112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fld id="{5AE03BC1-6732-6441-ABFF-6AE1B7A8869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4233" y="5051426"/>
            <a:ext cx="4766733" cy="1806575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2117" y="5051426"/>
            <a:ext cx="12194117" cy="180657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6434" y="365126"/>
            <a:ext cx="10028767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96434" y="1100138"/>
            <a:ext cx="10028767" cy="357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68818" y="5870576"/>
            <a:ext cx="2901949" cy="201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2963240F-FC65-44ED-9421-7AA0FB0CC610}" type="datetimeFigureOut">
              <a:rPr lang="en-US">
                <a:ea typeface="+mn-ea"/>
              </a:rPr>
              <a:pPr>
                <a:defRPr/>
              </a:pPr>
              <a:t>10/9/17</a:t>
            </a:fld>
            <a:endParaRPr lang="en-US"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90533" y="6284914"/>
            <a:ext cx="62992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000" cap="all" spc="200" baseline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01400" y="6170614"/>
            <a:ext cx="670984" cy="5032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wrap="square" lIns="9144" tIns="9144" rIns="9144" bIns="9144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60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3A10E68A-56B7-4236-87C2-2C44A52A1FFC}" type="slidenum">
              <a:rPr lang="en-US" altLang="en-US" smtClean="0">
                <a:ea typeface="+mn-ea"/>
              </a:rPr>
              <a:pPr/>
              <a:t>‹#›</a:t>
            </a:fld>
            <a:endParaRPr lang="en-US" altLang="en-US" smtClean="0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5580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9" r:id="rId1"/>
    <p:sldLayoutId id="2147484060" r:id="rId2"/>
    <p:sldLayoutId id="2147484061" r:id="rId3"/>
    <p:sldLayoutId id="2147484062" r:id="rId4"/>
    <p:sldLayoutId id="2147484063" r:id="rId5"/>
    <p:sldLayoutId id="2147484064" r:id="rId6"/>
    <p:sldLayoutId id="2147484065" r:id="rId7"/>
    <p:sldLayoutId id="2147484066" r:id="rId8"/>
    <p:sldLayoutId id="2147484067" r:id="rId9"/>
    <p:sldLayoutId id="2147484068" r:id="rId10"/>
    <p:sldLayoutId id="214748406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Arial" panose="020B0604020202020204" pitchFamily="34" charset="0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0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16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2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88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jpeg"/><Relationship Id="rId3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863600" y="1905000"/>
            <a:ext cx="10541000" cy="2628900"/>
          </a:xfrm>
        </p:spPr>
        <p:txBody>
          <a:bodyPr/>
          <a:lstStyle/>
          <a:p>
            <a:r>
              <a:rPr lang="en-US" sz="3600" dirty="0" smtClean="0"/>
              <a:t>Balance of Forces in the Atmospheric Boundary layer</a:t>
            </a:r>
            <a:br>
              <a:rPr lang="en-US" sz="3600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1. Atmospheric layers</a:t>
            </a:r>
            <a:r>
              <a:rPr lang="en-US" altLang="en-US" sz="3200" b="1" dirty="0"/>
              <a:t/>
            </a:r>
            <a:br>
              <a:rPr lang="en-US" altLang="en-US" sz="3200" b="1" dirty="0"/>
            </a:b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815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98487" y="1736528"/>
            <a:ext cx="7832713" cy="4495800"/>
          </a:xfrm>
        </p:spPr>
        <p:txBody>
          <a:bodyPr/>
          <a:lstStyle/>
          <a:p>
            <a:r>
              <a:rPr lang="en-US" sz="2400" dirty="0" smtClean="0"/>
              <a:t>The viscous layer</a:t>
            </a:r>
          </a:p>
          <a:p>
            <a:pPr lvl="1"/>
            <a:r>
              <a:rPr lang="en-US" sz="2100" dirty="0" smtClean="0"/>
              <a:t>Exists over smooth surfaces (ice, calm water, mudflat, sandy field)</a:t>
            </a:r>
          </a:p>
          <a:p>
            <a:pPr lvl="1"/>
            <a:r>
              <a:rPr lang="en-US" sz="2100" dirty="0" smtClean="0"/>
              <a:t>In this layer, only the viscous force is important </a:t>
            </a:r>
          </a:p>
          <a:p>
            <a:pPr lvl="1"/>
            <a:r>
              <a:rPr lang="en-US" sz="2100" dirty="0" smtClean="0"/>
              <a:t>Diffusion of heat, gases and momentum is accomplished by molecular process</a:t>
            </a:r>
          </a:p>
          <a:p>
            <a:pPr lvl="1"/>
            <a:r>
              <a:rPr lang="en-US" sz="2100" dirty="0" smtClean="0"/>
              <a:t>Its thickness is on the order of a few mm</a:t>
            </a:r>
          </a:p>
          <a:p>
            <a:pPr lvl="1"/>
            <a:endParaRPr lang="en-US" sz="2100" dirty="0" smtClean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Key forces and processes in each individual layer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8923089" y="2012743"/>
            <a:ext cx="2985270" cy="4360340"/>
            <a:chOff x="9394143" y="1915762"/>
            <a:chExt cx="1814830" cy="2180170"/>
          </a:xfrm>
        </p:grpSpPr>
        <p:sp>
          <p:nvSpPr>
            <p:cNvPr id="44" name="object 11"/>
            <p:cNvSpPr/>
            <p:nvPr/>
          </p:nvSpPr>
          <p:spPr>
            <a:xfrm>
              <a:off x="9394143" y="3925915"/>
              <a:ext cx="1814830" cy="0"/>
            </a:xfrm>
            <a:custGeom>
              <a:avLst/>
              <a:gdLst/>
              <a:ahLst/>
              <a:cxnLst/>
              <a:rect l="l" t="t" r="r" b="b"/>
              <a:pathLst>
                <a:path w="1814830">
                  <a:moveTo>
                    <a:pt x="0" y="0"/>
                  </a:moveTo>
                  <a:lnTo>
                    <a:pt x="1814512" y="0"/>
                  </a:lnTo>
                </a:path>
              </a:pathLst>
            </a:custGeom>
            <a:ln w="19812">
              <a:solidFill>
                <a:srgbClr val="0000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mtClean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45" name="object 21"/>
            <p:cNvSpPr txBox="1">
              <a:spLocks/>
            </p:cNvSpPr>
            <p:nvPr/>
          </p:nvSpPr>
          <p:spPr>
            <a:xfrm>
              <a:off x="9655870" y="1939221"/>
              <a:ext cx="1206094" cy="153889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>
                <a:defRPr sz="1200">
                  <a:latin typeface="Times New Roman"/>
                  <a:ea typeface="+mj-ea"/>
                  <a:cs typeface="Times New Roman"/>
                </a:defRPr>
              </a:lvl1pPr>
            </a:lstStyle>
            <a:p>
              <a:pPr marL="127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2000" kern="0" spc="-5" dirty="0" smtClean="0">
                  <a:solidFill>
                    <a:prstClr val="black"/>
                  </a:solidFill>
                </a:rPr>
                <a:t>fre</a:t>
              </a:r>
              <a:r>
                <a:rPr lang="en-US" sz="2000" kern="0" dirty="0" smtClean="0">
                  <a:solidFill>
                    <a:prstClr val="black"/>
                  </a:solidFill>
                </a:rPr>
                <a:t>e</a:t>
              </a:r>
              <a:r>
                <a:rPr lang="en-US" sz="2000" kern="0" spc="15" dirty="0" smtClean="0">
                  <a:solidFill>
                    <a:prstClr val="black"/>
                  </a:solidFill>
                </a:rPr>
                <a:t> </a:t>
              </a:r>
              <a:r>
                <a:rPr lang="en-US" sz="2000" kern="0" spc="-5" dirty="0" smtClean="0">
                  <a:solidFill>
                    <a:prstClr val="black"/>
                  </a:solidFill>
                </a:rPr>
                <a:t>a</a:t>
              </a:r>
              <a:r>
                <a:rPr lang="en-US" sz="2000" kern="0" dirty="0" smtClean="0">
                  <a:solidFill>
                    <a:prstClr val="black"/>
                  </a:solidFill>
                </a:rPr>
                <a:t>tmosph</a:t>
              </a:r>
              <a:r>
                <a:rPr lang="en-US" sz="2000" kern="0" spc="-5" dirty="0" smtClean="0">
                  <a:solidFill>
                    <a:prstClr val="black"/>
                  </a:solidFill>
                </a:rPr>
                <a:t>er</a:t>
              </a:r>
              <a:r>
                <a:rPr lang="en-US" sz="2000" kern="0" dirty="0" smtClean="0">
                  <a:solidFill>
                    <a:prstClr val="black"/>
                  </a:solidFill>
                </a:rPr>
                <a:t>e</a:t>
              </a:r>
              <a:endParaRPr lang="en-US" sz="2000" kern="0" dirty="0">
                <a:solidFill>
                  <a:prstClr val="black"/>
                </a:solidFill>
              </a:endParaRPr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9566355" y="1915762"/>
              <a:ext cx="1492635" cy="2180170"/>
              <a:chOff x="172973" y="764"/>
              <a:chExt cx="1492635" cy="2180170"/>
            </a:xfrm>
          </p:grpSpPr>
          <p:sp>
            <p:nvSpPr>
              <p:cNvPr id="47" name="object 2"/>
              <p:cNvSpPr txBox="1"/>
              <p:nvPr/>
            </p:nvSpPr>
            <p:spPr>
              <a:xfrm>
                <a:off x="261499" y="374523"/>
                <a:ext cx="1115060" cy="15388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7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ca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pping</a:t>
                </a:r>
                <a:r>
                  <a:rPr sz="2000" spc="2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 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inv</a:t>
                </a: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er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sion</a:t>
                </a:r>
              </a:p>
            </p:txBody>
          </p:sp>
          <p:sp>
            <p:nvSpPr>
              <p:cNvPr id="48" name="object 8"/>
              <p:cNvSpPr/>
              <p:nvPr/>
            </p:nvSpPr>
            <p:spPr>
              <a:xfrm>
                <a:off x="220218" y="669288"/>
                <a:ext cx="0" cy="1205230"/>
              </a:xfrm>
              <a:custGeom>
                <a:avLst/>
                <a:gdLst/>
                <a:ahLst/>
                <a:cxnLst/>
                <a:rect l="l" t="t" r="r" b="b"/>
                <a:pathLst>
                  <a:path h="1205230">
                    <a:moveTo>
                      <a:pt x="0" y="1204912"/>
                    </a:moveTo>
                    <a:lnTo>
                      <a:pt x="0" y="0"/>
                    </a:lnTo>
                  </a:path>
                </a:pathLst>
              </a:custGeom>
              <a:ln w="19812">
                <a:solidFill>
                  <a:srgbClr val="000000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49" name="object 9"/>
              <p:cNvSpPr/>
              <p:nvPr/>
            </p:nvSpPr>
            <p:spPr>
              <a:xfrm>
                <a:off x="182121" y="605788"/>
                <a:ext cx="76200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6200" h="76200">
                    <a:moveTo>
                      <a:pt x="38100" y="0"/>
                    </a:moveTo>
                    <a:lnTo>
                      <a:pt x="0" y="76199"/>
                    </a:lnTo>
                    <a:lnTo>
                      <a:pt x="76200" y="76199"/>
                    </a:lnTo>
                    <a:lnTo>
                      <a:pt x="3810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0" name="object 10"/>
              <p:cNvSpPr/>
              <p:nvPr/>
            </p:nvSpPr>
            <p:spPr>
              <a:xfrm>
                <a:off x="182121" y="1861498"/>
                <a:ext cx="76200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6200" h="76200">
                    <a:moveTo>
                      <a:pt x="76200" y="0"/>
                    </a:moveTo>
                    <a:lnTo>
                      <a:pt x="0" y="0"/>
                    </a:lnTo>
                    <a:lnTo>
                      <a:pt x="38100" y="76199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1" name="object 12"/>
              <p:cNvSpPr/>
              <p:nvPr/>
            </p:nvSpPr>
            <p:spPr>
              <a:xfrm>
                <a:off x="177545" y="395477"/>
                <a:ext cx="141478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414780">
                    <a:moveTo>
                      <a:pt x="0" y="0"/>
                    </a:moveTo>
                    <a:lnTo>
                      <a:pt x="1414462" y="0"/>
                    </a:lnTo>
                  </a:path>
                </a:pathLst>
              </a:custGeom>
              <a:ln w="19812">
                <a:solidFill>
                  <a:srgbClr val="000000"/>
                </a:solidFill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2" name="object 13"/>
              <p:cNvSpPr/>
              <p:nvPr/>
            </p:nvSpPr>
            <p:spPr>
              <a:xfrm>
                <a:off x="172973" y="601218"/>
                <a:ext cx="145288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452880">
                    <a:moveTo>
                      <a:pt x="0" y="0"/>
                    </a:moveTo>
                    <a:lnTo>
                      <a:pt x="1452562" y="0"/>
                    </a:lnTo>
                  </a:path>
                </a:pathLst>
              </a:custGeom>
              <a:ln w="19812">
                <a:solidFill>
                  <a:srgbClr val="000000"/>
                </a:solidFill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3" name="object 14"/>
              <p:cNvSpPr/>
              <p:nvPr/>
            </p:nvSpPr>
            <p:spPr>
              <a:xfrm>
                <a:off x="281177" y="1686305"/>
                <a:ext cx="13290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329055">
                    <a:moveTo>
                      <a:pt x="0" y="0"/>
                    </a:moveTo>
                    <a:lnTo>
                      <a:pt x="1328737" y="0"/>
                    </a:lnTo>
                  </a:path>
                </a:pathLst>
              </a:custGeom>
              <a:ln w="19812">
                <a:solidFill>
                  <a:srgbClr val="000000"/>
                </a:solidFill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4" name="object 15"/>
              <p:cNvSpPr/>
              <p:nvPr/>
            </p:nvSpPr>
            <p:spPr>
              <a:xfrm>
                <a:off x="300990" y="1910333"/>
                <a:ext cx="12858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285875">
                    <a:moveTo>
                      <a:pt x="0" y="0"/>
                    </a:moveTo>
                    <a:lnTo>
                      <a:pt x="1285875" y="0"/>
                    </a:lnTo>
                  </a:path>
                </a:pathLst>
              </a:custGeom>
              <a:ln w="19812">
                <a:solidFill>
                  <a:srgbClr val="000000"/>
                </a:solidFill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5" name="object 16"/>
              <p:cNvSpPr/>
              <p:nvPr/>
            </p:nvSpPr>
            <p:spPr>
              <a:xfrm>
                <a:off x="229361" y="764"/>
                <a:ext cx="0" cy="307975"/>
              </a:xfrm>
              <a:custGeom>
                <a:avLst/>
                <a:gdLst/>
                <a:ahLst/>
                <a:cxnLst/>
                <a:rect l="l" t="t" r="r" b="b"/>
                <a:pathLst>
                  <a:path h="307975">
                    <a:moveTo>
                      <a:pt x="0" y="307975"/>
                    </a:moveTo>
                    <a:lnTo>
                      <a:pt x="0" y="0"/>
                    </a:lnTo>
                  </a:path>
                </a:pathLst>
              </a:custGeom>
              <a:ln w="19812">
                <a:solidFill>
                  <a:schemeClr val="tx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6" name="object 17"/>
              <p:cNvSpPr/>
              <p:nvPr/>
            </p:nvSpPr>
            <p:spPr>
              <a:xfrm>
                <a:off x="191265" y="296036"/>
                <a:ext cx="76200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6200" h="76200">
                    <a:moveTo>
                      <a:pt x="76200" y="0"/>
                    </a:moveTo>
                    <a:lnTo>
                      <a:pt x="0" y="0"/>
                    </a:lnTo>
                    <a:lnTo>
                      <a:pt x="38100" y="76200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chemeClr val="tx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7" name="object 18"/>
              <p:cNvSpPr/>
              <p:nvPr/>
            </p:nvSpPr>
            <p:spPr>
              <a:xfrm>
                <a:off x="1558289" y="687577"/>
                <a:ext cx="0" cy="901700"/>
              </a:xfrm>
              <a:custGeom>
                <a:avLst/>
                <a:gdLst/>
                <a:ahLst/>
                <a:cxnLst/>
                <a:rect l="l" t="t" r="r" b="b"/>
                <a:pathLst>
                  <a:path h="901700">
                    <a:moveTo>
                      <a:pt x="0" y="901700"/>
                    </a:moveTo>
                    <a:lnTo>
                      <a:pt x="0" y="0"/>
                    </a:lnTo>
                  </a:path>
                </a:pathLst>
              </a:custGeom>
              <a:ln w="19812">
                <a:solidFill>
                  <a:schemeClr val="tx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8" name="object 19"/>
              <p:cNvSpPr/>
              <p:nvPr/>
            </p:nvSpPr>
            <p:spPr>
              <a:xfrm>
                <a:off x="1520193" y="624076"/>
                <a:ext cx="76200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6200" h="76200">
                    <a:moveTo>
                      <a:pt x="38100" y="0"/>
                    </a:moveTo>
                    <a:lnTo>
                      <a:pt x="0" y="76199"/>
                    </a:lnTo>
                    <a:lnTo>
                      <a:pt x="76200" y="76199"/>
                    </a:lnTo>
                    <a:lnTo>
                      <a:pt x="38100" y="0"/>
                    </a:lnTo>
                    <a:close/>
                  </a:path>
                </a:pathLst>
              </a:custGeom>
              <a:solidFill>
                <a:schemeClr val="tx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9" name="object 20"/>
              <p:cNvSpPr/>
              <p:nvPr/>
            </p:nvSpPr>
            <p:spPr>
              <a:xfrm>
                <a:off x="1520193" y="1576576"/>
                <a:ext cx="76200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6200" h="76200">
                    <a:moveTo>
                      <a:pt x="76200" y="0"/>
                    </a:moveTo>
                    <a:lnTo>
                      <a:pt x="0" y="0"/>
                    </a:lnTo>
                    <a:lnTo>
                      <a:pt x="38100" y="76200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chemeClr val="tx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60" name="object 22"/>
              <p:cNvSpPr txBox="1"/>
              <p:nvPr/>
            </p:nvSpPr>
            <p:spPr>
              <a:xfrm>
                <a:off x="192222" y="835379"/>
                <a:ext cx="1295400" cy="195086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700" marR="6350" indent="550545" algn="r" fontAlgn="auto">
                  <a:lnSpc>
                    <a:spcPct val="1433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sz="2000" dirty="0">
                    <a:latin typeface="Times New Roman"/>
                    <a:ea typeface="+mn-ea"/>
                    <a:cs typeface="Times New Roman"/>
                  </a:rPr>
                  <a:t>m</a:t>
                </a:r>
                <a:r>
                  <a:rPr sz="2000" spc="-10" dirty="0">
                    <a:latin typeface="Times New Roman"/>
                    <a:ea typeface="+mn-ea"/>
                    <a:cs typeface="Times New Roman"/>
                  </a:rPr>
                  <a:t>i</a:t>
                </a:r>
                <a:r>
                  <a:rPr sz="2000" spc="-5" dirty="0">
                    <a:latin typeface="Times New Roman"/>
                    <a:ea typeface="+mn-ea"/>
                    <a:cs typeface="Times New Roman"/>
                  </a:rPr>
                  <a:t>xe</a:t>
                </a:r>
                <a:r>
                  <a:rPr sz="2000" dirty="0">
                    <a:latin typeface="Times New Roman"/>
                    <a:ea typeface="+mn-ea"/>
                    <a:cs typeface="Times New Roman"/>
                  </a:rPr>
                  <a:t>d </a:t>
                </a:r>
                <a:r>
                  <a:rPr sz="2000" spc="-5" dirty="0" smtClean="0">
                    <a:latin typeface="Times New Roman"/>
                    <a:ea typeface="+mn-ea"/>
                    <a:cs typeface="Times New Roman"/>
                  </a:rPr>
                  <a:t>layer</a:t>
                </a:r>
                <a:endParaRPr lang="en-US" sz="2000" spc="-5" dirty="0" smtClean="0">
                  <a:latin typeface="Times New Roman"/>
                  <a:ea typeface="+mn-ea"/>
                  <a:cs typeface="Times New Roman"/>
                </a:endParaRPr>
              </a:p>
            </p:txBody>
          </p:sp>
          <p:sp>
            <p:nvSpPr>
              <p:cNvPr id="61" name="object 23"/>
              <p:cNvSpPr txBox="1"/>
              <p:nvPr/>
            </p:nvSpPr>
            <p:spPr>
              <a:xfrm>
                <a:off x="264012" y="1680819"/>
                <a:ext cx="1156970" cy="15388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7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sz="2000" spc="-5" dirty="0">
                    <a:latin typeface="Times New Roman"/>
                    <a:ea typeface="+mn-ea"/>
                    <a:cs typeface="Times New Roman"/>
                  </a:rPr>
                  <a:t>c</a:t>
                </a:r>
                <a:r>
                  <a:rPr sz="2000" dirty="0">
                    <a:latin typeface="Times New Roman"/>
                    <a:ea typeface="+mn-ea"/>
                    <a:cs typeface="Times New Roman"/>
                  </a:rPr>
                  <a:t>onst</a:t>
                </a:r>
                <a:r>
                  <a:rPr sz="2000" spc="-5" dirty="0">
                    <a:latin typeface="Times New Roman"/>
                    <a:ea typeface="+mn-ea"/>
                    <a:cs typeface="Times New Roman"/>
                  </a:rPr>
                  <a:t>a</a:t>
                </a:r>
                <a:r>
                  <a:rPr sz="2000" dirty="0">
                    <a:latin typeface="Times New Roman"/>
                    <a:ea typeface="+mn-ea"/>
                    <a:cs typeface="Times New Roman"/>
                  </a:rPr>
                  <a:t>nt</a:t>
                </a:r>
                <a:r>
                  <a:rPr sz="2000" spc="10" dirty="0">
                    <a:latin typeface="Times New Roman"/>
                    <a:ea typeface="+mn-ea"/>
                    <a:cs typeface="Times New Roman"/>
                  </a:rPr>
                  <a:t> </a:t>
                </a:r>
                <a:r>
                  <a:rPr sz="2000" spc="-5" dirty="0">
                    <a:latin typeface="Times New Roman"/>
                    <a:ea typeface="+mn-ea"/>
                    <a:cs typeface="Times New Roman"/>
                  </a:rPr>
                  <a:t>f</a:t>
                </a:r>
                <a:r>
                  <a:rPr sz="2000" dirty="0">
                    <a:latin typeface="Times New Roman"/>
                    <a:ea typeface="+mn-ea"/>
                    <a:cs typeface="Times New Roman"/>
                  </a:rPr>
                  <a:t>lux</a:t>
                </a:r>
                <a:r>
                  <a:rPr sz="2000" spc="10" dirty="0">
                    <a:latin typeface="Times New Roman"/>
                    <a:ea typeface="+mn-ea"/>
                    <a:cs typeface="Times New Roman"/>
                  </a:rPr>
                  <a:t> </a:t>
                </a:r>
                <a:r>
                  <a:rPr sz="2000" dirty="0">
                    <a:latin typeface="Times New Roman"/>
                    <a:ea typeface="+mn-ea"/>
                    <a:cs typeface="Times New Roman"/>
                  </a:rPr>
                  <a:t>l</a:t>
                </a:r>
                <a:r>
                  <a:rPr sz="2000" spc="-5" dirty="0">
                    <a:latin typeface="Times New Roman"/>
                    <a:ea typeface="+mn-ea"/>
                    <a:cs typeface="Times New Roman"/>
                  </a:rPr>
                  <a:t>a</a:t>
                </a:r>
                <a:r>
                  <a:rPr sz="2000" spc="-40" dirty="0">
                    <a:latin typeface="Times New Roman"/>
                    <a:ea typeface="+mn-ea"/>
                    <a:cs typeface="Times New Roman"/>
                  </a:rPr>
                  <a:t>y</a:t>
                </a:r>
                <a:r>
                  <a:rPr sz="2000" spc="-5" dirty="0">
                    <a:latin typeface="Times New Roman"/>
                    <a:ea typeface="+mn-ea"/>
                    <a:cs typeface="Times New Roman"/>
                  </a:rPr>
                  <a:t>e</a:t>
                </a:r>
                <a:r>
                  <a:rPr sz="2000" dirty="0">
                    <a:latin typeface="Times New Roman"/>
                    <a:ea typeface="+mn-ea"/>
                    <a:cs typeface="Times New Roman"/>
                  </a:rPr>
                  <a:t>r</a:t>
                </a:r>
              </a:p>
            </p:txBody>
          </p:sp>
          <p:sp>
            <p:nvSpPr>
              <p:cNvPr id="62" name="object 24"/>
              <p:cNvSpPr/>
              <p:nvPr/>
            </p:nvSpPr>
            <p:spPr>
              <a:xfrm>
                <a:off x="1291593" y="1960626"/>
                <a:ext cx="374015" cy="155575"/>
              </a:xfrm>
              <a:custGeom>
                <a:avLst/>
                <a:gdLst/>
                <a:ahLst/>
                <a:cxnLst/>
                <a:rect l="l" t="t" r="r" b="b"/>
                <a:pathLst>
                  <a:path w="374014" h="155575">
                    <a:moveTo>
                      <a:pt x="277685" y="198"/>
                    </a:moveTo>
                    <a:lnTo>
                      <a:pt x="294004" y="0"/>
                    </a:lnTo>
                    <a:lnTo>
                      <a:pt x="309348" y="138"/>
                    </a:lnTo>
                    <a:lnTo>
                      <a:pt x="323504" y="688"/>
                    </a:lnTo>
                    <a:lnTo>
                      <a:pt x="367226" y="11994"/>
                    </a:lnTo>
                    <a:lnTo>
                      <a:pt x="373849" y="28967"/>
                    </a:lnTo>
                    <a:lnTo>
                      <a:pt x="371656" y="38819"/>
                    </a:lnTo>
                    <a:lnTo>
                      <a:pt x="366916" y="49147"/>
                    </a:lnTo>
                    <a:lnTo>
                      <a:pt x="360472" y="59622"/>
                    </a:lnTo>
                    <a:lnTo>
                      <a:pt x="354619" y="68327"/>
                    </a:lnTo>
                    <a:lnTo>
                      <a:pt x="348724" y="77535"/>
                    </a:lnTo>
                    <a:lnTo>
                      <a:pt x="318495" y="114852"/>
                    </a:lnTo>
                    <a:lnTo>
                      <a:pt x="280120" y="136987"/>
                    </a:lnTo>
                    <a:lnTo>
                      <a:pt x="239341" y="144365"/>
                    </a:lnTo>
                    <a:lnTo>
                      <a:pt x="187383" y="149460"/>
                    </a:lnTo>
                    <a:lnTo>
                      <a:pt x="131153" y="152694"/>
                    </a:lnTo>
                    <a:lnTo>
                      <a:pt x="77553" y="154489"/>
                    </a:lnTo>
                    <a:lnTo>
                      <a:pt x="33491" y="155266"/>
                    </a:lnTo>
                    <a:lnTo>
                      <a:pt x="1510" y="155447"/>
                    </a:lnTo>
                    <a:lnTo>
                      <a:pt x="0" y="155443"/>
                    </a:lnTo>
                  </a:path>
                </a:pathLst>
              </a:custGeom>
              <a:ln w="19812">
                <a:solidFill>
                  <a:srgbClr val="000000"/>
                </a:solidFill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63" name="object 25"/>
              <p:cNvSpPr/>
              <p:nvPr/>
            </p:nvSpPr>
            <p:spPr>
              <a:xfrm>
                <a:off x="1505767" y="1922275"/>
                <a:ext cx="78105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8105" h="76200">
                    <a:moveTo>
                      <a:pt x="74726" y="0"/>
                    </a:moveTo>
                    <a:lnTo>
                      <a:pt x="0" y="40919"/>
                    </a:lnTo>
                    <a:lnTo>
                      <a:pt x="77571" y="76149"/>
                    </a:lnTo>
                    <a:lnTo>
                      <a:pt x="74726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64" name="object 26"/>
              <p:cNvSpPr txBox="1"/>
              <p:nvPr/>
            </p:nvSpPr>
            <p:spPr>
              <a:xfrm>
                <a:off x="238831" y="2027045"/>
                <a:ext cx="1031875" cy="15388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7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sz="2000" dirty="0">
                    <a:solidFill>
                      <a:srgbClr val="FF0000"/>
                    </a:solidFill>
                    <a:latin typeface="Times New Roman"/>
                    <a:ea typeface="+mn-ea"/>
                    <a:cs typeface="Times New Roman"/>
                  </a:rPr>
                  <a:t>vis</a:t>
                </a:r>
                <a:r>
                  <a:rPr sz="2000" spc="-5" dirty="0">
                    <a:solidFill>
                      <a:srgbClr val="FF0000"/>
                    </a:solidFill>
                    <a:latin typeface="Times New Roman"/>
                    <a:ea typeface="+mn-ea"/>
                    <a:cs typeface="Times New Roman"/>
                  </a:rPr>
                  <a:t>c</a:t>
                </a:r>
                <a:r>
                  <a:rPr sz="2000" dirty="0">
                    <a:solidFill>
                      <a:srgbClr val="FF0000"/>
                    </a:solidFill>
                    <a:latin typeface="Times New Roman"/>
                    <a:ea typeface="+mn-ea"/>
                    <a:cs typeface="Times New Roman"/>
                  </a:rPr>
                  <a:t>ous subl</a:t>
                </a:r>
                <a:r>
                  <a:rPr sz="2000" spc="-5" dirty="0">
                    <a:solidFill>
                      <a:srgbClr val="FF0000"/>
                    </a:solidFill>
                    <a:latin typeface="Times New Roman"/>
                    <a:ea typeface="+mn-ea"/>
                    <a:cs typeface="Times New Roman"/>
                  </a:rPr>
                  <a:t>a</a:t>
                </a:r>
                <a:r>
                  <a:rPr sz="2000" spc="-40" dirty="0">
                    <a:solidFill>
                      <a:srgbClr val="FF0000"/>
                    </a:solidFill>
                    <a:latin typeface="Times New Roman"/>
                    <a:ea typeface="+mn-ea"/>
                    <a:cs typeface="Times New Roman"/>
                  </a:rPr>
                  <a:t>y</a:t>
                </a:r>
                <a:r>
                  <a:rPr sz="2000" spc="-5" dirty="0">
                    <a:solidFill>
                      <a:srgbClr val="FF0000"/>
                    </a:solidFill>
                    <a:latin typeface="Times New Roman"/>
                    <a:ea typeface="+mn-ea"/>
                    <a:cs typeface="Times New Roman"/>
                  </a:rPr>
                  <a:t>e</a:t>
                </a:r>
                <a:r>
                  <a:rPr sz="2000" dirty="0">
                    <a:solidFill>
                      <a:srgbClr val="FF0000"/>
                    </a:solidFill>
                    <a:latin typeface="Times New Roman"/>
                    <a:ea typeface="+mn-ea"/>
                    <a:cs typeface="Times New Roman"/>
                  </a:rPr>
                  <a:t>r</a:t>
                </a:r>
              </a:p>
            </p:txBody>
          </p:sp>
        </p:grpSp>
      </p:grpSp>
      <p:sp>
        <p:nvSpPr>
          <p:cNvPr id="65" name="Rectangle 64"/>
          <p:cNvSpPr/>
          <p:nvPr/>
        </p:nvSpPr>
        <p:spPr>
          <a:xfrm>
            <a:off x="9255593" y="4366552"/>
            <a:ext cx="14670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Ekman layer</a:t>
            </a:r>
          </a:p>
        </p:txBody>
      </p:sp>
    </p:spTree>
    <p:extLst>
      <p:ext uri="{BB962C8B-B14F-4D97-AF65-F5344CB8AC3E}">
        <p14:creationId xmlns:p14="http://schemas.microsoft.com/office/powerpoint/2010/main" val="3232171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98487" y="1736528"/>
            <a:ext cx="11178851" cy="775560"/>
          </a:xfrm>
        </p:spPr>
        <p:txBody>
          <a:bodyPr/>
          <a:lstStyle/>
          <a:p>
            <a:r>
              <a:rPr lang="en-US" sz="2400" dirty="0" smtClean="0"/>
              <a:t>In the plant canopy</a:t>
            </a:r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Key forces and processes in each individual layer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51543" y="2594464"/>
            <a:ext cx="8229600" cy="3429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023850" y="3579830"/>
                <a:ext cx="443333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0070C0"/>
                    </a:solidFill>
                  </a:rPr>
                  <a:t>Simple parameterization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70C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𝑘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0070C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b>
                    </m:sSub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 smtClean="0">
                  <a:solidFill>
                    <a:srgbClr val="0070C0"/>
                  </a:solidFill>
                </a:endParaRPr>
              </a:p>
              <a:p>
                <a:r>
                  <a:rPr lang="en-US" dirty="0" smtClean="0">
                    <a:solidFill>
                      <a:srgbClr val="0070C0"/>
                    </a:solidFill>
                  </a:rPr>
                  <a:t>Is in error </a:t>
                </a:r>
                <a:endParaRPr lang="en-US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3850" y="3579830"/>
                <a:ext cx="4433330" cy="646331"/>
              </a:xfrm>
              <a:prstGeom prst="rect">
                <a:avLst/>
              </a:prstGeom>
              <a:blipFill rotWithShape="0">
                <a:blip r:embed="rId4"/>
                <a:stretch>
                  <a:fillRect l="-1100" t="-4717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/>
          <p:cNvGrpSpPr/>
          <p:nvPr/>
        </p:nvGrpSpPr>
        <p:grpSpPr>
          <a:xfrm>
            <a:off x="5023850" y="4450814"/>
            <a:ext cx="5620187" cy="663370"/>
            <a:chOff x="5023850" y="4450814"/>
            <a:chExt cx="5620187" cy="663370"/>
          </a:xfrm>
        </p:grpSpPr>
        <p:sp>
          <p:nvSpPr>
            <p:cNvPr id="6" name="TextBox 5"/>
            <p:cNvSpPr txBox="1"/>
            <p:nvPr/>
          </p:nvSpPr>
          <p:spPr>
            <a:xfrm>
              <a:off x="5023850" y="4467853"/>
              <a:ext cx="401904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Momentum flux divergence balanced </a:t>
              </a:r>
            </a:p>
            <a:p>
              <a:r>
                <a:rPr lang="en-US" dirty="0" smtClean="0">
                  <a:solidFill>
                    <a:srgbClr val="0070C0"/>
                  </a:solidFill>
                </a:rPr>
                <a:t>by canopy drag force</a:t>
              </a:r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984398" y="4450814"/>
              <a:ext cx="1659639" cy="623603"/>
            </a:xfrm>
            <a:prstGeom prst="rect">
              <a:avLst/>
            </a:prstGeom>
          </p:spPr>
        </p:pic>
      </p:grpSp>
      <p:grpSp>
        <p:nvGrpSpPr>
          <p:cNvPr id="10" name="Group 9"/>
          <p:cNvGrpSpPr/>
          <p:nvPr/>
        </p:nvGrpSpPr>
        <p:grpSpPr>
          <a:xfrm>
            <a:off x="5023850" y="5303855"/>
            <a:ext cx="5997079" cy="658590"/>
            <a:chOff x="5023850" y="5303855"/>
            <a:chExt cx="5997079" cy="658590"/>
          </a:xfrm>
        </p:grpSpPr>
        <p:sp>
          <p:nvSpPr>
            <p:cNvPr id="7" name="TextBox 6"/>
            <p:cNvSpPr txBox="1"/>
            <p:nvPr/>
          </p:nvSpPr>
          <p:spPr>
            <a:xfrm>
              <a:off x="5023850" y="5303855"/>
              <a:ext cx="395492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Pressure gradient force balanced by </a:t>
              </a:r>
            </a:p>
            <a:p>
              <a:r>
                <a:rPr lang="en-US" dirty="0" smtClean="0">
                  <a:solidFill>
                    <a:srgbClr val="0070C0"/>
                  </a:solidFill>
                </a:rPr>
                <a:t>drag force</a:t>
              </a:r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940664" y="5381799"/>
              <a:ext cx="2080265" cy="58064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32823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Division of the stable boundary layer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2286000"/>
            <a:ext cx="8229600" cy="3429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80906" y="2645333"/>
            <a:ext cx="48031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0070C0"/>
                </a:solidFill>
              </a:rPr>
              <a:t>No turbulence </a:t>
            </a:r>
          </a:p>
          <a:p>
            <a:pPr algn="r"/>
            <a:r>
              <a:rPr lang="en-US" sz="1600" dirty="0" smtClean="0">
                <a:solidFill>
                  <a:srgbClr val="0070C0"/>
                </a:solidFill>
              </a:rPr>
              <a:t>Pressure gradient force balanced by Coriolis force</a:t>
            </a:r>
            <a:endParaRPr lang="en-US" sz="1600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3842763"/>
            <a:ext cx="54872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0070C0"/>
                </a:solidFill>
              </a:rPr>
              <a:t>“Fossil turbulence” </a:t>
            </a:r>
          </a:p>
          <a:p>
            <a:pPr algn="r"/>
            <a:r>
              <a:rPr lang="en-US" sz="1600" dirty="0" smtClean="0">
                <a:solidFill>
                  <a:srgbClr val="0070C0"/>
                </a:solidFill>
              </a:rPr>
              <a:t>Pressure gradient Coriolis and forces coexist</a:t>
            </a:r>
          </a:p>
          <a:p>
            <a:pPr algn="r"/>
            <a:r>
              <a:rPr lang="en-US" sz="1600" dirty="0">
                <a:solidFill>
                  <a:srgbClr val="0070C0"/>
                </a:solidFill>
              </a:rPr>
              <a:t>N</a:t>
            </a:r>
            <a:r>
              <a:rPr lang="en-US" sz="1600" dirty="0" smtClean="0">
                <a:solidFill>
                  <a:srgbClr val="0070C0"/>
                </a:solidFill>
              </a:rPr>
              <a:t>o frictional force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84922" y="4939707"/>
            <a:ext cx="32900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0070C0"/>
                </a:solidFill>
              </a:rPr>
              <a:t>Turbulence is generated by shear </a:t>
            </a:r>
          </a:p>
          <a:p>
            <a:pPr algn="r"/>
            <a:r>
              <a:rPr lang="en-US" sz="1600" dirty="0" smtClean="0">
                <a:solidFill>
                  <a:srgbClr val="0070C0"/>
                </a:solidFill>
              </a:rPr>
              <a:t>Frictional force is important </a:t>
            </a:r>
          </a:p>
        </p:txBody>
      </p:sp>
    </p:spTree>
    <p:extLst>
      <p:ext uri="{BB962C8B-B14F-4D97-AF65-F5344CB8AC3E}">
        <p14:creationId xmlns:p14="http://schemas.microsoft.com/office/powerpoint/2010/main" val="2505050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CO</a:t>
            </a:r>
            <a:r>
              <a:rPr lang="en-US" altLang="en-US" sz="3200" baseline="-25000" dirty="0" smtClean="0">
                <a:solidFill>
                  <a:schemeClr val="tx1"/>
                </a:solidFill>
              </a:rPr>
              <a:t>2</a:t>
            </a:r>
            <a:r>
              <a:rPr lang="en-US" altLang="en-US" sz="3200" dirty="0" smtClean="0">
                <a:solidFill>
                  <a:schemeClr val="tx1"/>
                </a:solidFill>
              </a:rPr>
              <a:t> mixing </a:t>
            </a:r>
            <a:r>
              <a:rPr lang="en-US" altLang="en-US" sz="3200" dirty="0">
                <a:solidFill>
                  <a:schemeClr val="tx1"/>
                </a:solidFill>
              </a:rPr>
              <a:t>ratio profiles in central Siberia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0726" y="6330461"/>
            <a:ext cx="22829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Source</a:t>
            </a:r>
            <a:r>
              <a:rPr lang="en-US" sz="1400" dirty="0" smtClean="0"/>
              <a:t>: Lloyd et al (2001) </a:t>
            </a:r>
            <a:endParaRPr lang="en-US" sz="1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6385" y="1605095"/>
            <a:ext cx="6183185" cy="4690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923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Diurnal evolution of the atmospheric boundary layer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55" y="2022138"/>
            <a:ext cx="12161520" cy="434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704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814388" y="228600"/>
            <a:ext cx="6510860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Diurnal variations in CO</a:t>
            </a:r>
            <a:r>
              <a:rPr lang="en-US" altLang="en-US" sz="3200" baseline="-25000" dirty="0" smtClean="0">
                <a:solidFill>
                  <a:schemeClr val="tx1"/>
                </a:solidFill>
              </a:rPr>
              <a:t>2</a:t>
            </a:r>
            <a:r>
              <a:rPr lang="en-US" altLang="en-US" sz="3200" dirty="0" smtClean="0">
                <a:solidFill>
                  <a:schemeClr val="tx1"/>
                </a:solidFill>
              </a:rPr>
              <a:t> mixing ratio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1300" y="6388100"/>
            <a:ext cx="18850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</a:rPr>
              <a:t>Sources: </a:t>
            </a:r>
            <a:r>
              <a:rPr lang="en-US" sz="1200" dirty="0" err="1" smtClean="0">
                <a:solidFill>
                  <a:prstClr val="black"/>
                </a:solidFill>
              </a:rPr>
              <a:t>Bakwin</a:t>
            </a:r>
            <a:r>
              <a:rPr lang="en-US" sz="1200" dirty="0" smtClean="0">
                <a:solidFill>
                  <a:prstClr val="black"/>
                </a:solidFill>
              </a:rPr>
              <a:t>; NOAA </a:t>
            </a:r>
            <a:endParaRPr lang="en-US" sz="1200" dirty="0">
              <a:solidFill>
                <a:prstClr val="black"/>
              </a:solidFill>
            </a:endParaRPr>
          </a:p>
        </p:txBody>
      </p:sp>
      <p:pic>
        <p:nvPicPr>
          <p:cNvPr id="8" name="Picture 4" descr="co2_time_serie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0383" y="1525316"/>
            <a:ext cx="7734300" cy="482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463041" y="1632856"/>
            <a:ext cx="24801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solidFill>
                  <a:prstClr val="black"/>
                </a:solidFill>
              </a:rPr>
              <a:t>Tall tower observation</a:t>
            </a:r>
          </a:p>
          <a:p>
            <a:pPr algn="r"/>
            <a:r>
              <a:rPr lang="en-US" dirty="0" smtClean="0">
                <a:solidFill>
                  <a:prstClr val="black"/>
                </a:solidFill>
              </a:rPr>
              <a:t>Wisconsin, USA</a:t>
            </a:r>
          </a:p>
          <a:p>
            <a:pPr algn="r"/>
            <a:r>
              <a:rPr lang="en-US" dirty="0" smtClean="0">
                <a:solidFill>
                  <a:prstClr val="black"/>
                </a:solidFill>
              </a:rPr>
              <a:t>September 1-2, 1995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026" name="Picture 2" descr="https://www.esrl.noaa.gov/gmd/ccgg/insitu/primary_site_photos/lef_from_abov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56" y="2635294"/>
            <a:ext cx="4933950" cy="3695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410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CO</a:t>
            </a:r>
            <a:r>
              <a:rPr lang="en-US" altLang="en-US" sz="3200" baseline="-25000" dirty="0" smtClean="0">
                <a:solidFill>
                  <a:schemeClr val="tx1"/>
                </a:solidFill>
              </a:rPr>
              <a:t>2</a:t>
            </a:r>
            <a:r>
              <a:rPr lang="en-US" altLang="en-US" sz="3200" dirty="0" smtClean="0">
                <a:solidFill>
                  <a:schemeClr val="tx1"/>
                </a:solidFill>
              </a:rPr>
              <a:t> mixing ratio in and above a boreal forest, Canada 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3" name="Picture 10" descr="co2_prince_albert_cu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3955" y="1286052"/>
            <a:ext cx="6945312" cy="529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/>
          <p:cNvCxnSpPr/>
          <p:nvPr/>
        </p:nvCxnSpPr>
        <p:spPr>
          <a:xfrm flipV="1">
            <a:off x="6784622" y="5508978"/>
            <a:ext cx="1591028" cy="462844"/>
          </a:xfrm>
          <a:prstGeom prst="line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00" y="5644444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Nighttime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641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4355" y="141110"/>
            <a:ext cx="9875520" cy="6583680"/>
          </a:xfrm>
          <a:prstGeom prst="rect">
            <a:avLst/>
          </a:prstGeom>
        </p:spPr>
      </p:pic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Potential temperature profiles </a:t>
            </a:r>
            <a:br>
              <a:rPr lang="en-US" altLang="en-US" sz="3200" dirty="0" smtClean="0">
                <a:solidFill>
                  <a:schemeClr val="tx1"/>
                </a:solidFill>
              </a:rPr>
            </a:br>
            <a:r>
              <a:rPr lang="en-US" altLang="en-US" sz="3200" dirty="0" smtClean="0">
                <a:solidFill>
                  <a:schemeClr val="tx1"/>
                </a:solidFill>
              </a:rPr>
              <a:t>in Saskatchewan, Canada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905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560831" y="1591056"/>
            <a:ext cx="11221437" cy="4495800"/>
          </a:xfrm>
        </p:spPr>
        <p:txBody>
          <a:bodyPr/>
          <a:lstStyle/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Why divide the ABL into different layers?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4" name="Content Placeholder 1"/>
          <p:cNvSpPr txBox="1">
            <a:spLocks/>
          </p:cNvSpPr>
          <p:nvPr/>
        </p:nvSpPr>
        <p:spPr bwMode="auto">
          <a:xfrm>
            <a:off x="498487" y="1736528"/>
            <a:ext cx="11178851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19088" indent="-319088" algn="l" rtl="0" eaLnBrk="0" fontAlgn="base" hangingPunct="0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charset="2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rtl="0" eaLnBrk="0" fontAlgn="base" hangingPunct="0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charset="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charset="2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5AB81"/>
              </a:buClr>
              <a:buSzPct val="75000"/>
              <a:buFont typeface="Wingdings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Forces that dominate the flow are different in different layers</a:t>
            </a:r>
          </a:p>
          <a:p>
            <a:pPr lvl="1"/>
            <a:r>
              <a:rPr lang="en-US" sz="2100" dirty="0" smtClean="0"/>
              <a:t>Insights are clear if we focus on these dominant forces </a:t>
            </a:r>
          </a:p>
          <a:p>
            <a:pPr lvl="1"/>
            <a:r>
              <a:rPr lang="en-US" sz="2100" dirty="0" smtClean="0"/>
              <a:t>Omission of minor forces from government equations permits simple, analytical solution  </a:t>
            </a:r>
          </a:p>
          <a:p>
            <a:pPr lvl="1"/>
            <a:endParaRPr lang="en-US" sz="24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/>
              <a:t>The importance of terms in the energy and mass conservation equations depends on vertical position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100" dirty="0" smtClean="0"/>
              <a:t>Simplification can be made to these equations if we know which processes are key in each of the ABL layers 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pPr marL="0" indent="0">
              <a:buFont typeface="Wingdings" charset="2"/>
              <a:buNone/>
            </a:pPr>
            <a:endParaRPr lang="en-US" sz="2400" dirty="0" smtClean="0"/>
          </a:p>
          <a:p>
            <a:pPr marL="0" indent="0">
              <a:buFont typeface="Wingdings" charset="2"/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Profiles in a convective boundary layer on land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006" y="2252092"/>
            <a:ext cx="9875520" cy="4114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55127" y="1589809"/>
            <a:ext cx="14927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Potential </a:t>
            </a:r>
          </a:p>
          <a:p>
            <a:r>
              <a:rPr lang="en-US" dirty="0" smtClean="0"/>
              <a:t>temperature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490855" y="1627909"/>
            <a:ext cx="3377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Horizontal velocity components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0522527" y="2791691"/>
            <a:ext cx="1304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ABL height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709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Idealized profiles in a convective boundary layer on land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845" y="2109354"/>
            <a:ext cx="10972800" cy="4572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36617" y="1714500"/>
            <a:ext cx="2518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Potential  temperature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11536" y="1714500"/>
            <a:ext cx="1432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Water vapor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234054" y="1714500"/>
            <a:ext cx="17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Carbon dioxide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39437" y="3591791"/>
            <a:ext cx="1304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ABL height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0092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98487" y="1736528"/>
            <a:ext cx="7832713" cy="4495800"/>
          </a:xfrm>
        </p:spPr>
        <p:txBody>
          <a:bodyPr/>
          <a:lstStyle/>
          <a:p>
            <a:r>
              <a:rPr lang="en-US" sz="2400" dirty="0" smtClean="0"/>
              <a:t>In the free atmosphere</a:t>
            </a:r>
          </a:p>
          <a:p>
            <a:pPr lvl="1"/>
            <a:r>
              <a:rPr lang="en-US" sz="2100" dirty="0" smtClean="0"/>
              <a:t>Motion is not turbulent; All Reynolds variances and </a:t>
            </a:r>
            <a:r>
              <a:rPr lang="en-US" sz="2100" dirty="0" err="1" smtClean="0"/>
              <a:t>covariances</a:t>
            </a:r>
            <a:r>
              <a:rPr lang="en-US" sz="2100" dirty="0" smtClean="0"/>
              <a:t> vanish</a:t>
            </a:r>
          </a:p>
          <a:p>
            <a:pPr lvl="1"/>
            <a:r>
              <a:rPr lang="en-US" sz="2100" dirty="0" smtClean="0"/>
              <a:t>The pressure gradient force is balanced by the Coriolis force; Frictional force is negligible</a:t>
            </a:r>
          </a:p>
          <a:p>
            <a:pPr lvl="1"/>
            <a:r>
              <a:rPr lang="en-US" sz="2100" dirty="0" smtClean="0"/>
              <a:t>Atmospheric quantities (wind, temperature, humidity, CO</a:t>
            </a:r>
            <a:r>
              <a:rPr lang="en-US" sz="2100" baseline="-25000" dirty="0" smtClean="0"/>
              <a:t>2</a:t>
            </a:r>
            <a:r>
              <a:rPr lang="en-US" sz="2100" dirty="0" smtClean="0"/>
              <a:t> concentration) do not show diurnal variations</a:t>
            </a:r>
          </a:p>
          <a:p>
            <a:pPr lvl="1"/>
            <a:r>
              <a:rPr lang="en-US" sz="2100" dirty="0" smtClean="0"/>
              <a:t>Vertical potential temperature gradient is about 3.3 K km</a:t>
            </a:r>
            <a:r>
              <a:rPr lang="en-US" sz="2100" baseline="30000" dirty="0" smtClean="0"/>
              <a:t>-1</a:t>
            </a:r>
          </a:p>
          <a:p>
            <a:pPr lvl="1"/>
            <a:r>
              <a:rPr lang="en-US" sz="2100" dirty="0" smtClean="0"/>
              <a:t>Vertical CO</a:t>
            </a:r>
            <a:r>
              <a:rPr lang="en-US" sz="2100" baseline="-25000" dirty="0" smtClean="0"/>
              <a:t>2</a:t>
            </a:r>
            <a:r>
              <a:rPr lang="en-US" sz="2100" dirty="0" smtClean="0"/>
              <a:t> mixing ratio gradient is zero</a:t>
            </a:r>
          </a:p>
          <a:p>
            <a:pPr lvl="1"/>
            <a:endParaRPr lang="en-US" sz="2100" dirty="0" smtClean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Key forces and processes in each individual layer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8923089" y="2012743"/>
            <a:ext cx="2985270" cy="4360340"/>
            <a:chOff x="9394143" y="1915762"/>
            <a:chExt cx="1814830" cy="2180170"/>
          </a:xfrm>
        </p:grpSpPr>
        <p:sp>
          <p:nvSpPr>
            <p:cNvPr id="44" name="object 11"/>
            <p:cNvSpPr/>
            <p:nvPr/>
          </p:nvSpPr>
          <p:spPr>
            <a:xfrm>
              <a:off x="9394143" y="3925915"/>
              <a:ext cx="1814830" cy="0"/>
            </a:xfrm>
            <a:custGeom>
              <a:avLst/>
              <a:gdLst/>
              <a:ahLst/>
              <a:cxnLst/>
              <a:rect l="l" t="t" r="r" b="b"/>
              <a:pathLst>
                <a:path w="1814830">
                  <a:moveTo>
                    <a:pt x="0" y="0"/>
                  </a:moveTo>
                  <a:lnTo>
                    <a:pt x="1814512" y="0"/>
                  </a:lnTo>
                </a:path>
              </a:pathLst>
            </a:custGeom>
            <a:ln w="19812">
              <a:solidFill>
                <a:srgbClr val="0000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mtClean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45" name="object 21"/>
            <p:cNvSpPr txBox="1">
              <a:spLocks/>
            </p:cNvSpPr>
            <p:nvPr/>
          </p:nvSpPr>
          <p:spPr>
            <a:xfrm>
              <a:off x="9655870" y="1939221"/>
              <a:ext cx="1206094" cy="153889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>
                <a:defRPr sz="1200">
                  <a:latin typeface="Times New Roman"/>
                  <a:ea typeface="+mj-ea"/>
                  <a:cs typeface="Times New Roman"/>
                </a:defRPr>
              </a:lvl1pPr>
            </a:lstStyle>
            <a:p>
              <a:pPr marL="127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2000" kern="0" spc="-5" dirty="0" smtClean="0">
                  <a:solidFill>
                    <a:srgbClr val="FF0000"/>
                  </a:solidFill>
                </a:rPr>
                <a:t>fre</a:t>
              </a:r>
              <a:r>
                <a:rPr lang="en-US" sz="2000" kern="0" dirty="0" smtClean="0">
                  <a:solidFill>
                    <a:srgbClr val="FF0000"/>
                  </a:solidFill>
                </a:rPr>
                <a:t>e</a:t>
              </a:r>
              <a:r>
                <a:rPr lang="en-US" sz="2000" kern="0" spc="15" dirty="0" smtClean="0">
                  <a:solidFill>
                    <a:srgbClr val="FF0000"/>
                  </a:solidFill>
                </a:rPr>
                <a:t> </a:t>
              </a:r>
              <a:r>
                <a:rPr lang="en-US" sz="2000" kern="0" spc="-5" dirty="0" smtClean="0">
                  <a:solidFill>
                    <a:srgbClr val="FF0000"/>
                  </a:solidFill>
                </a:rPr>
                <a:t>a</a:t>
              </a:r>
              <a:r>
                <a:rPr lang="en-US" sz="2000" kern="0" dirty="0" smtClean="0">
                  <a:solidFill>
                    <a:srgbClr val="FF0000"/>
                  </a:solidFill>
                </a:rPr>
                <a:t>tmosph</a:t>
              </a:r>
              <a:r>
                <a:rPr lang="en-US" sz="2000" kern="0" spc="-5" dirty="0" smtClean="0">
                  <a:solidFill>
                    <a:srgbClr val="FF0000"/>
                  </a:solidFill>
                </a:rPr>
                <a:t>er</a:t>
              </a:r>
              <a:r>
                <a:rPr lang="en-US" sz="2000" kern="0" dirty="0" smtClean="0">
                  <a:solidFill>
                    <a:srgbClr val="FF0000"/>
                  </a:solidFill>
                </a:rPr>
                <a:t>e</a:t>
              </a:r>
              <a:endParaRPr lang="en-US" sz="2000" kern="0" dirty="0">
                <a:solidFill>
                  <a:srgbClr val="FF0000"/>
                </a:solidFill>
              </a:endParaRPr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9566355" y="1915762"/>
              <a:ext cx="1492635" cy="2180170"/>
              <a:chOff x="172973" y="764"/>
              <a:chExt cx="1492635" cy="2180170"/>
            </a:xfrm>
          </p:grpSpPr>
          <p:sp>
            <p:nvSpPr>
              <p:cNvPr id="47" name="object 2"/>
              <p:cNvSpPr txBox="1"/>
              <p:nvPr/>
            </p:nvSpPr>
            <p:spPr>
              <a:xfrm>
                <a:off x="261499" y="374523"/>
                <a:ext cx="1115060" cy="15388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7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ca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pping</a:t>
                </a:r>
                <a:r>
                  <a:rPr sz="2000" spc="2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 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inv</a:t>
                </a: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er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sion</a:t>
                </a:r>
              </a:p>
            </p:txBody>
          </p:sp>
          <p:sp>
            <p:nvSpPr>
              <p:cNvPr id="48" name="object 8"/>
              <p:cNvSpPr/>
              <p:nvPr/>
            </p:nvSpPr>
            <p:spPr>
              <a:xfrm>
                <a:off x="220218" y="669288"/>
                <a:ext cx="0" cy="1205230"/>
              </a:xfrm>
              <a:custGeom>
                <a:avLst/>
                <a:gdLst/>
                <a:ahLst/>
                <a:cxnLst/>
                <a:rect l="l" t="t" r="r" b="b"/>
                <a:pathLst>
                  <a:path h="1205230">
                    <a:moveTo>
                      <a:pt x="0" y="1204912"/>
                    </a:moveTo>
                    <a:lnTo>
                      <a:pt x="0" y="0"/>
                    </a:lnTo>
                  </a:path>
                </a:pathLst>
              </a:custGeom>
              <a:ln w="19812">
                <a:solidFill>
                  <a:srgbClr val="000000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49" name="object 9"/>
              <p:cNvSpPr/>
              <p:nvPr/>
            </p:nvSpPr>
            <p:spPr>
              <a:xfrm>
                <a:off x="182121" y="605788"/>
                <a:ext cx="76200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6200" h="76200">
                    <a:moveTo>
                      <a:pt x="38100" y="0"/>
                    </a:moveTo>
                    <a:lnTo>
                      <a:pt x="0" y="76199"/>
                    </a:lnTo>
                    <a:lnTo>
                      <a:pt x="76200" y="76199"/>
                    </a:lnTo>
                    <a:lnTo>
                      <a:pt x="3810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0" name="object 10"/>
              <p:cNvSpPr/>
              <p:nvPr/>
            </p:nvSpPr>
            <p:spPr>
              <a:xfrm>
                <a:off x="182121" y="1861498"/>
                <a:ext cx="76200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6200" h="76200">
                    <a:moveTo>
                      <a:pt x="76200" y="0"/>
                    </a:moveTo>
                    <a:lnTo>
                      <a:pt x="0" y="0"/>
                    </a:lnTo>
                    <a:lnTo>
                      <a:pt x="38100" y="76199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1" name="object 12"/>
              <p:cNvSpPr/>
              <p:nvPr/>
            </p:nvSpPr>
            <p:spPr>
              <a:xfrm>
                <a:off x="177545" y="395477"/>
                <a:ext cx="141478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414780">
                    <a:moveTo>
                      <a:pt x="0" y="0"/>
                    </a:moveTo>
                    <a:lnTo>
                      <a:pt x="1414462" y="0"/>
                    </a:lnTo>
                  </a:path>
                </a:pathLst>
              </a:custGeom>
              <a:ln w="19812">
                <a:solidFill>
                  <a:srgbClr val="000000"/>
                </a:solidFill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2" name="object 13"/>
              <p:cNvSpPr/>
              <p:nvPr/>
            </p:nvSpPr>
            <p:spPr>
              <a:xfrm>
                <a:off x="172973" y="601218"/>
                <a:ext cx="145288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452880">
                    <a:moveTo>
                      <a:pt x="0" y="0"/>
                    </a:moveTo>
                    <a:lnTo>
                      <a:pt x="1452562" y="0"/>
                    </a:lnTo>
                  </a:path>
                </a:pathLst>
              </a:custGeom>
              <a:ln w="19812">
                <a:solidFill>
                  <a:srgbClr val="000000"/>
                </a:solidFill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3" name="object 14"/>
              <p:cNvSpPr/>
              <p:nvPr/>
            </p:nvSpPr>
            <p:spPr>
              <a:xfrm>
                <a:off x="281177" y="1686305"/>
                <a:ext cx="13290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329055">
                    <a:moveTo>
                      <a:pt x="0" y="0"/>
                    </a:moveTo>
                    <a:lnTo>
                      <a:pt x="1328737" y="0"/>
                    </a:lnTo>
                  </a:path>
                </a:pathLst>
              </a:custGeom>
              <a:ln w="19812">
                <a:solidFill>
                  <a:srgbClr val="000000"/>
                </a:solidFill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4" name="object 15"/>
              <p:cNvSpPr/>
              <p:nvPr/>
            </p:nvSpPr>
            <p:spPr>
              <a:xfrm>
                <a:off x="300990" y="1910333"/>
                <a:ext cx="12858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285875">
                    <a:moveTo>
                      <a:pt x="0" y="0"/>
                    </a:moveTo>
                    <a:lnTo>
                      <a:pt x="1285875" y="0"/>
                    </a:lnTo>
                  </a:path>
                </a:pathLst>
              </a:custGeom>
              <a:ln w="19812">
                <a:solidFill>
                  <a:srgbClr val="000000"/>
                </a:solidFill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5" name="object 16"/>
              <p:cNvSpPr/>
              <p:nvPr/>
            </p:nvSpPr>
            <p:spPr>
              <a:xfrm>
                <a:off x="229361" y="764"/>
                <a:ext cx="0" cy="307975"/>
              </a:xfrm>
              <a:custGeom>
                <a:avLst/>
                <a:gdLst/>
                <a:ahLst/>
                <a:cxnLst/>
                <a:rect l="l" t="t" r="r" b="b"/>
                <a:pathLst>
                  <a:path h="307975">
                    <a:moveTo>
                      <a:pt x="0" y="307975"/>
                    </a:moveTo>
                    <a:lnTo>
                      <a:pt x="0" y="0"/>
                    </a:lnTo>
                  </a:path>
                </a:pathLst>
              </a:custGeom>
              <a:ln w="19812">
                <a:solidFill>
                  <a:srgbClr val="FF0000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6" name="object 17"/>
              <p:cNvSpPr/>
              <p:nvPr/>
            </p:nvSpPr>
            <p:spPr>
              <a:xfrm>
                <a:off x="191265" y="296036"/>
                <a:ext cx="76200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6200" h="76200">
                    <a:moveTo>
                      <a:pt x="76200" y="0"/>
                    </a:moveTo>
                    <a:lnTo>
                      <a:pt x="0" y="0"/>
                    </a:lnTo>
                    <a:lnTo>
                      <a:pt x="38100" y="76200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rgbClr val="FF0000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7" name="object 18"/>
              <p:cNvSpPr/>
              <p:nvPr/>
            </p:nvSpPr>
            <p:spPr>
              <a:xfrm>
                <a:off x="1558289" y="687577"/>
                <a:ext cx="0" cy="901700"/>
              </a:xfrm>
              <a:custGeom>
                <a:avLst/>
                <a:gdLst/>
                <a:ahLst/>
                <a:cxnLst/>
                <a:rect l="l" t="t" r="r" b="b"/>
                <a:pathLst>
                  <a:path h="901700">
                    <a:moveTo>
                      <a:pt x="0" y="901700"/>
                    </a:moveTo>
                    <a:lnTo>
                      <a:pt x="0" y="0"/>
                    </a:lnTo>
                  </a:path>
                </a:pathLst>
              </a:custGeom>
              <a:ln w="19812">
                <a:solidFill>
                  <a:srgbClr val="000000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8" name="object 19"/>
              <p:cNvSpPr/>
              <p:nvPr/>
            </p:nvSpPr>
            <p:spPr>
              <a:xfrm>
                <a:off x="1520193" y="624076"/>
                <a:ext cx="76200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6200" h="76200">
                    <a:moveTo>
                      <a:pt x="38100" y="0"/>
                    </a:moveTo>
                    <a:lnTo>
                      <a:pt x="0" y="76199"/>
                    </a:lnTo>
                    <a:lnTo>
                      <a:pt x="76200" y="76199"/>
                    </a:lnTo>
                    <a:lnTo>
                      <a:pt x="3810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9" name="object 20"/>
              <p:cNvSpPr/>
              <p:nvPr/>
            </p:nvSpPr>
            <p:spPr>
              <a:xfrm>
                <a:off x="1520193" y="1576576"/>
                <a:ext cx="76200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6200" h="76200">
                    <a:moveTo>
                      <a:pt x="76200" y="0"/>
                    </a:moveTo>
                    <a:lnTo>
                      <a:pt x="0" y="0"/>
                    </a:lnTo>
                    <a:lnTo>
                      <a:pt x="38100" y="76200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60" name="object 22"/>
              <p:cNvSpPr txBox="1"/>
              <p:nvPr/>
            </p:nvSpPr>
            <p:spPr>
              <a:xfrm>
                <a:off x="192222" y="835379"/>
                <a:ext cx="1295400" cy="195086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700" marR="6350" indent="550545" algn="r" fontAlgn="auto">
                  <a:lnSpc>
                    <a:spcPct val="1433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m</a:t>
                </a:r>
                <a:r>
                  <a:rPr sz="2000" spc="-1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i</a:t>
                </a: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xe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d </a:t>
                </a:r>
                <a:r>
                  <a:rPr sz="2000" spc="-5" dirty="0" smtClean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layer</a:t>
                </a:r>
                <a:endParaRPr lang="en-US" sz="2000" spc="-5" dirty="0" smtClean="0">
                  <a:solidFill>
                    <a:prstClr val="black"/>
                  </a:solidFill>
                  <a:latin typeface="Times New Roman"/>
                  <a:ea typeface="+mn-ea"/>
                  <a:cs typeface="Times New Roman"/>
                </a:endParaRPr>
              </a:p>
            </p:txBody>
          </p:sp>
          <p:sp>
            <p:nvSpPr>
              <p:cNvPr id="61" name="object 23"/>
              <p:cNvSpPr txBox="1"/>
              <p:nvPr/>
            </p:nvSpPr>
            <p:spPr>
              <a:xfrm>
                <a:off x="264012" y="1680819"/>
                <a:ext cx="1156970" cy="15388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7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c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onst</a:t>
                </a: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a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nt</a:t>
                </a:r>
                <a:r>
                  <a:rPr sz="2000" spc="1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 </a:t>
                </a: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f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lux</a:t>
                </a:r>
                <a:r>
                  <a:rPr sz="2000" spc="1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 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l</a:t>
                </a: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a</a:t>
                </a:r>
                <a:r>
                  <a:rPr sz="2000" spc="-4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y</a:t>
                </a: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e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r</a:t>
                </a:r>
              </a:p>
            </p:txBody>
          </p:sp>
          <p:sp>
            <p:nvSpPr>
              <p:cNvPr id="62" name="object 24"/>
              <p:cNvSpPr/>
              <p:nvPr/>
            </p:nvSpPr>
            <p:spPr>
              <a:xfrm>
                <a:off x="1291593" y="1960626"/>
                <a:ext cx="374015" cy="155575"/>
              </a:xfrm>
              <a:custGeom>
                <a:avLst/>
                <a:gdLst/>
                <a:ahLst/>
                <a:cxnLst/>
                <a:rect l="l" t="t" r="r" b="b"/>
                <a:pathLst>
                  <a:path w="374014" h="155575">
                    <a:moveTo>
                      <a:pt x="277685" y="198"/>
                    </a:moveTo>
                    <a:lnTo>
                      <a:pt x="294004" y="0"/>
                    </a:lnTo>
                    <a:lnTo>
                      <a:pt x="309348" y="138"/>
                    </a:lnTo>
                    <a:lnTo>
                      <a:pt x="323504" y="688"/>
                    </a:lnTo>
                    <a:lnTo>
                      <a:pt x="367226" y="11994"/>
                    </a:lnTo>
                    <a:lnTo>
                      <a:pt x="373849" y="28967"/>
                    </a:lnTo>
                    <a:lnTo>
                      <a:pt x="371656" y="38819"/>
                    </a:lnTo>
                    <a:lnTo>
                      <a:pt x="366916" y="49147"/>
                    </a:lnTo>
                    <a:lnTo>
                      <a:pt x="360472" y="59622"/>
                    </a:lnTo>
                    <a:lnTo>
                      <a:pt x="354619" y="68327"/>
                    </a:lnTo>
                    <a:lnTo>
                      <a:pt x="348724" y="77535"/>
                    </a:lnTo>
                    <a:lnTo>
                      <a:pt x="318495" y="114852"/>
                    </a:lnTo>
                    <a:lnTo>
                      <a:pt x="280120" y="136987"/>
                    </a:lnTo>
                    <a:lnTo>
                      <a:pt x="239341" y="144365"/>
                    </a:lnTo>
                    <a:lnTo>
                      <a:pt x="187383" y="149460"/>
                    </a:lnTo>
                    <a:lnTo>
                      <a:pt x="131153" y="152694"/>
                    </a:lnTo>
                    <a:lnTo>
                      <a:pt x="77553" y="154489"/>
                    </a:lnTo>
                    <a:lnTo>
                      <a:pt x="33491" y="155266"/>
                    </a:lnTo>
                    <a:lnTo>
                      <a:pt x="1510" y="155447"/>
                    </a:lnTo>
                    <a:lnTo>
                      <a:pt x="0" y="155443"/>
                    </a:lnTo>
                  </a:path>
                </a:pathLst>
              </a:custGeom>
              <a:ln w="19812">
                <a:solidFill>
                  <a:srgbClr val="000000"/>
                </a:solidFill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63" name="object 25"/>
              <p:cNvSpPr/>
              <p:nvPr/>
            </p:nvSpPr>
            <p:spPr>
              <a:xfrm>
                <a:off x="1505767" y="1922275"/>
                <a:ext cx="78105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8105" h="76200">
                    <a:moveTo>
                      <a:pt x="74726" y="0"/>
                    </a:moveTo>
                    <a:lnTo>
                      <a:pt x="0" y="40919"/>
                    </a:lnTo>
                    <a:lnTo>
                      <a:pt x="77571" y="76149"/>
                    </a:lnTo>
                    <a:lnTo>
                      <a:pt x="74726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64" name="object 26"/>
              <p:cNvSpPr txBox="1"/>
              <p:nvPr/>
            </p:nvSpPr>
            <p:spPr>
              <a:xfrm>
                <a:off x="238831" y="2027045"/>
                <a:ext cx="1031875" cy="15388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7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vis</a:t>
                </a: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c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ous subl</a:t>
                </a: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a</a:t>
                </a:r>
                <a:r>
                  <a:rPr sz="2000" spc="-4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y</a:t>
                </a: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e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r</a:t>
                </a:r>
              </a:p>
            </p:txBody>
          </p:sp>
        </p:grpSp>
      </p:grpSp>
      <p:sp>
        <p:nvSpPr>
          <p:cNvPr id="65" name="Rectangle 64"/>
          <p:cNvSpPr/>
          <p:nvPr/>
        </p:nvSpPr>
        <p:spPr>
          <a:xfrm>
            <a:off x="9255593" y="4366552"/>
            <a:ext cx="14670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Ekman layer</a:t>
            </a:r>
          </a:p>
        </p:txBody>
      </p:sp>
    </p:spTree>
    <p:extLst>
      <p:ext uri="{BB962C8B-B14F-4D97-AF65-F5344CB8AC3E}">
        <p14:creationId xmlns:p14="http://schemas.microsoft.com/office/powerpoint/2010/main" val="1950474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98487" y="1736528"/>
            <a:ext cx="7832713" cy="4495800"/>
          </a:xfrm>
        </p:spPr>
        <p:txBody>
          <a:bodyPr/>
          <a:lstStyle/>
          <a:p>
            <a:r>
              <a:rPr lang="en-US" sz="2400" dirty="0" smtClean="0"/>
              <a:t>Across the capping inversion</a:t>
            </a:r>
          </a:p>
          <a:p>
            <a:pPr lvl="1"/>
            <a:r>
              <a:rPr lang="en-US" sz="2100" dirty="0" smtClean="0"/>
              <a:t>Motion is not turbulent at the top but is turbulent at the bottom</a:t>
            </a:r>
          </a:p>
          <a:p>
            <a:pPr lvl="1"/>
            <a:r>
              <a:rPr lang="en-US" sz="2100" dirty="0" smtClean="0"/>
              <a:t>Vertical diffusion or mixing is severely suppressed because of  strong static stability</a:t>
            </a:r>
          </a:p>
          <a:p>
            <a:pPr lvl="1"/>
            <a:r>
              <a:rPr lang="en-US" sz="2100" dirty="0" smtClean="0"/>
              <a:t>Vertical potential temperature gradient is very large (</a:t>
            </a:r>
            <a:r>
              <a:rPr lang="en-US" sz="2100" dirty="0" err="1" smtClean="0"/>
              <a:t>ie</a:t>
            </a:r>
            <a:r>
              <a:rPr lang="en-US" sz="2100" dirty="0" smtClean="0"/>
              <a:t>: 75 K km</a:t>
            </a:r>
            <a:r>
              <a:rPr lang="en-US" sz="2100" baseline="30000" dirty="0" smtClean="0"/>
              <a:t>-1</a:t>
            </a:r>
            <a:r>
              <a:rPr lang="en-US" sz="2100" dirty="0" smtClean="0"/>
              <a:t>)</a:t>
            </a:r>
            <a:endParaRPr lang="en-US" sz="2100" baseline="30000" dirty="0" smtClean="0"/>
          </a:p>
          <a:p>
            <a:pPr lvl="1"/>
            <a:r>
              <a:rPr lang="en-US" sz="2100" dirty="0" smtClean="0"/>
              <a:t>Vertical CO</a:t>
            </a:r>
            <a:r>
              <a:rPr lang="en-US" sz="2100" baseline="-25000" dirty="0" smtClean="0"/>
              <a:t>2</a:t>
            </a:r>
            <a:r>
              <a:rPr lang="en-US" sz="2100" dirty="0" smtClean="0"/>
              <a:t> and water vapor mixing ratio gradients are also very large </a:t>
            </a:r>
          </a:p>
          <a:p>
            <a:pPr lvl="1"/>
            <a:endParaRPr lang="en-US" sz="2100" dirty="0" smtClean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Key forces and processes in each individual layer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8923089" y="2012743"/>
            <a:ext cx="2985270" cy="4360340"/>
            <a:chOff x="9394143" y="1915762"/>
            <a:chExt cx="1814830" cy="2180170"/>
          </a:xfrm>
        </p:grpSpPr>
        <p:sp>
          <p:nvSpPr>
            <p:cNvPr id="44" name="object 11"/>
            <p:cNvSpPr/>
            <p:nvPr/>
          </p:nvSpPr>
          <p:spPr>
            <a:xfrm>
              <a:off x="9394143" y="3925915"/>
              <a:ext cx="1814830" cy="0"/>
            </a:xfrm>
            <a:custGeom>
              <a:avLst/>
              <a:gdLst/>
              <a:ahLst/>
              <a:cxnLst/>
              <a:rect l="l" t="t" r="r" b="b"/>
              <a:pathLst>
                <a:path w="1814830">
                  <a:moveTo>
                    <a:pt x="0" y="0"/>
                  </a:moveTo>
                  <a:lnTo>
                    <a:pt x="1814512" y="0"/>
                  </a:lnTo>
                </a:path>
              </a:pathLst>
            </a:custGeom>
            <a:ln w="19812">
              <a:solidFill>
                <a:srgbClr val="0000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mtClean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5" name="object 21"/>
            <p:cNvSpPr txBox="1">
              <a:spLocks/>
            </p:cNvSpPr>
            <p:nvPr/>
          </p:nvSpPr>
          <p:spPr>
            <a:xfrm>
              <a:off x="9655870" y="1939221"/>
              <a:ext cx="1206094" cy="153889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>
                <a:defRPr sz="1200">
                  <a:latin typeface="Times New Roman"/>
                  <a:ea typeface="+mj-ea"/>
                  <a:cs typeface="Times New Roman"/>
                </a:defRPr>
              </a:lvl1pPr>
            </a:lstStyle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-5" normalizeH="0" baseline="0" noProof="0" dirty="0" smtClean="0">
                  <a:ln>
                    <a:noFill/>
                  </a:ln>
                  <a:effectLst/>
                  <a:uLnTx/>
                  <a:uFillTx/>
                  <a:latin typeface="Times New Roman"/>
                  <a:ea typeface="+mj-ea"/>
                  <a:cs typeface="Times New Roman"/>
                </a:rPr>
                <a:t>fre</a:t>
              </a:r>
              <a:r>
                <a:rPr kumimoji="0" lang="en-US" sz="20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Times New Roman"/>
                  <a:ea typeface="+mj-ea"/>
                  <a:cs typeface="Times New Roman"/>
                </a:rPr>
                <a:t>e</a:t>
              </a:r>
              <a:r>
                <a:rPr kumimoji="0" lang="en-US" sz="2000" b="0" i="0" u="none" strike="noStrike" kern="0" cap="none" spc="15" normalizeH="0" baseline="0" noProof="0" dirty="0" smtClean="0">
                  <a:ln>
                    <a:noFill/>
                  </a:ln>
                  <a:effectLst/>
                  <a:uLnTx/>
                  <a:uFillTx/>
                  <a:latin typeface="Times New Roman"/>
                  <a:ea typeface="+mj-ea"/>
                  <a:cs typeface="Times New Roman"/>
                </a:rPr>
                <a:t> </a:t>
              </a:r>
              <a:r>
                <a:rPr kumimoji="0" lang="en-US" sz="2000" b="0" i="0" u="none" strike="noStrike" kern="0" cap="none" spc="-5" normalizeH="0" baseline="0" noProof="0" dirty="0" smtClean="0">
                  <a:ln>
                    <a:noFill/>
                  </a:ln>
                  <a:effectLst/>
                  <a:uLnTx/>
                  <a:uFillTx/>
                  <a:latin typeface="Times New Roman"/>
                  <a:ea typeface="+mj-ea"/>
                  <a:cs typeface="Times New Roman"/>
                </a:rPr>
                <a:t>a</a:t>
              </a:r>
              <a:r>
                <a:rPr kumimoji="0" lang="en-US" sz="20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Times New Roman"/>
                  <a:ea typeface="+mj-ea"/>
                  <a:cs typeface="Times New Roman"/>
                </a:rPr>
                <a:t>tmosph</a:t>
              </a:r>
              <a:r>
                <a:rPr kumimoji="0" lang="en-US" sz="2000" b="0" i="0" u="none" strike="noStrike" kern="0" cap="none" spc="-5" normalizeH="0" baseline="0" noProof="0" dirty="0" smtClean="0">
                  <a:ln>
                    <a:noFill/>
                  </a:ln>
                  <a:effectLst/>
                  <a:uLnTx/>
                  <a:uFillTx/>
                  <a:latin typeface="Times New Roman"/>
                  <a:ea typeface="+mj-ea"/>
                  <a:cs typeface="Times New Roman"/>
                </a:rPr>
                <a:t>er</a:t>
              </a:r>
              <a:r>
                <a:rPr kumimoji="0" lang="en-US" sz="20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Times New Roman"/>
                  <a:ea typeface="+mj-ea"/>
                  <a:cs typeface="Times New Roman"/>
                </a:rPr>
                <a:t>e</a:t>
              </a: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+mj-ea"/>
                <a:cs typeface="Times New Roman"/>
              </a:endParaRPr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9566355" y="1915762"/>
              <a:ext cx="1492635" cy="2180170"/>
              <a:chOff x="172973" y="764"/>
              <a:chExt cx="1492635" cy="2180170"/>
            </a:xfrm>
          </p:grpSpPr>
          <p:sp>
            <p:nvSpPr>
              <p:cNvPr id="47" name="object 2"/>
              <p:cNvSpPr txBox="1"/>
              <p:nvPr/>
            </p:nvSpPr>
            <p:spPr>
              <a:xfrm>
                <a:off x="261499" y="374523"/>
                <a:ext cx="1115060" cy="15388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7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sz="2000" spc="-5" dirty="0">
                    <a:solidFill>
                      <a:srgbClr val="FF0000"/>
                    </a:solidFill>
                    <a:latin typeface="Times New Roman"/>
                    <a:ea typeface="+mn-ea"/>
                    <a:cs typeface="Times New Roman"/>
                  </a:rPr>
                  <a:t>ca</a:t>
                </a:r>
                <a:r>
                  <a:rPr sz="2000" dirty="0">
                    <a:solidFill>
                      <a:srgbClr val="FF0000"/>
                    </a:solidFill>
                    <a:latin typeface="Times New Roman"/>
                    <a:ea typeface="+mn-ea"/>
                    <a:cs typeface="Times New Roman"/>
                  </a:rPr>
                  <a:t>pping</a:t>
                </a:r>
                <a:r>
                  <a:rPr sz="2000" spc="20" dirty="0">
                    <a:solidFill>
                      <a:srgbClr val="FF0000"/>
                    </a:solidFill>
                    <a:latin typeface="Times New Roman"/>
                    <a:ea typeface="+mn-ea"/>
                    <a:cs typeface="Times New Roman"/>
                  </a:rPr>
                  <a:t> </a:t>
                </a:r>
                <a:r>
                  <a:rPr sz="2000" dirty="0">
                    <a:solidFill>
                      <a:srgbClr val="FF0000"/>
                    </a:solidFill>
                    <a:latin typeface="Times New Roman"/>
                    <a:ea typeface="+mn-ea"/>
                    <a:cs typeface="Times New Roman"/>
                  </a:rPr>
                  <a:t>inv</a:t>
                </a:r>
                <a:r>
                  <a:rPr sz="2000" spc="-5" dirty="0">
                    <a:solidFill>
                      <a:srgbClr val="FF0000"/>
                    </a:solidFill>
                    <a:latin typeface="Times New Roman"/>
                    <a:ea typeface="+mn-ea"/>
                    <a:cs typeface="Times New Roman"/>
                  </a:rPr>
                  <a:t>er</a:t>
                </a:r>
                <a:r>
                  <a:rPr sz="2000" dirty="0">
                    <a:solidFill>
                      <a:srgbClr val="FF0000"/>
                    </a:solidFill>
                    <a:latin typeface="Times New Roman"/>
                    <a:ea typeface="+mn-ea"/>
                    <a:cs typeface="Times New Roman"/>
                  </a:rPr>
                  <a:t>sion</a:t>
                </a:r>
              </a:p>
            </p:txBody>
          </p:sp>
          <p:sp>
            <p:nvSpPr>
              <p:cNvPr id="48" name="object 8"/>
              <p:cNvSpPr/>
              <p:nvPr/>
            </p:nvSpPr>
            <p:spPr>
              <a:xfrm>
                <a:off x="220218" y="669288"/>
                <a:ext cx="0" cy="1205230"/>
              </a:xfrm>
              <a:custGeom>
                <a:avLst/>
                <a:gdLst/>
                <a:ahLst/>
                <a:cxnLst/>
                <a:rect l="l" t="t" r="r" b="b"/>
                <a:pathLst>
                  <a:path h="1205230">
                    <a:moveTo>
                      <a:pt x="0" y="1204912"/>
                    </a:moveTo>
                    <a:lnTo>
                      <a:pt x="0" y="0"/>
                    </a:lnTo>
                  </a:path>
                </a:pathLst>
              </a:custGeom>
              <a:ln w="19812">
                <a:solidFill>
                  <a:srgbClr val="000000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9" name="object 9"/>
              <p:cNvSpPr/>
              <p:nvPr/>
            </p:nvSpPr>
            <p:spPr>
              <a:xfrm>
                <a:off x="182121" y="605788"/>
                <a:ext cx="76200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6200" h="76200">
                    <a:moveTo>
                      <a:pt x="38100" y="0"/>
                    </a:moveTo>
                    <a:lnTo>
                      <a:pt x="0" y="76199"/>
                    </a:lnTo>
                    <a:lnTo>
                      <a:pt x="76200" y="76199"/>
                    </a:lnTo>
                    <a:lnTo>
                      <a:pt x="3810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0" name="object 10"/>
              <p:cNvSpPr/>
              <p:nvPr/>
            </p:nvSpPr>
            <p:spPr>
              <a:xfrm>
                <a:off x="182121" y="1861498"/>
                <a:ext cx="76200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6200" h="76200">
                    <a:moveTo>
                      <a:pt x="76200" y="0"/>
                    </a:moveTo>
                    <a:lnTo>
                      <a:pt x="0" y="0"/>
                    </a:lnTo>
                    <a:lnTo>
                      <a:pt x="38100" y="76199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1" name="object 12"/>
              <p:cNvSpPr/>
              <p:nvPr/>
            </p:nvSpPr>
            <p:spPr>
              <a:xfrm>
                <a:off x="177545" y="395477"/>
                <a:ext cx="141478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414780">
                    <a:moveTo>
                      <a:pt x="0" y="0"/>
                    </a:moveTo>
                    <a:lnTo>
                      <a:pt x="1414462" y="0"/>
                    </a:lnTo>
                  </a:path>
                </a:pathLst>
              </a:custGeom>
              <a:ln w="19812">
                <a:solidFill>
                  <a:srgbClr val="000000"/>
                </a:solidFill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2" name="object 13"/>
              <p:cNvSpPr/>
              <p:nvPr/>
            </p:nvSpPr>
            <p:spPr>
              <a:xfrm>
                <a:off x="172973" y="601218"/>
                <a:ext cx="145288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452880">
                    <a:moveTo>
                      <a:pt x="0" y="0"/>
                    </a:moveTo>
                    <a:lnTo>
                      <a:pt x="1452562" y="0"/>
                    </a:lnTo>
                  </a:path>
                </a:pathLst>
              </a:custGeom>
              <a:ln w="19812">
                <a:solidFill>
                  <a:srgbClr val="000000"/>
                </a:solidFill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3" name="object 14"/>
              <p:cNvSpPr/>
              <p:nvPr/>
            </p:nvSpPr>
            <p:spPr>
              <a:xfrm>
                <a:off x="281177" y="1686305"/>
                <a:ext cx="13290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329055">
                    <a:moveTo>
                      <a:pt x="0" y="0"/>
                    </a:moveTo>
                    <a:lnTo>
                      <a:pt x="1328737" y="0"/>
                    </a:lnTo>
                  </a:path>
                </a:pathLst>
              </a:custGeom>
              <a:ln w="19812">
                <a:solidFill>
                  <a:srgbClr val="000000"/>
                </a:solidFill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4" name="object 15"/>
              <p:cNvSpPr/>
              <p:nvPr/>
            </p:nvSpPr>
            <p:spPr>
              <a:xfrm>
                <a:off x="300990" y="1910333"/>
                <a:ext cx="12858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285875">
                    <a:moveTo>
                      <a:pt x="0" y="0"/>
                    </a:moveTo>
                    <a:lnTo>
                      <a:pt x="1285875" y="0"/>
                    </a:lnTo>
                  </a:path>
                </a:pathLst>
              </a:custGeom>
              <a:ln w="19812">
                <a:solidFill>
                  <a:srgbClr val="000000"/>
                </a:solidFill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5" name="object 16"/>
              <p:cNvSpPr/>
              <p:nvPr/>
            </p:nvSpPr>
            <p:spPr>
              <a:xfrm>
                <a:off x="229361" y="764"/>
                <a:ext cx="0" cy="307975"/>
              </a:xfrm>
              <a:custGeom>
                <a:avLst/>
                <a:gdLst/>
                <a:ahLst/>
                <a:cxnLst/>
                <a:rect l="l" t="t" r="r" b="b"/>
                <a:pathLst>
                  <a:path h="307975">
                    <a:moveTo>
                      <a:pt x="0" y="307975"/>
                    </a:moveTo>
                    <a:lnTo>
                      <a:pt x="0" y="0"/>
                    </a:lnTo>
                  </a:path>
                </a:pathLst>
              </a:custGeom>
              <a:ln w="19812">
                <a:solidFill>
                  <a:schemeClr val="tx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6" name="object 17"/>
              <p:cNvSpPr/>
              <p:nvPr/>
            </p:nvSpPr>
            <p:spPr>
              <a:xfrm>
                <a:off x="191265" y="296036"/>
                <a:ext cx="76200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6200" h="76200">
                    <a:moveTo>
                      <a:pt x="76200" y="0"/>
                    </a:moveTo>
                    <a:lnTo>
                      <a:pt x="0" y="0"/>
                    </a:lnTo>
                    <a:lnTo>
                      <a:pt x="38100" y="76200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chemeClr val="tx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7" name="object 18"/>
              <p:cNvSpPr/>
              <p:nvPr/>
            </p:nvSpPr>
            <p:spPr>
              <a:xfrm>
                <a:off x="1558289" y="687577"/>
                <a:ext cx="0" cy="901700"/>
              </a:xfrm>
              <a:custGeom>
                <a:avLst/>
                <a:gdLst/>
                <a:ahLst/>
                <a:cxnLst/>
                <a:rect l="l" t="t" r="r" b="b"/>
                <a:pathLst>
                  <a:path h="901700">
                    <a:moveTo>
                      <a:pt x="0" y="901700"/>
                    </a:moveTo>
                    <a:lnTo>
                      <a:pt x="0" y="0"/>
                    </a:lnTo>
                  </a:path>
                </a:pathLst>
              </a:custGeom>
              <a:ln w="19812">
                <a:solidFill>
                  <a:srgbClr val="000000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8" name="object 19"/>
              <p:cNvSpPr/>
              <p:nvPr/>
            </p:nvSpPr>
            <p:spPr>
              <a:xfrm>
                <a:off x="1520193" y="624076"/>
                <a:ext cx="76200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6200" h="76200">
                    <a:moveTo>
                      <a:pt x="38100" y="0"/>
                    </a:moveTo>
                    <a:lnTo>
                      <a:pt x="0" y="76199"/>
                    </a:lnTo>
                    <a:lnTo>
                      <a:pt x="76200" y="76199"/>
                    </a:lnTo>
                    <a:lnTo>
                      <a:pt x="3810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9" name="object 20"/>
              <p:cNvSpPr/>
              <p:nvPr/>
            </p:nvSpPr>
            <p:spPr>
              <a:xfrm>
                <a:off x="1520193" y="1576576"/>
                <a:ext cx="76200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6200" h="76200">
                    <a:moveTo>
                      <a:pt x="76200" y="0"/>
                    </a:moveTo>
                    <a:lnTo>
                      <a:pt x="0" y="0"/>
                    </a:lnTo>
                    <a:lnTo>
                      <a:pt x="38100" y="76200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0" name="object 22"/>
              <p:cNvSpPr txBox="1"/>
              <p:nvPr/>
            </p:nvSpPr>
            <p:spPr>
              <a:xfrm>
                <a:off x="192222" y="835379"/>
                <a:ext cx="1295400" cy="195086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700" marR="6350" indent="550545" algn="r" fontAlgn="auto">
                  <a:lnSpc>
                    <a:spcPct val="1433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m</a:t>
                </a:r>
                <a:r>
                  <a:rPr sz="2000" spc="-1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i</a:t>
                </a: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xe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d </a:t>
                </a:r>
                <a:r>
                  <a:rPr sz="2000" spc="-5" dirty="0" smtClean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layer</a:t>
                </a:r>
                <a:endParaRPr lang="en-US" sz="2000" spc="-5" dirty="0" smtClean="0">
                  <a:solidFill>
                    <a:prstClr val="black"/>
                  </a:solidFill>
                  <a:latin typeface="Times New Roman"/>
                  <a:ea typeface="+mn-ea"/>
                  <a:cs typeface="Times New Roman"/>
                </a:endParaRPr>
              </a:p>
            </p:txBody>
          </p:sp>
          <p:sp>
            <p:nvSpPr>
              <p:cNvPr id="61" name="object 23"/>
              <p:cNvSpPr txBox="1"/>
              <p:nvPr/>
            </p:nvSpPr>
            <p:spPr>
              <a:xfrm>
                <a:off x="264012" y="1680819"/>
                <a:ext cx="1156970" cy="15388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7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c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onst</a:t>
                </a: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a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nt</a:t>
                </a:r>
                <a:r>
                  <a:rPr sz="2000" spc="1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 </a:t>
                </a: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f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lux</a:t>
                </a:r>
                <a:r>
                  <a:rPr sz="2000" spc="1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 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l</a:t>
                </a: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a</a:t>
                </a:r>
                <a:r>
                  <a:rPr sz="2000" spc="-4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y</a:t>
                </a: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e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r</a:t>
                </a:r>
              </a:p>
            </p:txBody>
          </p:sp>
          <p:sp>
            <p:nvSpPr>
              <p:cNvPr id="62" name="object 24"/>
              <p:cNvSpPr/>
              <p:nvPr/>
            </p:nvSpPr>
            <p:spPr>
              <a:xfrm>
                <a:off x="1291593" y="1960626"/>
                <a:ext cx="374015" cy="155575"/>
              </a:xfrm>
              <a:custGeom>
                <a:avLst/>
                <a:gdLst/>
                <a:ahLst/>
                <a:cxnLst/>
                <a:rect l="l" t="t" r="r" b="b"/>
                <a:pathLst>
                  <a:path w="374014" h="155575">
                    <a:moveTo>
                      <a:pt x="277685" y="198"/>
                    </a:moveTo>
                    <a:lnTo>
                      <a:pt x="294004" y="0"/>
                    </a:lnTo>
                    <a:lnTo>
                      <a:pt x="309348" y="138"/>
                    </a:lnTo>
                    <a:lnTo>
                      <a:pt x="323504" y="688"/>
                    </a:lnTo>
                    <a:lnTo>
                      <a:pt x="367226" y="11994"/>
                    </a:lnTo>
                    <a:lnTo>
                      <a:pt x="373849" y="28967"/>
                    </a:lnTo>
                    <a:lnTo>
                      <a:pt x="371656" y="38819"/>
                    </a:lnTo>
                    <a:lnTo>
                      <a:pt x="366916" y="49147"/>
                    </a:lnTo>
                    <a:lnTo>
                      <a:pt x="360472" y="59622"/>
                    </a:lnTo>
                    <a:lnTo>
                      <a:pt x="354619" y="68327"/>
                    </a:lnTo>
                    <a:lnTo>
                      <a:pt x="348724" y="77535"/>
                    </a:lnTo>
                    <a:lnTo>
                      <a:pt x="318495" y="114852"/>
                    </a:lnTo>
                    <a:lnTo>
                      <a:pt x="280120" y="136987"/>
                    </a:lnTo>
                    <a:lnTo>
                      <a:pt x="239341" y="144365"/>
                    </a:lnTo>
                    <a:lnTo>
                      <a:pt x="187383" y="149460"/>
                    </a:lnTo>
                    <a:lnTo>
                      <a:pt x="131153" y="152694"/>
                    </a:lnTo>
                    <a:lnTo>
                      <a:pt x="77553" y="154489"/>
                    </a:lnTo>
                    <a:lnTo>
                      <a:pt x="33491" y="155266"/>
                    </a:lnTo>
                    <a:lnTo>
                      <a:pt x="1510" y="155447"/>
                    </a:lnTo>
                    <a:lnTo>
                      <a:pt x="0" y="155443"/>
                    </a:lnTo>
                  </a:path>
                </a:pathLst>
              </a:custGeom>
              <a:ln w="19812">
                <a:solidFill>
                  <a:srgbClr val="000000"/>
                </a:solidFill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3" name="object 25"/>
              <p:cNvSpPr/>
              <p:nvPr/>
            </p:nvSpPr>
            <p:spPr>
              <a:xfrm>
                <a:off x="1505767" y="1922275"/>
                <a:ext cx="78105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8105" h="76200">
                    <a:moveTo>
                      <a:pt x="74726" y="0"/>
                    </a:moveTo>
                    <a:lnTo>
                      <a:pt x="0" y="40919"/>
                    </a:lnTo>
                    <a:lnTo>
                      <a:pt x="77571" y="76149"/>
                    </a:lnTo>
                    <a:lnTo>
                      <a:pt x="74726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4" name="object 26"/>
              <p:cNvSpPr txBox="1"/>
              <p:nvPr/>
            </p:nvSpPr>
            <p:spPr>
              <a:xfrm>
                <a:off x="238831" y="2027045"/>
                <a:ext cx="1031875" cy="15388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7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vis</a:t>
                </a: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c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ous subl</a:t>
                </a: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a</a:t>
                </a:r>
                <a:r>
                  <a:rPr sz="2000" spc="-4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y</a:t>
                </a: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e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r</a:t>
                </a:r>
              </a:p>
            </p:txBody>
          </p:sp>
        </p:grpSp>
      </p:grpSp>
      <p:sp>
        <p:nvSpPr>
          <p:cNvPr id="65" name="Rectangle 64"/>
          <p:cNvSpPr/>
          <p:nvPr/>
        </p:nvSpPr>
        <p:spPr>
          <a:xfrm>
            <a:off x="9255593" y="4366552"/>
            <a:ext cx="14670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Ekman layer</a:t>
            </a:r>
          </a:p>
        </p:txBody>
      </p:sp>
    </p:spTree>
    <p:extLst>
      <p:ext uri="{BB962C8B-B14F-4D97-AF65-F5344CB8AC3E}">
        <p14:creationId xmlns:p14="http://schemas.microsoft.com/office/powerpoint/2010/main" val="3171196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98487" y="1736528"/>
            <a:ext cx="7832713" cy="4495800"/>
          </a:xfrm>
        </p:spPr>
        <p:txBody>
          <a:bodyPr/>
          <a:lstStyle/>
          <a:p>
            <a:r>
              <a:rPr lang="en-US" sz="2400" dirty="0" smtClean="0"/>
              <a:t>In the Ekman layer </a:t>
            </a:r>
          </a:p>
          <a:p>
            <a:pPr lvl="1"/>
            <a:r>
              <a:rPr lang="en-US" sz="2100" dirty="0" smtClean="0"/>
              <a:t>All three forces (pressure gradient, Coriolis, friction) are important</a:t>
            </a:r>
          </a:p>
          <a:p>
            <a:pPr lvl="1"/>
            <a:r>
              <a:rPr lang="en-US" sz="2100" dirty="0" smtClean="0"/>
              <a:t>This layer exists both in the daytime and at night</a:t>
            </a:r>
          </a:p>
          <a:p>
            <a:pPr marL="366713" lvl="1" indent="0">
              <a:buNone/>
            </a:pPr>
            <a:r>
              <a:rPr lang="en-US" sz="2100" dirty="0" smtClean="0"/>
              <a:t> </a:t>
            </a:r>
          </a:p>
          <a:p>
            <a:pPr lvl="1"/>
            <a:endParaRPr lang="en-US" sz="2100" dirty="0" smtClean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Key forces and processes in each individual layer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8923089" y="2012743"/>
            <a:ext cx="2985270" cy="4360340"/>
            <a:chOff x="9394143" y="1915762"/>
            <a:chExt cx="1814830" cy="2180170"/>
          </a:xfrm>
        </p:grpSpPr>
        <p:sp>
          <p:nvSpPr>
            <p:cNvPr id="44" name="object 11"/>
            <p:cNvSpPr/>
            <p:nvPr/>
          </p:nvSpPr>
          <p:spPr>
            <a:xfrm>
              <a:off x="9394143" y="3925915"/>
              <a:ext cx="1814830" cy="0"/>
            </a:xfrm>
            <a:custGeom>
              <a:avLst/>
              <a:gdLst/>
              <a:ahLst/>
              <a:cxnLst/>
              <a:rect l="l" t="t" r="r" b="b"/>
              <a:pathLst>
                <a:path w="1814830">
                  <a:moveTo>
                    <a:pt x="0" y="0"/>
                  </a:moveTo>
                  <a:lnTo>
                    <a:pt x="1814512" y="0"/>
                  </a:lnTo>
                </a:path>
              </a:pathLst>
            </a:custGeom>
            <a:ln w="19812">
              <a:solidFill>
                <a:srgbClr val="0000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mtClean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45" name="object 21"/>
            <p:cNvSpPr txBox="1">
              <a:spLocks/>
            </p:cNvSpPr>
            <p:nvPr/>
          </p:nvSpPr>
          <p:spPr>
            <a:xfrm>
              <a:off x="9655870" y="1939221"/>
              <a:ext cx="1206094" cy="153889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>
                <a:defRPr sz="1200">
                  <a:latin typeface="Times New Roman"/>
                  <a:ea typeface="+mj-ea"/>
                  <a:cs typeface="Times New Roman"/>
                </a:defRPr>
              </a:lvl1pPr>
            </a:lstStyle>
            <a:p>
              <a:pPr marL="127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2000" kern="0" spc="-5" dirty="0" smtClean="0">
                  <a:solidFill>
                    <a:prstClr val="black"/>
                  </a:solidFill>
                </a:rPr>
                <a:t>fre</a:t>
              </a:r>
              <a:r>
                <a:rPr lang="en-US" sz="2000" kern="0" dirty="0" smtClean="0">
                  <a:solidFill>
                    <a:prstClr val="black"/>
                  </a:solidFill>
                </a:rPr>
                <a:t>e</a:t>
              </a:r>
              <a:r>
                <a:rPr lang="en-US" sz="2000" kern="0" spc="15" dirty="0" smtClean="0">
                  <a:solidFill>
                    <a:prstClr val="black"/>
                  </a:solidFill>
                </a:rPr>
                <a:t> </a:t>
              </a:r>
              <a:r>
                <a:rPr lang="en-US" sz="2000" kern="0" spc="-5" dirty="0" smtClean="0">
                  <a:solidFill>
                    <a:prstClr val="black"/>
                  </a:solidFill>
                </a:rPr>
                <a:t>a</a:t>
              </a:r>
              <a:r>
                <a:rPr lang="en-US" sz="2000" kern="0" dirty="0" smtClean="0">
                  <a:solidFill>
                    <a:prstClr val="black"/>
                  </a:solidFill>
                </a:rPr>
                <a:t>tmosph</a:t>
              </a:r>
              <a:r>
                <a:rPr lang="en-US" sz="2000" kern="0" spc="-5" dirty="0" smtClean="0">
                  <a:solidFill>
                    <a:prstClr val="black"/>
                  </a:solidFill>
                </a:rPr>
                <a:t>er</a:t>
              </a:r>
              <a:r>
                <a:rPr lang="en-US" sz="2000" kern="0" dirty="0" smtClean="0">
                  <a:solidFill>
                    <a:prstClr val="black"/>
                  </a:solidFill>
                </a:rPr>
                <a:t>e</a:t>
              </a:r>
              <a:endParaRPr lang="en-US" sz="2000" kern="0" dirty="0">
                <a:solidFill>
                  <a:prstClr val="black"/>
                </a:solidFill>
              </a:endParaRPr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9566355" y="1915762"/>
              <a:ext cx="1492635" cy="2180170"/>
              <a:chOff x="172973" y="764"/>
              <a:chExt cx="1492635" cy="2180170"/>
            </a:xfrm>
          </p:grpSpPr>
          <p:sp>
            <p:nvSpPr>
              <p:cNvPr id="47" name="object 2"/>
              <p:cNvSpPr txBox="1"/>
              <p:nvPr/>
            </p:nvSpPr>
            <p:spPr>
              <a:xfrm>
                <a:off x="261499" y="374523"/>
                <a:ext cx="1115060" cy="15388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7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sz="2000" spc="-5" dirty="0">
                    <a:latin typeface="Times New Roman"/>
                    <a:ea typeface="+mn-ea"/>
                    <a:cs typeface="Times New Roman"/>
                  </a:rPr>
                  <a:t>ca</a:t>
                </a:r>
                <a:r>
                  <a:rPr sz="2000" dirty="0">
                    <a:latin typeface="Times New Roman"/>
                    <a:ea typeface="+mn-ea"/>
                    <a:cs typeface="Times New Roman"/>
                  </a:rPr>
                  <a:t>pping</a:t>
                </a:r>
                <a:r>
                  <a:rPr sz="2000" spc="20" dirty="0">
                    <a:latin typeface="Times New Roman"/>
                    <a:ea typeface="+mn-ea"/>
                    <a:cs typeface="Times New Roman"/>
                  </a:rPr>
                  <a:t> </a:t>
                </a:r>
                <a:r>
                  <a:rPr sz="2000" dirty="0">
                    <a:latin typeface="Times New Roman"/>
                    <a:ea typeface="+mn-ea"/>
                    <a:cs typeface="Times New Roman"/>
                  </a:rPr>
                  <a:t>inv</a:t>
                </a:r>
                <a:r>
                  <a:rPr sz="2000" spc="-5" dirty="0">
                    <a:latin typeface="Times New Roman"/>
                    <a:ea typeface="+mn-ea"/>
                    <a:cs typeface="Times New Roman"/>
                  </a:rPr>
                  <a:t>er</a:t>
                </a:r>
                <a:r>
                  <a:rPr sz="2000" dirty="0">
                    <a:latin typeface="Times New Roman"/>
                    <a:ea typeface="+mn-ea"/>
                    <a:cs typeface="Times New Roman"/>
                  </a:rPr>
                  <a:t>sion</a:t>
                </a:r>
              </a:p>
            </p:txBody>
          </p:sp>
          <p:sp>
            <p:nvSpPr>
              <p:cNvPr id="48" name="object 8"/>
              <p:cNvSpPr/>
              <p:nvPr/>
            </p:nvSpPr>
            <p:spPr>
              <a:xfrm>
                <a:off x="220218" y="669288"/>
                <a:ext cx="0" cy="1205230"/>
              </a:xfrm>
              <a:custGeom>
                <a:avLst/>
                <a:gdLst/>
                <a:ahLst/>
                <a:cxnLst/>
                <a:rect l="l" t="t" r="r" b="b"/>
                <a:pathLst>
                  <a:path h="1205230">
                    <a:moveTo>
                      <a:pt x="0" y="1204912"/>
                    </a:moveTo>
                    <a:lnTo>
                      <a:pt x="0" y="0"/>
                    </a:lnTo>
                  </a:path>
                </a:pathLst>
              </a:custGeom>
              <a:ln w="19812">
                <a:solidFill>
                  <a:srgbClr val="FF0000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49" name="object 9"/>
              <p:cNvSpPr/>
              <p:nvPr/>
            </p:nvSpPr>
            <p:spPr>
              <a:xfrm>
                <a:off x="182121" y="605788"/>
                <a:ext cx="76200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6200" h="76200">
                    <a:moveTo>
                      <a:pt x="38100" y="0"/>
                    </a:moveTo>
                    <a:lnTo>
                      <a:pt x="0" y="76199"/>
                    </a:lnTo>
                    <a:lnTo>
                      <a:pt x="76200" y="76199"/>
                    </a:lnTo>
                    <a:lnTo>
                      <a:pt x="38100" y="0"/>
                    </a:lnTo>
                    <a:close/>
                  </a:path>
                </a:pathLst>
              </a:custGeom>
              <a:solidFill>
                <a:srgbClr val="FF0000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0" name="object 10"/>
              <p:cNvSpPr/>
              <p:nvPr/>
            </p:nvSpPr>
            <p:spPr>
              <a:xfrm>
                <a:off x="182121" y="1861498"/>
                <a:ext cx="76200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6200" h="76200">
                    <a:moveTo>
                      <a:pt x="76200" y="0"/>
                    </a:moveTo>
                    <a:lnTo>
                      <a:pt x="0" y="0"/>
                    </a:lnTo>
                    <a:lnTo>
                      <a:pt x="38100" y="76199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rgbClr val="FF0000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1" name="object 12"/>
              <p:cNvSpPr/>
              <p:nvPr/>
            </p:nvSpPr>
            <p:spPr>
              <a:xfrm>
                <a:off x="177545" y="395477"/>
                <a:ext cx="141478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414780">
                    <a:moveTo>
                      <a:pt x="0" y="0"/>
                    </a:moveTo>
                    <a:lnTo>
                      <a:pt x="1414462" y="0"/>
                    </a:lnTo>
                  </a:path>
                </a:pathLst>
              </a:custGeom>
              <a:ln w="19812">
                <a:solidFill>
                  <a:srgbClr val="000000"/>
                </a:solidFill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2" name="object 13"/>
              <p:cNvSpPr/>
              <p:nvPr/>
            </p:nvSpPr>
            <p:spPr>
              <a:xfrm>
                <a:off x="172973" y="601218"/>
                <a:ext cx="145288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452880">
                    <a:moveTo>
                      <a:pt x="0" y="0"/>
                    </a:moveTo>
                    <a:lnTo>
                      <a:pt x="1452562" y="0"/>
                    </a:lnTo>
                  </a:path>
                </a:pathLst>
              </a:custGeom>
              <a:ln w="19812">
                <a:solidFill>
                  <a:srgbClr val="000000"/>
                </a:solidFill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3" name="object 14"/>
              <p:cNvSpPr/>
              <p:nvPr/>
            </p:nvSpPr>
            <p:spPr>
              <a:xfrm>
                <a:off x="281177" y="1686305"/>
                <a:ext cx="13290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329055">
                    <a:moveTo>
                      <a:pt x="0" y="0"/>
                    </a:moveTo>
                    <a:lnTo>
                      <a:pt x="1328737" y="0"/>
                    </a:lnTo>
                  </a:path>
                </a:pathLst>
              </a:custGeom>
              <a:ln w="19812">
                <a:solidFill>
                  <a:srgbClr val="000000"/>
                </a:solidFill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4" name="object 15"/>
              <p:cNvSpPr/>
              <p:nvPr/>
            </p:nvSpPr>
            <p:spPr>
              <a:xfrm>
                <a:off x="300990" y="1910333"/>
                <a:ext cx="12858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285875">
                    <a:moveTo>
                      <a:pt x="0" y="0"/>
                    </a:moveTo>
                    <a:lnTo>
                      <a:pt x="1285875" y="0"/>
                    </a:lnTo>
                  </a:path>
                </a:pathLst>
              </a:custGeom>
              <a:ln w="19812">
                <a:solidFill>
                  <a:srgbClr val="000000"/>
                </a:solidFill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5" name="object 16"/>
              <p:cNvSpPr/>
              <p:nvPr/>
            </p:nvSpPr>
            <p:spPr>
              <a:xfrm>
                <a:off x="229361" y="764"/>
                <a:ext cx="0" cy="307975"/>
              </a:xfrm>
              <a:custGeom>
                <a:avLst/>
                <a:gdLst/>
                <a:ahLst/>
                <a:cxnLst/>
                <a:rect l="l" t="t" r="r" b="b"/>
                <a:pathLst>
                  <a:path h="307975">
                    <a:moveTo>
                      <a:pt x="0" y="307975"/>
                    </a:moveTo>
                    <a:lnTo>
                      <a:pt x="0" y="0"/>
                    </a:lnTo>
                  </a:path>
                </a:pathLst>
              </a:custGeom>
              <a:ln w="19812">
                <a:solidFill>
                  <a:schemeClr val="tx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6" name="object 17"/>
              <p:cNvSpPr/>
              <p:nvPr/>
            </p:nvSpPr>
            <p:spPr>
              <a:xfrm>
                <a:off x="191265" y="296036"/>
                <a:ext cx="76200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6200" h="76200">
                    <a:moveTo>
                      <a:pt x="76200" y="0"/>
                    </a:moveTo>
                    <a:lnTo>
                      <a:pt x="0" y="0"/>
                    </a:lnTo>
                    <a:lnTo>
                      <a:pt x="38100" y="76200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chemeClr val="tx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7" name="object 18"/>
              <p:cNvSpPr/>
              <p:nvPr/>
            </p:nvSpPr>
            <p:spPr>
              <a:xfrm>
                <a:off x="1558289" y="687577"/>
                <a:ext cx="0" cy="901700"/>
              </a:xfrm>
              <a:custGeom>
                <a:avLst/>
                <a:gdLst/>
                <a:ahLst/>
                <a:cxnLst/>
                <a:rect l="l" t="t" r="r" b="b"/>
                <a:pathLst>
                  <a:path h="901700">
                    <a:moveTo>
                      <a:pt x="0" y="901700"/>
                    </a:moveTo>
                    <a:lnTo>
                      <a:pt x="0" y="0"/>
                    </a:lnTo>
                  </a:path>
                </a:pathLst>
              </a:custGeom>
              <a:ln w="19812">
                <a:solidFill>
                  <a:schemeClr val="tx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8" name="object 19"/>
              <p:cNvSpPr/>
              <p:nvPr/>
            </p:nvSpPr>
            <p:spPr>
              <a:xfrm>
                <a:off x="1520193" y="624076"/>
                <a:ext cx="76200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6200" h="76200">
                    <a:moveTo>
                      <a:pt x="38100" y="0"/>
                    </a:moveTo>
                    <a:lnTo>
                      <a:pt x="0" y="76199"/>
                    </a:lnTo>
                    <a:lnTo>
                      <a:pt x="76200" y="76199"/>
                    </a:lnTo>
                    <a:lnTo>
                      <a:pt x="38100" y="0"/>
                    </a:lnTo>
                    <a:close/>
                  </a:path>
                </a:pathLst>
              </a:custGeom>
              <a:solidFill>
                <a:schemeClr val="tx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9" name="object 20"/>
              <p:cNvSpPr/>
              <p:nvPr/>
            </p:nvSpPr>
            <p:spPr>
              <a:xfrm>
                <a:off x="1520193" y="1576576"/>
                <a:ext cx="76200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6200" h="76200">
                    <a:moveTo>
                      <a:pt x="76200" y="0"/>
                    </a:moveTo>
                    <a:lnTo>
                      <a:pt x="0" y="0"/>
                    </a:lnTo>
                    <a:lnTo>
                      <a:pt x="38100" y="76200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chemeClr val="tx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60" name="object 22"/>
              <p:cNvSpPr txBox="1"/>
              <p:nvPr/>
            </p:nvSpPr>
            <p:spPr>
              <a:xfrm>
                <a:off x="192222" y="835379"/>
                <a:ext cx="1295400" cy="195086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700" marR="6350" indent="550545" algn="r" fontAlgn="auto">
                  <a:lnSpc>
                    <a:spcPct val="1433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sz="2000" dirty="0">
                    <a:latin typeface="Times New Roman"/>
                    <a:ea typeface="+mn-ea"/>
                    <a:cs typeface="Times New Roman"/>
                  </a:rPr>
                  <a:t>m</a:t>
                </a:r>
                <a:r>
                  <a:rPr sz="2000" spc="-10" dirty="0">
                    <a:latin typeface="Times New Roman"/>
                    <a:ea typeface="+mn-ea"/>
                    <a:cs typeface="Times New Roman"/>
                  </a:rPr>
                  <a:t>i</a:t>
                </a:r>
                <a:r>
                  <a:rPr sz="2000" spc="-5" dirty="0">
                    <a:latin typeface="Times New Roman"/>
                    <a:ea typeface="+mn-ea"/>
                    <a:cs typeface="Times New Roman"/>
                  </a:rPr>
                  <a:t>xe</a:t>
                </a:r>
                <a:r>
                  <a:rPr sz="2000" dirty="0">
                    <a:latin typeface="Times New Roman"/>
                    <a:ea typeface="+mn-ea"/>
                    <a:cs typeface="Times New Roman"/>
                  </a:rPr>
                  <a:t>d </a:t>
                </a:r>
                <a:r>
                  <a:rPr sz="2000" spc="-5" dirty="0" smtClean="0">
                    <a:latin typeface="Times New Roman"/>
                    <a:ea typeface="+mn-ea"/>
                    <a:cs typeface="Times New Roman"/>
                  </a:rPr>
                  <a:t>layer</a:t>
                </a:r>
                <a:endParaRPr lang="en-US" sz="2000" spc="-5" dirty="0" smtClean="0">
                  <a:latin typeface="Times New Roman"/>
                  <a:ea typeface="+mn-ea"/>
                  <a:cs typeface="Times New Roman"/>
                </a:endParaRPr>
              </a:p>
            </p:txBody>
          </p:sp>
          <p:sp>
            <p:nvSpPr>
              <p:cNvPr id="61" name="object 23"/>
              <p:cNvSpPr txBox="1"/>
              <p:nvPr/>
            </p:nvSpPr>
            <p:spPr>
              <a:xfrm>
                <a:off x="264012" y="1680819"/>
                <a:ext cx="1156970" cy="15388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7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c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onst</a:t>
                </a: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a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nt</a:t>
                </a:r>
                <a:r>
                  <a:rPr sz="2000" spc="1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 </a:t>
                </a: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f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lux</a:t>
                </a:r>
                <a:r>
                  <a:rPr sz="2000" spc="1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 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l</a:t>
                </a: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a</a:t>
                </a:r>
                <a:r>
                  <a:rPr sz="2000" spc="-4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y</a:t>
                </a: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e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r</a:t>
                </a:r>
              </a:p>
            </p:txBody>
          </p:sp>
          <p:sp>
            <p:nvSpPr>
              <p:cNvPr id="62" name="object 24"/>
              <p:cNvSpPr/>
              <p:nvPr/>
            </p:nvSpPr>
            <p:spPr>
              <a:xfrm>
                <a:off x="1291593" y="1960626"/>
                <a:ext cx="374015" cy="155575"/>
              </a:xfrm>
              <a:custGeom>
                <a:avLst/>
                <a:gdLst/>
                <a:ahLst/>
                <a:cxnLst/>
                <a:rect l="l" t="t" r="r" b="b"/>
                <a:pathLst>
                  <a:path w="374014" h="155575">
                    <a:moveTo>
                      <a:pt x="277685" y="198"/>
                    </a:moveTo>
                    <a:lnTo>
                      <a:pt x="294004" y="0"/>
                    </a:lnTo>
                    <a:lnTo>
                      <a:pt x="309348" y="138"/>
                    </a:lnTo>
                    <a:lnTo>
                      <a:pt x="323504" y="688"/>
                    </a:lnTo>
                    <a:lnTo>
                      <a:pt x="367226" y="11994"/>
                    </a:lnTo>
                    <a:lnTo>
                      <a:pt x="373849" y="28967"/>
                    </a:lnTo>
                    <a:lnTo>
                      <a:pt x="371656" y="38819"/>
                    </a:lnTo>
                    <a:lnTo>
                      <a:pt x="366916" y="49147"/>
                    </a:lnTo>
                    <a:lnTo>
                      <a:pt x="360472" y="59622"/>
                    </a:lnTo>
                    <a:lnTo>
                      <a:pt x="354619" y="68327"/>
                    </a:lnTo>
                    <a:lnTo>
                      <a:pt x="348724" y="77535"/>
                    </a:lnTo>
                    <a:lnTo>
                      <a:pt x="318495" y="114852"/>
                    </a:lnTo>
                    <a:lnTo>
                      <a:pt x="280120" y="136987"/>
                    </a:lnTo>
                    <a:lnTo>
                      <a:pt x="239341" y="144365"/>
                    </a:lnTo>
                    <a:lnTo>
                      <a:pt x="187383" y="149460"/>
                    </a:lnTo>
                    <a:lnTo>
                      <a:pt x="131153" y="152694"/>
                    </a:lnTo>
                    <a:lnTo>
                      <a:pt x="77553" y="154489"/>
                    </a:lnTo>
                    <a:lnTo>
                      <a:pt x="33491" y="155266"/>
                    </a:lnTo>
                    <a:lnTo>
                      <a:pt x="1510" y="155447"/>
                    </a:lnTo>
                    <a:lnTo>
                      <a:pt x="0" y="155443"/>
                    </a:lnTo>
                  </a:path>
                </a:pathLst>
              </a:custGeom>
              <a:ln w="19812">
                <a:solidFill>
                  <a:srgbClr val="000000"/>
                </a:solidFill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63" name="object 25"/>
              <p:cNvSpPr/>
              <p:nvPr/>
            </p:nvSpPr>
            <p:spPr>
              <a:xfrm>
                <a:off x="1505767" y="1922275"/>
                <a:ext cx="78105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8105" h="76200">
                    <a:moveTo>
                      <a:pt x="74726" y="0"/>
                    </a:moveTo>
                    <a:lnTo>
                      <a:pt x="0" y="40919"/>
                    </a:lnTo>
                    <a:lnTo>
                      <a:pt x="77571" y="76149"/>
                    </a:lnTo>
                    <a:lnTo>
                      <a:pt x="74726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64" name="object 26"/>
              <p:cNvSpPr txBox="1"/>
              <p:nvPr/>
            </p:nvSpPr>
            <p:spPr>
              <a:xfrm>
                <a:off x="238831" y="2027045"/>
                <a:ext cx="1031875" cy="15388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7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vis</a:t>
                </a: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c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ous subl</a:t>
                </a: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a</a:t>
                </a:r>
                <a:r>
                  <a:rPr sz="2000" spc="-4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y</a:t>
                </a: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e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r</a:t>
                </a:r>
              </a:p>
            </p:txBody>
          </p:sp>
        </p:grpSp>
      </p:grpSp>
      <p:sp>
        <p:nvSpPr>
          <p:cNvPr id="65" name="Rectangle 64"/>
          <p:cNvSpPr/>
          <p:nvPr/>
        </p:nvSpPr>
        <p:spPr>
          <a:xfrm>
            <a:off x="9255593" y="4366552"/>
            <a:ext cx="14670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Ekman layer</a:t>
            </a:r>
          </a:p>
        </p:txBody>
      </p:sp>
    </p:spTree>
    <p:extLst>
      <p:ext uri="{BB962C8B-B14F-4D97-AF65-F5344CB8AC3E}">
        <p14:creationId xmlns:p14="http://schemas.microsoft.com/office/powerpoint/2010/main" val="2337687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98487" y="1736528"/>
            <a:ext cx="7832713" cy="4495800"/>
          </a:xfrm>
        </p:spPr>
        <p:txBody>
          <a:bodyPr/>
          <a:lstStyle/>
          <a:p>
            <a:r>
              <a:rPr lang="en-US" sz="2400" dirty="0" smtClean="0"/>
              <a:t>In the mixing layer </a:t>
            </a:r>
          </a:p>
          <a:p>
            <a:pPr lvl="1"/>
            <a:r>
              <a:rPr lang="en-US" sz="2100" dirty="0" smtClean="0"/>
              <a:t>All three forces (pressure gradient, Coriolis, friction) are important</a:t>
            </a:r>
          </a:p>
          <a:p>
            <a:pPr lvl="1"/>
            <a:r>
              <a:rPr lang="en-US" sz="2100" dirty="0" smtClean="0"/>
              <a:t>Vertical potential temperature gradient vanishes </a:t>
            </a:r>
            <a:endParaRPr lang="en-US" sz="2100" baseline="30000" dirty="0" smtClean="0"/>
          </a:p>
          <a:p>
            <a:pPr lvl="1"/>
            <a:r>
              <a:rPr lang="en-US" sz="2100" dirty="0" smtClean="0"/>
              <a:t>CO</a:t>
            </a:r>
            <a:r>
              <a:rPr lang="en-US" sz="2100" baseline="-25000" dirty="0" smtClean="0"/>
              <a:t>2</a:t>
            </a:r>
            <a:r>
              <a:rPr lang="en-US" sz="2100" dirty="0" smtClean="0"/>
              <a:t> and water vapor are also “well mixed”</a:t>
            </a:r>
          </a:p>
          <a:p>
            <a:pPr lvl="1"/>
            <a:r>
              <a:rPr lang="en-US" sz="2100" dirty="0" smtClean="0"/>
              <a:t>The well-mixed layer exists only in the daytime convective ABL</a:t>
            </a:r>
          </a:p>
          <a:p>
            <a:pPr lvl="1"/>
            <a:endParaRPr lang="en-US" sz="2100" dirty="0" smtClean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Key forces and processes in each individual layer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8923089" y="2012743"/>
            <a:ext cx="2985270" cy="4360340"/>
            <a:chOff x="9394143" y="1915762"/>
            <a:chExt cx="1814830" cy="2180170"/>
          </a:xfrm>
        </p:grpSpPr>
        <p:sp>
          <p:nvSpPr>
            <p:cNvPr id="44" name="object 11"/>
            <p:cNvSpPr/>
            <p:nvPr/>
          </p:nvSpPr>
          <p:spPr>
            <a:xfrm>
              <a:off x="9394143" y="3925915"/>
              <a:ext cx="1814830" cy="0"/>
            </a:xfrm>
            <a:custGeom>
              <a:avLst/>
              <a:gdLst/>
              <a:ahLst/>
              <a:cxnLst/>
              <a:rect l="l" t="t" r="r" b="b"/>
              <a:pathLst>
                <a:path w="1814830">
                  <a:moveTo>
                    <a:pt x="0" y="0"/>
                  </a:moveTo>
                  <a:lnTo>
                    <a:pt x="1814512" y="0"/>
                  </a:lnTo>
                </a:path>
              </a:pathLst>
            </a:custGeom>
            <a:ln w="19812">
              <a:solidFill>
                <a:srgbClr val="0000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mtClean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45" name="object 21"/>
            <p:cNvSpPr txBox="1">
              <a:spLocks/>
            </p:cNvSpPr>
            <p:nvPr/>
          </p:nvSpPr>
          <p:spPr>
            <a:xfrm>
              <a:off x="9655870" y="1939221"/>
              <a:ext cx="1206094" cy="153889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>
                <a:defRPr sz="1200">
                  <a:latin typeface="Times New Roman"/>
                  <a:ea typeface="+mj-ea"/>
                  <a:cs typeface="Times New Roman"/>
                </a:defRPr>
              </a:lvl1pPr>
            </a:lstStyle>
            <a:p>
              <a:pPr marL="127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2000" kern="0" spc="-5" dirty="0" smtClean="0">
                  <a:solidFill>
                    <a:prstClr val="black"/>
                  </a:solidFill>
                </a:rPr>
                <a:t>fre</a:t>
              </a:r>
              <a:r>
                <a:rPr lang="en-US" sz="2000" kern="0" dirty="0" smtClean="0">
                  <a:solidFill>
                    <a:prstClr val="black"/>
                  </a:solidFill>
                </a:rPr>
                <a:t>e</a:t>
              </a:r>
              <a:r>
                <a:rPr lang="en-US" sz="2000" kern="0" spc="15" dirty="0" smtClean="0">
                  <a:solidFill>
                    <a:prstClr val="black"/>
                  </a:solidFill>
                </a:rPr>
                <a:t> </a:t>
              </a:r>
              <a:r>
                <a:rPr lang="en-US" sz="2000" kern="0" spc="-5" dirty="0" smtClean="0">
                  <a:solidFill>
                    <a:prstClr val="black"/>
                  </a:solidFill>
                </a:rPr>
                <a:t>a</a:t>
              </a:r>
              <a:r>
                <a:rPr lang="en-US" sz="2000" kern="0" dirty="0" smtClean="0">
                  <a:solidFill>
                    <a:prstClr val="black"/>
                  </a:solidFill>
                </a:rPr>
                <a:t>tmosph</a:t>
              </a:r>
              <a:r>
                <a:rPr lang="en-US" sz="2000" kern="0" spc="-5" dirty="0" smtClean="0">
                  <a:solidFill>
                    <a:prstClr val="black"/>
                  </a:solidFill>
                </a:rPr>
                <a:t>er</a:t>
              </a:r>
              <a:r>
                <a:rPr lang="en-US" sz="2000" kern="0" dirty="0" smtClean="0">
                  <a:solidFill>
                    <a:prstClr val="black"/>
                  </a:solidFill>
                </a:rPr>
                <a:t>e</a:t>
              </a:r>
              <a:endParaRPr lang="en-US" sz="2000" kern="0" dirty="0">
                <a:solidFill>
                  <a:prstClr val="black"/>
                </a:solidFill>
              </a:endParaRPr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9566355" y="1915762"/>
              <a:ext cx="1492635" cy="2180170"/>
              <a:chOff x="172973" y="764"/>
              <a:chExt cx="1492635" cy="2180170"/>
            </a:xfrm>
          </p:grpSpPr>
          <p:sp>
            <p:nvSpPr>
              <p:cNvPr id="47" name="object 2"/>
              <p:cNvSpPr txBox="1"/>
              <p:nvPr/>
            </p:nvSpPr>
            <p:spPr>
              <a:xfrm>
                <a:off x="261499" y="374523"/>
                <a:ext cx="1115060" cy="15388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7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ca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pping</a:t>
                </a:r>
                <a:r>
                  <a:rPr sz="2000" spc="2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 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inv</a:t>
                </a: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er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sion</a:t>
                </a:r>
              </a:p>
            </p:txBody>
          </p:sp>
          <p:sp>
            <p:nvSpPr>
              <p:cNvPr id="48" name="object 8"/>
              <p:cNvSpPr/>
              <p:nvPr/>
            </p:nvSpPr>
            <p:spPr>
              <a:xfrm>
                <a:off x="220218" y="669288"/>
                <a:ext cx="0" cy="1205230"/>
              </a:xfrm>
              <a:custGeom>
                <a:avLst/>
                <a:gdLst/>
                <a:ahLst/>
                <a:cxnLst/>
                <a:rect l="l" t="t" r="r" b="b"/>
                <a:pathLst>
                  <a:path h="1205230">
                    <a:moveTo>
                      <a:pt x="0" y="1204912"/>
                    </a:moveTo>
                    <a:lnTo>
                      <a:pt x="0" y="0"/>
                    </a:lnTo>
                  </a:path>
                </a:pathLst>
              </a:custGeom>
              <a:ln w="19812">
                <a:solidFill>
                  <a:srgbClr val="000000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49" name="object 9"/>
              <p:cNvSpPr/>
              <p:nvPr/>
            </p:nvSpPr>
            <p:spPr>
              <a:xfrm>
                <a:off x="182121" y="605788"/>
                <a:ext cx="76200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6200" h="76200">
                    <a:moveTo>
                      <a:pt x="38100" y="0"/>
                    </a:moveTo>
                    <a:lnTo>
                      <a:pt x="0" y="76199"/>
                    </a:lnTo>
                    <a:lnTo>
                      <a:pt x="76200" y="76199"/>
                    </a:lnTo>
                    <a:lnTo>
                      <a:pt x="3810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0" name="object 10"/>
              <p:cNvSpPr/>
              <p:nvPr/>
            </p:nvSpPr>
            <p:spPr>
              <a:xfrm>
                <a:off x="182121" y="1861498"/>
                <a:ext cx="76200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6200" h="76200">
                    <a:moveTo>
                      <a:pt x="76200" y="0"/>
                    </a:moveTo>
                    <a:lnTo>
                      <a:pt x="0" y="0"/>
                    </a:lnTo>
                    <a:lnTo>
                      <a:pt x="38100" y="76199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1" name="object 12"/>
              <p:cNvSpPr/>
              <p:nvPr/>
            </p:nvSpPr>
            <p:spPr>
              <a:xfrm>
                <a:off x="177545" y="395477"/>
                <a:ext cx="141478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414780">
                    <a:moveTo>
                      <a:pt x="0" y="0"/>
                    </a:moveTo>
                    <a:lnTo>
                      <a:pt x="1414462" y="0"/>
                    </a:lnTo>
                  </a:path>
                </a:pathLst>
              </a:custGeom>
              <a:ln w="19812">
                <a:solidFill>
                  <a:srgbClr val="000000"/>
                </a:solidFill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2" name="object 13"/>
              <p:cNvSpPr/>
              <p:nvPr/>
            </p:nvSpPr>
            <p:spPr>
              <a:xfrm>
                <a:off x="172973" y="601218"/>
                <a:ext cx="145288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452880">
                    <a:moveTo>
                      <a:pt x="0" y="0"/>
                    </a:moveTo>
                    <a:lnTo>
                      <a:pt x="1452562" y="0"/>
                    </a:lnTo>
                  </a:path>
                </a:pathLst>
              </a:custGeom>
              <a:ln w="19812">
                <a:solidFill>
                  <a:srgbClr val="000000"/>
                </a:solidFill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3" name="object 14"/>
              <p:cNvSpPr/>
              <p:nvPr/>
            </p:nvSpPr>
            <p:spPr>
              <a:xfrm>
                <a:off x="281177" y="1686305"/>
                <a:ext cx="13290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329055">
                    <a:moveTo>
                      <a:pt x="0" y="0"/>
                    </a:moveTo>
                    <a:lnTo>
                      <a:pt x="1328737" y="0"/>
                    </a:lnTo>
                  </a:path>
                </a:pathLst>
              </a:custGeom>
              <a:ln w="19812">
                <a:solidFill>
                  <a:srgbClr val="000000"/>
                </a:solidFill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4" name="object 15"/>
              <p:cNvSpPr/>
              <p:nvPr/>
            </p:nvSpPr>
            <p:spPr>
              <a:xfrm>
                <a:off x="300990" y="1910333"/>
                <a:ext cx="12858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285875">
                    <a:moveTo>
                      <a:pt x="0" y="0"/>
                    </a:moveTo>
                    <a:lnTo>
                      <a:pt x="1285875" y="0"/>
                    </a:lnTo>
                  </a:path>
                </a:pathLst>
              </a:custGeom>
              <a:ln w="19812">
                <a:solidFill>
                  <a:srgbClr val="000000"/>
                </a:solidFill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5" name="object 16"/>
              <p:cNvSpPr/>
              <p:nvPr/>
            </p:nvSpPr>
            <p:spPr>
              <a:xfrm>
                <a:off x="229361" y="764"/>
                <a:ext cx="0" cy="307975"/>
              </a:xfrm>
              <a:custGeom>
                <a:avLst/>
                <a:gdLst/>
                <a:ahLst/>
                <a:cxnLst/>
                <a:rect l="l" t="t" r="r" b="b"/>
                <a:pathLst>
                  <a:path h="307975">
                    <a:moveTo>
                      <a:pt x="0" y="307975"/>
                    </a:moveTo>
                    <a:lnTo>
                      <a:pt x="0" y="0"/>
                    </a:lnTo>
                  </a:path>
                </a:pathLst>
              </a:custGeom>
              <a:ln w="19812">
                <a:solidFill>
                  <a:schemeClr val="tx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6" name="object 17"/>
              <p:cNvSpPr/>
              <p:nvPr/>
            </p:nvSpPr>
            <p:spPr>
              <a:xfrm>
                <a:off x="191265" y="296036"/>
                <a:ext cx="76200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6200" h="76200">
                    <a:moveTo>
                      <a:pt x="76200" y="0"/>
                    </a:moveTo>
                    <a:lnTo>
                      <a:pt x="0" y="0"/>
                    </a:lnTo>
                    <a:lnTo>
                      <a:pt x="38100" y="76200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chemeClr val="tx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7" name="object 18"/>
              <p:cNvSpPr/>
              <p:nvPr/>
            </p:nvSpPr>
            <p:spPr>
              <a:xfrm>
                <a:off x="1558289" y="687577"/>
                <a:ext cx="0" cy="901700"/>
              </a:xfrm>
              <a:custGeom>
                <a:avLst/>
                <a:gdLst/>
                <a:ahLst/>
                <a:cxnLst/>
                <a:rect l="l" t="t" r="r" b="b"/>
                <a:pathLst>
                  <a:path h="901700">
                    <a:moveTo>
                      <a:pt x="0" y="901700"/>
                    </a:moveTo>
                    <a:lnTo>
                      <a:pt x="0" y="0"/>
                    </a:lnTo>
                  </a:path>
                </a:pathLst>
              </a:custGeom>
              <a:ln w="19812">
                <a:solidFill>
                  <a:srgbClr val="FF0000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8" name="object 19"/>
              <p:cNvSpPr/>
              <p:nvPr/>
            </p:nvSpPr>
            <p:spPr>
              <a:xfrm>
                <a:off x="1520193" y="624076"/>
                <a:ext cx="76200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6200" h="76200">
                    <a:moveTo>
                      <a:pt x="38100" y="0"/>
                    </a:moveTo>
                    <a:lnTo>
                      <a:pt x="0" y="76199"/>
                    </a:lnTo>
                    <a:lnTo>
                      <a:pt x="76200" y="76199"/>
                    </a:lnTo>
                    <a:lnTo>
                      <a:pt x="38100" y="0"/>
                    </a:lnTo>
                    <a:close/>
                  </a:path>
                </a:pathLst>
              </a:custGeom>
              <a:solidFill>
                <a:srgbClr val="FF0000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9" name="object 20"/>
              <p:cNvSpPr/>
              <p:nvPr/>
            </p:nvSpPr>
            <p:spPr>
              <a:xfrm>
                <a:off x="1520193" y="1576576"/>
                <a:ext cx="76200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6200" h="76200">
                    <a:moveTo>
                      <a:pt x="76200" y="0"/>
                    </a:moveTo>
                    <a:lnTo>
                      <a:pt x="0" y="0"/>
                    </a:lnTo>
                    <a:lnTo>
                      <a:pt x="38100" y="76200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rgbClr val="FF0000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60" name="object 22"/>
              <p:cNvSpPr txBox="1"/>
              <p:nvPr/>
            </p:nvSpPr>
            <p:spPr>
              <a:xfrm>
                <a:off x="192222" y="835379"/>
                <a:ext cx="1295400" cy="195086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700" marR="6350" indent="550545" algn="r" fontAlgn="auto">
                  <a:lnSpc>
                    <a:spcPct val="1433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sz="2000" dirty="0">
                    <a:solidFill>
                      <a:srgbClr val="FF0000"/>
                    </a:solidFill>
                    <a:latin typeface="Times New Roman"/>
                    <a:ea typeface="+mn-ea"/>
                    <a:cs typeface="Times New Roman"/>
                  </a:rPr>
                  <a:t>m</a:t>
                </a:r>
                <a:r>
                  <a:rPr sz="2000" spc="-10" dirty="0">
                    <a:solidFill>
                      <a:srgbClr val="FF0000"/>
                    </a:solidFill>
                    <a:latin typeface="Times New Roman"/>
                    <a:ea typeface="+mn-ea"/>
                    <a:cs typeface="Times New Roman"/>
                  </a:rPr>
                  <a:t>i</a:t>
                </a:r>
                <a:r>
                  <a:rPr sz="2000" spc="-5" dirty="0">
                    <a:solidFill>
                      <a:srgbClr val="FF0000"/>
                    </a:solidFill>
                    <a:latin typeface="Times New Roman"/>
                    <a:ea typeface="+mn-ea"/>
                    <a:cs typeface="Times New Roman"/>
                  </a:rPr>
                  <a:t>xe</a:t>
                </a:r>
                <a:r>
                  <a:rPr sz="2000" dirty="0">
                    <a:solidFill>
                      <a:srgbClr val="FF0000"/>
                    </a:solidFill>
                    <a:latin typeface="Times New Roman"/>
                    <a:ea typeface="+mn-ea"/>
                    <a:cs typeface="Times New Roman"/>
                  </a:rPr>
                  <a:t>d </a:t>
                </a:r>
                <a:r>
                  <a:rPr sz="2000" spc="-5" dirty="0" smtClean="0">
                    <a:solidFill>
                      <a:srgbClr val="FF0000"/>
                    </a:solidFill>
                    <a:latin typeface="Times New Roman"/>
                    <a:ea typeface="+mn-ea"/>
                    <a:cs typeface="Times New Roman"/>
                  </a:rPr>
                  <a:t>layer</a:t>
                </a:r>
                <a:endParaRPr lang="en-US" sz="2000" spc="-5" dirty="0" smtClean="0">
                  <a:solidFill>
                    <a:srgbClr val="FF0000"/>
                  </a:solidFill>
                  <a:latin typeface="Times New Roman"/>
                  <a:ea typeface="+mn-ea"/>
                  <a:cs typeface="Times New Roman"/>
                </a:endParaRPr>
              </a:p>
            </p:txBody>
          </p:sp>
          <p:sp>
            <p:nvSpPr>
              <p:cNvPr id="61" name="object 23"/>
              <p:cNvSpPr txBox="1"/>
              <p:nvPr/>
            </p:nvSpPr>
            <p:spPr>
              <a:xfrm>
                <a:off x="264012" y="1680819"/>
                <a:ext cx="1156970" cy="15388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7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c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onst</a:t>
                </a: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a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nt</a:t>
                </a:r>
                <a:r>
                  <a:rPr sz="2000" spc="1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 </a:t>
                </a: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f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lux</a:t>
                </a:r>
                <a:r>
                  <a:rPr sz="2000" spc="1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 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l</a:t>
                </a: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a</a:t>
                </a:r>
                <a:r>
                  <a:rPr sz="2000" spc="-4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y</a:t>
                </a: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e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r</a:t>
                </a:r>
              </a:p>
            </p:txBody>
          </p:sp>
          <p:sp>
            <p:nvSpPr>
              <p:cNvPr id="62" name="object 24"/>
              <p:cNvSpPr/>
              <p:nvPr/>
            </p:nvSpPr>
            <p:spPr>
              <a:xfrm>
                <a:off x="1291593" y="1960626"/>
                <a:ext cx="374015" cy="155575"/>
              </a:xfrm>
              <a:custGeom>
                <a:avLst/>
                <a:gdLst/>
                <a:ahLst/>
                <a:cxnLst/>
                <a:rect l="l" t="t" r="r" b="b"/>
                <a:pathLst>
                  <a:path w="374014" h="155575">
                    <a:moveTo>
                      <a:pt x="277685" y="198"/>
                    </a:moveTo>
                    <a:lnTo>
                      <a:pt x="294004" y="0"/>
                    </a:lnTo>
                    <a:lnTo>
                      <a:pt x="309348" y="138"/>
                    </a:lnTo>
                    <a:lnTo>
                      <a:pt x="323504" y="688"/>
                    </a:lnTo>
                    <a:lnTo>
                      <a:pt x="367226" y="11994"/>
                    </a:lnTo>
                    <a:lnTo>
                      <a:pt x="373849" y="28967"/>
                    </a:lnTo>
                    <a:lnTo>
                      <a:pt x="371656" y="38819"/>
                    </a:lnTo>
                    <a:lnTo>
                      <a:pt x="366916" y="49147"/>
                    </a:lnTo>
                    <a:lnTo>
                      <a:pt x="360472" y="59622"/>
                    </a:lnTo>
                    <a:lnTo>
                      <a:pt x="354619" y="68327"/>
                    </a:lnTo>
                    <a:lnTo>
                      <a:pt x="348724" y="77535"/>
                    </a:lnTo>
                    <a:lnTo>
                      <a:pt x="318495" y="114852"/>
                    </a:lnTo>
                    <a:lnTo>
                      <a:pt x="280120" y="136987"/>
                    </a:lnTo>
                    <a:lnTo>
                      <a:pt x="239341" y="144365"/>
                    </a:lnTo>
                    <a:lnTo>
                      <a:pt x="187383" y="149460"/>
                    </a:lnTo>
                    <a:lnTo>
                      <a:pt x="131153" y="152694"/>
                    </a:lnTo>
                    <a:lnTo>
                      <a:pt x="77553" y="154489"/>
                    </a:lnTo>
                    <a:lnTo>
                      <a:pt x="33491" y="155266"/>
                    </a:lnTo>
                    <a:lnTo>
                      <a:pt x="1510" y="155447"/>
                    </a:lnTo>
                    <a:lnTo>
                      <a:pt x="0" y="155443"/>
                    </a:lnTo>
                  </a:path>
                </a:pathLst>
              </a:custGeom>
              <a:ln w="19812">
                <a:solidFill>
                  <a:srgbClr val="000000"/>
                </a:solidFill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63" name="object 25"/>
              <p:cNvSpPr/>
              <p:nvPr/>
            </p:nvSpPr>
            <p:spPr>
              <a:xfrm>
                <a:off x="1505767" y="1922275"/>
                <a:ext cx="78105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8105" h="76200">
                    <a:moveTo>
                      <a:pt x="74726" y="0"/>
                    </a:moveTo>
                    <a:lnTo>
                      <a:pt x="0" y="40919"/>
                    </a:lnTo>
                    <a:lnTo>
                      <a:pt x="77571" y="76149"/>
                    </a:lnTo>
                    <a:lnTo>
                      <a:pt x="74726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64" name="object 26"/>
              <p:cNvSpPr txBox="1"/>
              <p:nvPr/>
            </p:nvSpPr>
            <p:spPr>
              <a:xfrm>
                <a:off x="238831" y="2027045"/>
                <a:ext cx="1031875" cy="15388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7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vis</a:t>
                </a: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c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ous subl</a:t>
                </a: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a</a:t>
                </a:r>
                <a:r>
                  <a:rPr sz="2000" spc="-4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y</a:t>
                </a: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e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r</a:t>
                </a:r>
              </a:p>
            </p:txBody>
          </p:sp>
        </p:grpSp>
      </p:grpSp>
      <p:sp>
        <p:nvSpPr>
          <p:cNvPr id="65" name="Rectangle 64"/>
          <p:cNvSpPr/>
          <p:nvPr/>
        </p:nvSpPr>
        <p:spPr>
          <a:xfrm>
            <a:off x="9255593" y="4366552"/>
            <a:ext cx="14670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Ekman layer</a:t>
            </a:r>
          </a:p>
        </p:txBody>
      </p:sp>
    </p:spTree>
    <p:extLst>
      <p:ext uri="{BB962C8B-B14F-4D97-AF65-F5344CB8AC3E}">
        <p14:creationId xmlns:p14="http://schemas.microsoft.com/office/powerpoint/2010/main" val="4286780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98487" y="1736528"/>
            <a:ext cx="7832713" cy="4495800"/>
          </a:xfrm>
        </p:spPr>
        <p:txBody>
          <a:bodyPr/>
          <a:lstStyle/>
          <a:p>
            <a:r>
              <a:rPr lang="en-US" sz="2400" dirty="0" smtClean="0"/>
              <a:t>In the constant flux layer</a:t>
            </a:r>
          </a:p>
          <a:p>
            <a:pPr lvl="1"/>
            <a:r>
              <a:rPr lang="en-US" sz="2100" dirty="0" smtClean="0"/>
              <a:t>Fluxes are approximately constant with height </a:t>
            </a:r>
          </a:p>
          <a:p>
            <a:pPr lvl="1"/>
            <a:r>
              <a:rPr lang="en-US" sz="2100" dirty="0" smtClean="0"/>
              <a:t>Solutions of wind, temperature, and concentrations are obtained from the simple first-order closure parameterization; governing equations are not needed</a:t>
            </a:r>
          </a:p>
          <a:p>
            <a:pPr lvl="1"/>
            <a:endParaRPr lang="en-US" sz="2100" dirty="0" smtClean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Key forces and processes in each individual layer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8923089" y="2012743"/>
            <a:ext cx="2985270" cy="4360340"/>
            <a:chOff x="9394143" y="1915762"/>
            <a:chExt cx="1814830" cy="2180170"/>
          </a:xfrm>
        </p:grpSpPr>
        <p:sp>
          <p:nvSpPr>
            <p:cNvPr id="44" name="object 11"/>
            <p:cNvSpPr/>
            <p:nvPr/>
          </p:nvSpPr>
          <p:spPr>
            <a:xfrm>
              <a:off x="9394143" y="3925915"/>
              <a:ext cx="1814830" cy="0"/>
            </a:xfrm>
            <a:custGeom>
              <a:avLst/>
              <a:gdLst/>
              <a:ahLst/>
              <a:cxnLst/>
              <a:rect l="l" t="t" r="r" b="b"/>
              <a:pathLst>
                <a:path w="1814830">
                  <a:moveTo>
                    <a:pt x="0" y="0"/>
                  </a:moveTo>
                  <a:lnTo>
                    <a:pt x="1814512" y="0"/>
                  </a:lnTo>
                </a:path>
              </a:pathLst>
            </a:custGeom>
            <a:ln w="19812">
              <a:solidFill>
                <a:srgbClr val="0000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mtClean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45" name="object 21"/>
            <p:cNvSpPr txBox="1">
              <a:spLocks/>
            </p:cNvSpPr>
            <p:nvPr/>
          </p:nvSpPr>
          <p:spPr>
            <a:xfrm>
              <a:off x="9655870" y="1939221"/>
              <a:ext cx="1206094" cy="153889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>
                <a:defRPr sz="1200">
                  <a:latin typeface="Times New Roman"/>
                  <a:ea typeface="+mj-ea"/>
                  <a:cs typeface="Times New Roman"/>
                </a:defRPr>
              </a:lvl1pPr>
            </a:lstStyle>
            <a:p>
              <a:pPr marL="127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2000" kern="0" spc="-5" dirty="0" smtClean="0">
                  <a:solidFill>
                    <a:prstClr val="black"/>
                  </a:solidFill>
                </a:rPr>
                <a:t>fre</a:t>
              </a:r>
              <a:r>
                <a:rPr lang="en-US" sz="2000" kern="0" dirty="0" smtClean="0">
                  <a:solidFill>
                    <a:prstClr val="black"/>
                  </a:solidFill>
                </a:rPr>
                <a:t>e</a:t>
              </a:r>
              <a:r>
                <a:rPr lang="en-US" sz="2000" kern="0" spc="15" dirty="0" smtClean="0">
                  <a:solidFill>
                    <a:prstClr val="black"/>
                  </a:solidFill>
                </a:rPr>
                <a:t> </a:t>
              </a:r>
              <a:r>
                <a:rPr lang="en-US" sz="2000" kern="0" spc="-5" dirty="0" smtClean="0">
                  <a:solidFill>
                    <a:prstClr val="black"/>
                  </a:solidFill>
                </a:rPr>
                <a:t>a</a:t>
              </a:r>
              <a:r>
                <a:rPr lang="en-US" sz="2000" kern="0" dirty="0" smtClean="0">
                  <a:solidFill>
                    <a:prstClr val="black"/>
                  </a:solidFill>
                </a:rPr>
                <a:t>tmosph</a:t>
              </a:r>
              <a:r>
                <a:rPr lang="en-US" sz="2000" kern="0" spc="-5" dirty="0" smtClean="0">
                  <a:solidFill>
                    <a:prstClr val="black"/>
                  </a:solidFill>
                </a:rPr>
                <a:t>er</a:t>
              </a:r>
              <a:r>
                <a:rPr lang="en-US" sz="2000" kern="0" dirty="0" smtClean="0">
                  <a:solidFill>
                    <a:prstClr val="black"/>
                  </a:solidFill>
                </a:rPr>
                <a:t>e</a:t>
              </a:r>
              <a:endParaRPr lang="en-US" sz="2000" kern="0" dirty="0">
                <a:solidFill>
                  <a:prstClr val="black"/>
                </a:solidFill>
              </a:endParaRPr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9566355" y="1915762"/>
              <a:ext cx="1492635" cy="2180170"/>
              <a:chOff x="172973" y="764"/>
              <a:chExt cx="1492635" cy="2180170"/>
            </a:xfrm>
          </p:grpSpPr>
          <p:sp>
            <p:nvSpPr>
              <p:cNvPr id="47" name="object 2"/>
              <p:cNvSpPr txBox="1"/>
              <p:nvPr/>
            </p:nvSpPr>
            <p:spPr>
              <a:xfrm>
                <a:off x="261499" y="374523"/>
                <a:ext cx="1115060" cy="15388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7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ca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pping</a:t>
                </a:r>
                <a:r>
                  <a:rPr sz="2000" spc="2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 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inv</a:t>
                </a: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er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sion</a:t>
                </a:r>
              </a:p>
            </p:txBody>
          </p:sp>
          <p:sp>
            <p:nvSpPr>
              <p:cNvPr id="48" name="object 8"/>
              <p:cNvSpPr/>
              <p:nvPr/>
            </p:nvSpPr>
            <p:spPr>
              <a:xfrm>
                <a:off x="220218" y="669288"/>
                <a:ext cx="0" cy="1205230"/>
              </a:xfrm>
              <a:custGeom>
                <a:avLst/>
                <a:gdLst/>
                <a:ahLst/>
                <a:cxnLst/>
                <a:rect l="l" t="t" r="r" b="b"/>
                <a:pathLst>
                  <a:path h="1205230">
                    <a:moveTo>
                      <a:pt x="0" y="1204912"/>
                    </a:moveTo>
                    <a:lnTo>
                      <a:pt x="0" y="0"/>
                    </a:lnTo>
                  </a:path>
                </a:pathLst>
              </a:custGeom>
              <a:ln w="19812">
                <a:solidFill>
                  <a:srgbClr val="000000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49" name="object 9"/>
              <p:cNvSpPr/>
              <p:nvPr/>
            </p:nvSpPr>
            <p:spPr>
              <a:xfrm>
                <a:off x="182121" y="605788"/>
                <a:ext cx="76200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6200" h="76200">
                    <a:moveTo>
                      <a:pt x="38100" y="0"/>
                    </a:moveTo>
                    <a:lnTo>
                      <a:pt x="0" y="76199"/>
                    </a:lnTo>
                    <a:lnTo>
                      <a:pt x="76200" y="76199"/>
                    </a:lnTo>
                    <a:lnTo>
                      <a:pt x="3810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0" name="object 10"/>
              <p:cNvSpPr/>
              <p:nvPr/>
            </p:nvSpPr>
            <p:spPr>
              <a:xfrm>
                <a:off x="182121" y="1861498"/>
                <a:ext cx="76200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6200" h="76200">
                    <a:moveTo>
                      <a:pt x="76200" y="0"/>
                    </a:moveTo>
                    <a:lnTo>
                      <a:pt x="0" y="0"/>
                    </a:lnTo>
                    <a:lnTo>
                      <a:pt x="38100" y="76199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1" name="object 12"/>
              <p:cNvSpPr/>
              <p:nvPr/>
            </p:nvSpPr>
            <p:spPr>
              <a:xfrm>
                <a:off x="177545" y="395477"/>
                <a:ext cx="141478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414780">
                    <a:moveTo>
                      <a:pt x="0" y="0"/>
                    </a:moveTo>
                    <a:lnTo>
                      <a:pt x="1414462" y="0"/>
                    </a:lnTo>
                  </a:path>
                </a:pathLst>
              </a:custGeom>
              <a:ln w="19812">
                <a:solidFill>
                  <a:srgbClr val="000000"/>
                </a:solidFill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2" name="object 13"/>
              <p:cNvSpPr/>
              <p:nvPr/>
            </p:nvSpPr>
            <p:spPr>
              <a:xfrm>
                <a:off x="172973" y="601218"/>
                <a:ext cx="145288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452880">
                    <a:moveTo>
                      <a:pt x="0" y="0"/>
                    </a:moveTo>
                    <a:lnTo>
                      <a:pt x="1452562" y="0"/>
                    </a:lnTo>
                  </a:path>
                </a:pathLst>
              </a:custGeom>
              <a:ln w="19812">
                <a:solidFill>
                  <a:srgbClr val="000000"/>
                </a:solidFill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3" name="object 14"/>
              <p:cNvSpPr/>
              <p:nvPr/>
            </p:nvSpPr>
            <p:spPr>
              <a:xfrm>
                <a:off x="281177" y="1686305"/>
                <a:ext cx="13290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329055">
                    <a:moveTo>
                      <a:pt x="0" y="0"/>
                    </a:moveTo>
                    <a:lnTo>
                      <a:pt x="1328737" y="0"/>
                    </a:lnTo>
                  </a:path>
                </a:pathLst>
              </a:custGeom>
              <a:ln w="19812">
                <a:solidFill>
                  <a:srgbClr val="000000"/>
                </a:solidFill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4" name="object 15"/>
              <p:cNvSpPr/>
              <p:nvPr/>
            </p:nvSpPr>
            <p:spPr>
              <a:xfrm>
                <a:off x="300990" y="1910333"/>
                <a:ext cx="12858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285875">
                    <a:moveTo>
                      <a:pt x="0" y="0"/>
                    </a:moveTo>
                    <a:lnTo>
                      <a:pt x="1285875" y="0"/>
                    </a:lnTo>
                  </a:path>
                </a:pathLst>
              </a:custGeom>
              <a:ln w="19812">
                <a:solidFill>
                  <a:srgbClr val="000000"/>
                </a:solidFill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5" name="object 16"/>
              <p:cNvSpPr/>
              <p:nvPr/>
            </p:nvSpPr>
            <p:spPr>
              <a:xfrm>
                <a:off x="229361" y="764"/>
                <a:ext cx="0" cy="307975"/>
              </a:xfrm>
              <a:custGeom>
                <a:avLst/>
                <a:gdLst/>
                <a:ahLst/>
                <a:cxnLst/>
                <a:rect l="l" t="t" r="r" b="b"/>
                <a:pathLst>
                  <a:path h="307975">
                    <a:moveTo>
                      <a:pt x="0" y="307975"/>
                    </a:moveTo>
                    <a:lnTo>
                      <a:pt x="0" y="0"/>
                    </a:lnTo>
                  </a:path>
                </a:pathLst>
              </a:custGeom>
              <a:ln w="19812">
                <a:solidFill>
                  <a:schemeClr val="tx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6" name="object 17"/>
              <p:cNvSpPr/>
              <p:nvPr/>
            </p:nvSpPr>
            <p:spPr>
              <a:xfrm>
                <a:off x="191265" y="296036"/>
                <a:ext cx="76200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6200" h="76200">
                    <a:moveTo>
                      <a:pt x="76200" y="0"/>
                    </a:moveTo>
                    <a:lnTo>
                      <a:pt x="0" y="0"/>
                    </a:lnTo>
                    <a:lnTo>
                      <a:pt x="38100" y="76200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chemeClr val="tx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7" name="object 18"/>
              <p:cNvSpPr/>
              <p:nvPr/>
            </p:nvSpPr>
            <p:spPr>
              <a:xfrm>
                <a:off x="1558289" y="687577"/>
                <a:ext cx="0" cy="901700"/>
              </a:xfrm>
              <a:custGeom>
                <a:avLst/>
                <a:gdLst/>
                <a:ahLst/>
                <a:cxnLst/>
                <a:rect l="l" t="t" r="r" b="b"/>
                <a:pathLst>
                  <a:path h="901700">
                    <a:moveTo>
                      <a:pt x="0" y="901700"/>
                    </a:moveTo>
                    <a:lnTo>
                      <a:pt x="0" y="0"/>
                    </a:lnTo>
                  </a:path>
                </a:pathLst>
              </a:custGeom>
              <a:ln w="19812">
                <a:solidFill>
                  <a:schemeClr val="tx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8" name="object 19"/>
              <p:cNvSpPr/>
              <p:nvPr/>
            </p:nvSpPr>
            <p:spPr>
              <a:xfrm>
                <a:off x="1520193" y="624076"/>
                <a:ext cx="76200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6200" h="76200">
                    <a:moveTo>
                      <a:pt x="38100" y="0"/>
                    </a:moveTo>
                    <a:lnTo>
                      <a:pt x="0" y="76199"/>
                    </a:lnTo>
                    <a:lnTo>
                      <a:pt x="76200" y="76199"/>
                    </a:lnTo>
                    <a:lnTo>
                      <a:pt x="38100" y="0"/>
                    </a:lnTo>
                    <a:close/>
                  </a:path>
                </a:pathLst>
              </a:custGeom>
              <a:solidFill>
                <a:schemeClr val="tx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9" name="object 20"/>
              <p:cNvSpPr/>
              <p:nvPr/>
            </p:nvSpPr>
            <p:spPr>
              <a:xfrm>
                <a:off x="1520193" y="1576576"/>
                <a:ext cx="76200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6200" h="76200">
                    <a:moveTo>
                      <a:pt x="76200" y="0"/>
                    </a:moveTo>
                    <a:lnTo>
                      <a:pt x="0" y="0"/>
                    </a:lnTo>
                    <a:lnTo>
                      <a:pt x="38100" y="76200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chemeClr val="tx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60" name="object 22"/>
              <p:cNvSpPr txBox="1"/>
              <p:nvPr/>
            </p:nvSpPr>
            <p:spPr>
              <a:xfrm>
                <a:off x="192222" y="835379"/>
                <a:ext cx="1295400" cy="195086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700" marR="6350" indent="550545" algn="r" fontAlgn="auto">
                  <a:lnSpc>
                    <a:spcPct val="1433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sz="2000" dirty="0">
                    <a:latin typeface="Times New Roman"/>
                    <a:ea typeface="+mn-ea"/>
                    <a:cs typeface="Times New Roman"/>
                  </a:rPr>
                  <a:t>m</a:t>
                </a:r>
                <a:r>
                  <a:rPr sz="2000" spc="-10" dirty="0">
                    <a:latin typeface="Times New Roman"/>
                    <a:ea typeface="+mn-ea"/>
                    <a:cs typeface="Times New Roman"/>
                  </a:rPr>
                  <a:t>i</a:t>
                </a:r>
                <a:r>
                  <a:rPr sz="2000" spc="-5" dirty="0">
                    <a:latin typeface="Times New Roman"/>
                    <a:ea typeface="+mn-ea"/>
                    <a:cs typeface="Times New Roman"/>
                  </a:rPr>
                  <a:t>xe</a:t>
                </a:r>
                <a:r>
                  <a:rPr sz="2000" dirty="0">
                    <a:latin typeface="Times New Roman"/>
                    <a:ea typeface="+mn-ea"/>
                    <a:cs typeface="Times New Roman"/>
                  </a:rPr>
                  <a:t>d </a:t>
                </a:r>
                <a:r>
                  <a:rPr sz="2000" spc="-5" dirty="0" smtClean="0">
                    <a:latin typeface="Times New Roman"/>
                    <a:ea typeface="+mn-ea"/>
                    <a:cs typeface="Times New Roman"/>
                  </a:rPr>
                  <a:t>layer</a:t>
                </a:r>
                <a:endParaRPr lang="en-US" sz="2000" spc="-5" dirty="0" smtClean="0">
                  <a:latin typeface="Times New Roman"/>
                  <a:ea typeface="+mn-ea"/>
                  <a:cs typeface="Times New Roman"/>
                </a:endParaRPr>
              </a:p>
            </p:txBody>
          </p:sp>
          <p:sp>
            <p:nvSpPr>
              <p:cNvPr id="61" name="object 23"/>
              <p:cNvSpPr txBox="1"/>
              <p:nvPr/>
            </p:nvSpPr>
            <p:spPr>
              <a:xfrm>
                <a:off x="264012" y="1680819"/>
                <a:ext cx="1156970" cy="15388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7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sz="2000" spc="-5" dirty="0">
                    <a:solidFill>
                      <a:srgbClr val="FF0000"/>
                    </a:solidFill>
                    <a:latin typeface="Times New Roman"/>
                    <a:ea typeface="+mn-ea"/>
                    <a:cs typeface="Times New Roman"/>
                  </a:rPr>
                  <a:t>c</a:t>
                </a:r>
                <a:r>
                  <a:rPr sz="2000" dirty="0">
                    <a:solidFill>
                      <a:srgbClr val="FF0000"/>
                    </a:solidFill>
                    <a:latin typeface="Times New Roman"/>
                    <a:ea typeface="+mn-ea"/>
                    <a:cs typeface="Times New Roman"/>
                  </a:rPr>
                  <a:t>onst</a:t>
                </a:r>
                <a:r>
                  <a:rPr sz="2000" spc="-5" dirty="0">
                    <a:solidFill>
                      <a:srgbClr val="FF0000"/>
                    </a:solidFill>
                    <a:latin typeface="Times New Roman"/>
                    <a:ea typeface="+mn-ea"/>
                    <a:cs typeface="Times New Roman"/>
                  </a:rPr>
                  <a:t>a</a:t>
                </a:r>
                <a:r>
                  <a:rPr sz="2000" dirty="0">
                    <a:solidFill>
                      <a:srgbClr val="FF0000"/>
                    </a:solidFill>
                    <a:latin typeface="Times New Roman"/>
                    <a:ea typeface="+mn-ea"/>
                    <a:cs typeface="Times New Roman"/>
                  </a:rPr>
                  <a:t>nt</a:t>
                </a:r>
                <a:r>
                  <a:rPr sz="2000" spc="10" dirty="0">
                    <a:solidFill>
                      <a:srgbClr val="FF0000"/>
                    </a:solidFill>
                    <a:latin typeface="Times New Roman"/>
                    <a:ea typeface="+mn-ea"/>
                    <a:cs typeface="Times New Roman"/>
                  </a:rPr>
                  <a:t> </a:t>
                </a:r>
                <a:r>
                  <a:rPr sz="2000" spc="-5" dirty="0">
                    <a:solidFill>
                      <a:srgbClr val="FF0000"/>
                    </a:solidFill>
                    <a:latin typeface="Times New Roman"/>
                    <a:ea typeface="+mn-ea"/>
                    <a:cs typeface="Times New Roman"/>
                  </a:rPr>
                  <a:t>f</a:t>
                </a:r>
                <a:r>
                  <a:rPr sz="2000" dirty="0">
                    <a:solidFill>
                      <a:srgbClr val="FF0000"/>
                    </a:solidFill>
                    <a:latin typeface="Times New Roman"/>
                    <a:ea typeface="+mn-ea"/>
                    <a:cs typeface="Times New Roman"/>
                  </a:rPr>
                  <a:t>lux</a:t>
                </a:r>
                <a:r>
                  <a:rPr sz="2000" spc="10" dirty="0">
                    <a:solidFill>
                      <a:srgbClr val="FF0000"/>
                    </a:solidFill>
                    <a:latin typeface="Times New Roman"/>
                    <a:ea typeface="+mn-ea"/>
                    <a:cs typeface="Times New Roman"/>
                  </a:rPr>
                  <a:t> </a:t>
                </a:r>
                <a:r>
                  <a:rPr sz="2000" dirty="0">
                    <a:solidFill>
                      <a:srgbClr val="FF0000"/>
                    </a:solidFill>
                    <a:latin typeface="Times New Roman"/>
                    <a:ea typeface="+mn-ea"/>
                    <a:cs typeface="Times New Roman"/>
                  </a:rPr>
                  <a:t>l</a:t>
                </a:r>
                <a:r>
                  <a:rPr sz="2000" spc="-5" dirty="0">
                    <a:solidFill>
                      <a:srgbClr val="FF0000"/>
                    </a:solidFill>
                    <a:latin typeface="Times New Roman"/>
                    <a:ea typeface="+mn-ea"/>
                    <a:cs typeface="Times New Roman"/>
                  </a:rPr>
                  <a:t>a</a:t>
                </a:r>
                <a:r>
                  <a:rPr sz="2000" spc="-40" dirty="0">
                    <a:solidFill>
                      <a:srgbClr val="FF0000"/>
                    </a:solidFill>
                    <a:latin typeface="Times New Roman"/>
                    <a:ea typeface="+mn-ea"/>
                    <a:cs typeface="Times New Roman"/>
                  </a:rPr>
                  <a:t>y</a:t>
                </a:r>
                <a:r>
                  <a:rPr sz="2000" spc="-5" dirty="0">
                    <a:solidFill>
                      <a:srgbClr val="FF0000"/>
                    </a:solidFill>
                    <a:latin typeface="Times New Roman"/>
                    <a:ea typeface="+mn-ea"/>
                    <a:cs typeface="Times New Roman"/>
                  </a:rPr>
                  <a:t>e</a:t>
                </a:r>
                <a:r>
                  <a:rPr sz="2000" dirty="0">
                    <a:solidFill>
                      <a:srgbClr val="FF0000"/>
                    </a:solidFill>
                    <a:latin typeface="Times New Roman"/>
                    <a:ea typeface="+mn-ea"/>
                    <a:cs typeface="Times New Roman"/>
                  </a:rPr>
                  <a:t>r</a:t>
                </a:r>
              </a:p>
            </p:txBody>
          </p:sp>
          <p:sp>
            <p:nvSpPr>
              <p:cNvPr id="62" name="object 24"/>
              <p:cNvSpPr/>
              <p:nvPr/>
            </p:nvSpPr>
            <p:spPr>
              <a:xfrm>
                <a:off x="1291593" y="1960626"/>
                <a:ext cx="374015" cy="155575"/>
              </a:xfrm>
              <a:custGeom>
                <a:avLst/>
                <a:gdLst/>
                <a:ahLst/>
                <a:cxnLst/>
                <a:rect l="l" t="t" r="r" b="b"/>
                <a:pathLst>
                  <a:path w="374014" h="155575">
                    <a:moveTo>
                      <a:pt x="277685" y="198"/>
                    </a:moveTo>
                    <a:lnTo>
                      <a:pt x="294004" y="0"/>
                    </a:lnTo>
                    <a:lnTo>
                      <a:pt x="309348" y="138"/>
                    </a:lnTo>
                    <a:lnTo>
                      <a:pt x="323504" y="688"/>
                    </a:lnTo>
                    <a:lnTo>
                      <a:pt x="367226" y="11994"/>
                    </a:lnTo>
                    <a:lnTo>
                      <a:pt x="373849" y="28967"/>
                    </a:lnTo>
                    <a:lnTo>
                      <a:pt x="371656" y="38819"/>
                    </a:lnTo>
                    <a:lnTo>
                      <a:pt x="366916" y="49147"/>
                    </a:lnTo>
                    <a:lnTo>
                      <a:pt x="360472" y="59622"/>
                    </a:lnTo>
                    <a:lnTo>
                      <a:pt x="354619" y="68327"/>
                    </a:lnTo>
                    <a:lnTo>
                      <a:pt x="348724" y="77535"/>
                    </a:lnTo>
                    <a:lnTo>
                      <a:pt x="318495" y="114852"/>
                    </a:lnTo>
                    <a:lnTo>
                      <a:pt x="280120" y="136987"/>
                    </a:lnTo>
                    <a:lnTo>
                      <a:pt x="239341" y="144365"/>
                    </a:lnTo>
                    <a:lnTo>
                      <a:pt x="187383" y="149460"/>
                    </a:lnTo>
                    <a:lnTo>
                      <a:pt x="131153" y="152694"/>
                    </a:lnTo>
                    <a:lnTo>
                      <a:pt x="77553" y="154489"/>
                    </a:lnTo>
                    <a:lnTo>
                      <a:pt x="33491" y="155266"/>
                    </a:lnTo>
                    <a:lnTo>
                      <a:pt x="1510" y="155447"/>
                    </a:lnTo>
                    <a:lnTo>
                      <a:pt x="0" y="155443"/>
                    </a:lnTo>
                  </a:path>
                </a:pathLst>
              </a:custGeom>
              <a:ln w="19812">
                <a:solidFill>
                  <a:srgbClr val="000000"/>
                </a:solidFill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63" name="object 25"/>
              <p:cNvSpPr/>
              <p:nvPr/>
            </p:nvSpPr>
            <p:spPr>
              <a:xfrm>
                <a:off x="1505767" y="1922275"/>
                <a:ext cx="78105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8105" h="76200">
                    <a:moveTo>
                      <a:pt x="74726" y="0"/>
                    </a:moveTo>
                    <a:lnTo>
                      <a:pt x="0" y="40919"/>
                    </a:lnTo>
                    <a:lnTo>
                      <a:pt x="77571" y="76149"/>
                    </a:lnTo>
                    <a:lnTo>
                      <a:pt x="74726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64" name="object 26"/>
              <p:cNvSpPr txBox="1"/>
              <p:nvPr/>
            </p:nvSpPr>
            <p:spPr>
              <a:xfrm>
                <a:off x="238831" y="2027045"/>
                <a:ext cx="1031875" cy="15388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7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vis</a:t>
                </a: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c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ous subl</a:t>
                </a: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a</a:t>
                </a:r>
                <a:r>
                  <a:rPr sz="2000" spc="-4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y</a:t>
                </a:r>
                <a:r>
                  <a:rPr sz="2000" spc="-5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e</a:t>
                </a:r>
                <a:r>
                  <a:rPr sz="2000" dirty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r</a:t>
                </a:r>
              </a:p>
            </p:txBody>
          </p:sp>
        </p:grpSp>
      </p:grpSp>
      <p:sp>
        <p:nvSpPr>
          <p:cNvPr id="65" name="Rectangle 64"/>
          <p:cNvSpPr/>
          <p:nvPr/>
        </p:nvSpPr>
        <p:spPr>
          <a:xfrm>
            <a:off x="9255593" y="4366552"/>
            <a:ext cx="14670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Ekman layer</a:t>
            </a:r>
          </a:p>
        </p:txBody>
      </p:sp>
    </p:spTree>
    <p:extLst>
      <p:ext uri="{BB962C8B-B14F-4D97-AF65-F5344CB8AC3E}">
        <p14:creationId xmlns:p14="http://schemas.microsoft.com/office/powerpoint/2010/main" val="3926594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9560</TotalTime>
  <Words>649</Words>
  <Application>Microsoft Macintosh PowerPoint</Application>
  <PresentationFormat>Widescreen</PresentationFormat>
  <Paragraphs>153</Paragraphs>
  <Slides>17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9" baseType="lpstr">
      <vt:lpstr>Calibri</vt:lpstr>
      <vt:lpstr>Cambria Math</vt:lpstr>
      <vt:lpstr>Franklin Gothic Book</vt:lpstr>
      <vt:lpstr>Franklin Gothic Medium</vt:lpstr>
      <vt:lpstr>Times New Roman</vt:lpstr>
      <vt:lpstr>Tunga</vt:lpstr>
      <vt:lpstr>Tw Cen MT</vt:lpstr>
      <vt:lpstr>Wingdings</vt:lpstr>
      <vt:lpstr>Wingdings 2</vt:lpstr>
      <vt:lpstr>Arial</vt:lpstr>
      <vt:lpstr>Median</vt:lpstr>
      <vt:lpstr>Angles</vt:lpstr>
      <vt:lpstr>Balance of Forces in the Atmospheric Boundary layer  1. Atmospheric layers </vt:lpstr>
      <vt:lpstr>Why divide the ABL into different layers?</vt:lpstr>
      <vt:lpstr>Profiles in a convective boundary layer on land</vt:lpstr>
      <vt:lpstr>Idealized profiles in a convective boundary layer on land</vt:lpstr>
      <vt:lpstr>Key forces and processes in each individual layer</vt:lpstr>
      <vt:lpstr>Key forces and processes in each individual layer</vt:lpstr>
      <vt:lpstr>Key forces and processes in each individual layer</vt:lpstr>
      <vt:lpstr>Key forces and processes in each individual layer</vt:lpstr>
      <vt:lpstr>Key forces and processes in each individual layer</vt:lpstr>
      <vt:lpstr>Key forces and processes in each individual layer</vt:lpstr>
      <vt:lpstr>Key forces and processes in each individual layer</vt:lpstr>
      <vt:lpstr>Division of the stable boundary layer</vt:lpstr>
      <vt:lpstr>CO2 mixing ratio profiles in central Siberia</vt:lpstr>
      <vt:lpstr>Diurnal evolution of the atmospheric boundary layer</vt:lpstr>
      <vt:lpstr>Diurnal variations in CO2 mixing ratio</vt:lpstr>
      <vt:lpstr>CO2 mixing ratio in and above a boreal forest, Canada </vt:lpstr>
      <vt:lpstr>Potential temperature profiles  in Saskatchewan, Canada</vt:lpstr>
    </vt:vector>
  </TitlesOfParts>
  <Company>Yale University</Company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rxsmith</dc:creator>
  <cp:lastModifiedBy>Microsoft Office User</cp:lastModifiedBy>
  <cp:revision>423</cp:revision>
  <cp:lastPrinted>2014-01-28T01:06:42Z</cp:lastPrinted>
  <dcterms:created xsi:type="dcterms:W3CDTF">2007-09-17T10:00:58Z</dcterms:created>
  <dcterms:modified xsi:type="dcterms:W3CDTF">2017-10-09T23:17:43Z</dcterms:modified>
</cp:coreProperties>
</file>