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9"/>
  </p:notesMasterIdLst>
  <p:sldIdLst>
    <p:sldId id="439" r:id="rId3"/>
    <p:sldId id="396" r:id="rId4"/>
    <p:sldId id="441" r:id="rId5"/>
    <p:sldId id="442" r:id="rId6"/>
    <p:sldId id="440" r:id="rId7"/>
    <p:sldId id="443" r:id="rId8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14" autoAdjust="0"/>
    <p:restoredTop sz="50000" autoAdjust="0"/>
  </p:normalViewPr>
  <p:slideViewPr>
    <p:cSldViewPr snapToGrid="0">
      <p:cViewPr varScale="1">
        <p:scale>
          <a:sx n="96" d="100"/>
          <a:sy n="96" d="100"/>
        </p:scale>
        <p:origin x="584" y="168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9/26/17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9/26/17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9/26/17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Generation and maintenance of atmospheric turbulence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1</a:t>
            </a:r>
            <a:r>
              <a:rPr lang="en-US" dirty="0" smtClean="0"/>
              <a:t>. Energy pools and energy transfers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Forms of energy in the atmosphere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705394" y="1600200"/>
            <a:ext cx="10982670" cy="4495800"/>
          </a:xfrm>
        </p:spPr>
        <p:txBody>
          <a:bodyPr/>
          <a:lstStyle/>
          <a:p>
            <a:r>
              <a:rPr lang="en-US" sz="2400" dirty="0"/>
              <a:t>Internal energy: Kinetic energy of molecular motion; measured by temperature</a:t>
            </a:r>
          </a:p>
          <a:p>
            <a:r>
              <a:rPr lang="en-US" sz="2400" dirty="0"/>
              <a:t>Radiation: energy in the form of electromagnetic waves; Molecules do not intervene</a:t>
            </a:r>
          </a:p>
          <a:p>
            <a:r>
              <a:rPr lang="en-US" sz="2400" dirty="0"/>
              <a:t>Potential energy</a:t>
            </a:r>
            <a:r>
              <a:rPr lang="en-US" sz="2400"/>
              <a:t>: </a:t>
            </a:r>
            <a:r>
              <a:rPr lang="en-US" sz="2400" smtClean="0"/>
              <a:t>energy </a:t>
            </a:r>
            <a:r>
              <a:rPr lang="en-US" sz="2400" dirty="0"/>
              <a:t>stored in an </a:t>
            </a:r>
            <a:r>
              <a:rPr lang="en-US" sz="2400"/>
              <a:t>object </a:t>
            </a:r>
            <a:r>
              <a:rPr lang="en-US" sz="2400" smtClean="0"/>
              <a:t>because of </a:t>
            </a:r>
            <a:r>
              <a:rPr lang="en-US" sz="2400" dirty="0"/>
              <a:t>its position relative to some zero position or reference state</a:t>
            </a:r>
          </a:p>
          <a:p>
            <a:r>
              <a:rPr lang="en-US" sz="2400" dirty="0"/>
              <a:t>Available potential energy: measured against a reference state that is neutral and has no horizontal pressure gradients</a:t>
            </a:r>
          </a:p>
          <a:p>
            <a:r>
              <a:rPr lang="en-US" sz="2400" dirty="0"/>
              <a:t>Kinetic energy: energy of motion of an object; a macroscopic property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sz="quarter" idx="1"/>
          </p:nvPr>
        </p:nvSpPr>
        <p:spPr>
          <a:xfrm>
            <a:off x="640080" y="1600200"/>
            <a:ext cx="11047984" cy="4495800"/>
          </a:xfrm>
        </p:spPr>
        <p:txBody>
          <a:bodyPr/>
          <a:lstStyle/>
          <a:p>
            <a:r>
              <a:rPr lang="en-US" sz="2400" dirty="0"/>
              <a:t>Kinetic energy of an air parcel with mass m: </a:t>
            </a:r>
          </a:p>
          <a:p>
            <a:endParaRPr lang="en-US" sz="2400" dirty="0"/>
          </a:p>
          <a:p>
            <a:r>
              <a:rPr lang="en-US" sz="2400" dirty="0"/>
              <a:t>Kinetic energy of an air parcel per unit mass, expressed in component form: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Mean </a:t>
            </a:r>
            <a:r>
              <a:rPr lang="en-US" sz="2400" dirty="0"/>
              <a:t>flow kinetic energy (MKE) and turbulent kinetic energy (TKE)</a:t>
            </a:r>
          </a:p>
          <a:p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Kinetic energy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590" y="1620427"/>
            <a:ext cx="999746" cy="426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018" y="2972709"/>
            <a:ext cx="2913894" cy="6827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244" y="4624627"/>
            <a:ext cx="1603252" cy="4206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6484" y="4458833"/>
            <a:ext cx="2950470" cy="74981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428045" y="4315392"/>
            <a:ext cx="1810327" cy="607987"/>
            <a:chOff x="4414982" y="4093323"/>
            <a:chExt cx="1810327" cy="607987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4414982" y="4701310"/>
              <a:ext cx="1810327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610791" y="4093323"/>
              <a:ext cx="150554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Reynolds</a:t>
              </a:r>
            </a:p>
            <a:p>
              <a:pPr algn="ctr"/>
              <a:r>
                <a:rPr lang="en-US" sz="1600" dirty="0" smtClean="0"/>
                <a:t>decomposition</a:t>
              </a:r>
              <a:endParaRPr lang="en-US" sz="16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269208" y="5045251"/>
            <a:ext cx="5915662" cy="1417650"/>
            <a:chOff x="1256145" y="4836245"/>
            <a:chExt cx="5915662" cy="14176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63166" y="5418741"/>
              <a:ext cx="2761494" cy="835154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364210" y="5538813"/>
              <a:ext cx="8515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MKE</a:t>
              </a:r>
              <a:endParaRPr lang="en-US" sz="2400" dirty="0"/>
            </a:p>
          </p:txBody>
        </p:sp>
        <p:cxnSp>
          <p:nvCxnSpPr>
            <p:cNvPr id="14" name="Straight Arrow Connector 13"/>
            <p:cNvCxnSpPr>
              <a:stCxn id="6" idx="2"/>
            </p:cNvCxnSpPr>
            <p:nvPr/>
          </p:nvCxnSpPr>
          <p:spPr>
            <a:xfrm flipH="1">
              <a:off x="5329646" y="4836245"/>
              <a:ext cx="1842161" cy="53258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1256145" y="5430982"/>
              <a:ext cx="3980873" cy="74814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807795" y="5034214"/>
            <a:ext cx="3988723" cy="1325419"/>
            <a:chOff x="6794732" y="4812145"/>
            <a:chExt cx="3988723" cy="132541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97474" y="5418741"/>
              <a:ext cx="2907798" cy="70104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794732" y="5538814"/>
              <a:ext cx="7825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TKE</a:t>
              </a:r>
              <a:endParaRPr lang="en-US" sz="2400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8035636" y="4812145"/>
              <a:ext cx="1302328" cy="53571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6802582" y="5389419"/>
              <a:ext cx="3980873" cy="74814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268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Coordinate for kinetic energy budget analysis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56" y="1659636"/>
            <a:ext cx="7132320" cy="44090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23814" y="2894861"/>
            <a:ext cx="38571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</a:t>
            </a:r>
            <a:r>
              <a:rPr lang="en-US" sz="2400" b="1" baseline="-25000" dirty="0" smtClean="0"/>
              <a:t>1</a:t>
            </a:r>
            <a:r>
              <a:rPr lang="en-US" sz="2400" dirty="0" smtClean="0"/>
              <a:t>: Pressure gradient force</a:t>
            </a:r>
          </a:p>
          <a:p>
            <a:r>
              <a:rPr lang="en-US" sz="2400" b="1" dirty="0" smtClean="0"/>
              <a:t>F</a:t>
            </a:r>
            <a:r>
              <a:rPr lang="en-US" sz="2400" b="1" baseline="-25000" dirty="0" smtClean="0"/>
              <a:t>2</a:t>
            </a:r>
            <a:r>
              <a:rPr lang="en-US" sz="2400" dirty="0" smtClean="0"/>
              <a:t>: Coriolis force</a:t>
            </a:r>
          </a:p>
          <a:p>
            <a:r>
              <a:rPr lang="en-US" sz="2400" b="1" dirty="0" smtClean="0"/>
              <a:t>F</a:t>
            </a:r>
            <a:r>
              <a:rPr lang="en-US" sz="2400" b="1" baseline="-25000" dirty="0" smtClean="0"/>
              <a:t>3</a:t>
            </a:r>
            <a:r>
              <a:rPr lang="en-US" sz="2400" dirty="0" smtClean="0"/>
              <a:t>: Surface friction</a:t>
            </a:r>
          </a:p>
          <a:p>
            <a:r>
              <a:rPr lang="en-US" sz="2400" b="1" dirty="0" smtClean="0"/>
              <a:t>V</a:t>
            </a:r>
            <a:r>
              <a:rPr lang="en-US" sz="2400" dirty="0" smtClean="0"/>
              <a:t>: Velocity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8442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Energy pools and energy transfers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53" y="1564584"/>
            <a:ext cx="7132320" cy="440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72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Energy cascade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5" y="2788088"/>
            <a:ext cx="6583680" cy="406991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158183" y="2011680"/>
            <a:ext cx="4220407" cy="3901902"/>
            <a:chOff x="7158183" y="2011680"/>
            <a:chExt cx="4220407" cy="3901902"/>
          </a:xfrm>
        </p:grpSpPr>
        <p:pic>
          <p:nvPicPr>
            <p:cNvPr id="1026" name="Picture 2" descr="Image result for water cascad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2175" y="2584595"/>
              <a:ext cx="4136415" cy="3328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7158183" y="2011680"/>
              <a:ext cx="3084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Water cascading downhill</a:t>
              </a:r>
              <a:endParaRPr lang="en-US" sz="2000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278255" y="6003636"/>
            <a:ext cx="3659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Image source: https://outdoors.stackexchange.com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7017" y="1802675"/>
            <a:ext cx="6147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cascade: transfer of kinetic energy from motion of</a:t>
            </a:r>
          </a:p>
          <a:p>
            <a:r>
              <a:rPr lang="en-US" dirty="0"/>
              <a:t>l</a:t>
            </a:r>
            <a:r>
              <a:rPr lang="en-US" dirty="0" smtClean="0"/>
              <a:t>arger scale </a:t>
            </a:r>
            <a:r>
              <a:rPr lang="en-US" smtClean="0"/>
              <a:t>to motion </a:t>
            </a:r>
            <a:r>
              <a:rPr lang="en-US" dirty="0" smtClean="0"/>
              <a:t>of smaller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56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2068</TotalTime>
  <Words>190</Words>
  <Application>Microsoft Macintosh PowerPoint</Application>
  <PresentationFormat>Widescreen</PresentationFormat>
  <Paragraphs>30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Generation and maintenance of atmospheric turbulence  1. Energy pools and energy transfers  </vt:lpstr>
      <vt:lpstr>Forms of energy in the atmosphere</vt:lpstr>
      <vt:lpstr>Kinetic energy</vt:lpstr>
      <vt:lpstr>Coordinate for kinetic energy budget analysis</vt:lpstr>
      <vt:lpstr>Energy pools and energy transfers </vt:lpstr>
      <vt:lpstr>Energy cascade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360</cp:revision>
  <cp:lastPrinted>2014-01-28T01:06:42Z</cp:lastPrinted>
  <dcterms:created xsi:type="dcterms:W3CDTF">2007-09-17T10:00:58Z</dcterms:created>
  <dcterms:modified xsi:type="dcterms:W3CDTF">2017-09-26T18:01:54Z</dcterms:modified>
</cp:coreProperties>
</file>