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3" r:id="rId1"/>
    <p:sldMasterId id="2147484058" r:id="rId2"/>
  </p:sldMasterIdLst>
  <p:notesMasterIdLst>
    <p:notesMasterId r:id="rId12"/>
  </p:notesMasterIdLst>
  <p:sldIdLst>
    <p:sldId id="439" r:id="rId3"/>
    <p:sldId id="519" r:id="rId4"/>
    <p:sldId id="520" r:id="rId5"/>
    <p:sldId id="515" r:id="rId6"/>
    <p:sldId id="493" r:id="rId7"/>
    <p:sldId id="516" r:id="rId8"/>
    <p:sldId id="517" r:id="rId9"/>
    <p:sldId id="507" r:id="rId10"/>
    <p:sldId id="518" r:id="rId11"/>
  </p:sldIdLst>
  <p:sldSz cx="12192000" cy="6858000"/>
  <p:notesSz cx="7315200" cy="96012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Arial" charset="0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Arial" charset="0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Arial" charset="0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Arial" charset="0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Arial" charset="0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Arial" charset="0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Arial" charset="0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Arial" charset="0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Arial" charset="0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1323" userDrawn="1">
          <p15:clr>
            <a:srgbClr val="A4A3A4"/>
          </p15:clr>
        </p15:guide>
        <p15:guide id="2" pos="3849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4FC2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902" autoAdjust="0"/>
    <p:restoredTop sz="92321" autoAdjust="0"/>
  </p:normalViewPr>
  <p:slideViewPr>
    <p:cSldViewPr snapToGrid="0">
      <p:cViewPr>
        <p:scale>
          <a:sx n="85" d="100"/>
          <a:sy n="85" d="100"/>
        </p:scale>
        <p:origin x="1192" y="232"/>
      </p:cViewPr>
      <p:guideLst>
        <p:guide orient="horz" pos="1323"/>
        <p:guide pos="3849"/>
      </p:guideLst>
    </p:cSldViewPr>
  </p:slideViewPr>
  <p:outlineViewPr>
    <p:cViewPr>
      <p:scale>
        <a:sx n="33" d="100"/>
        <a:sy n="33" d="100"/>
      </p:scale>
      <p:origin x="0" y="-100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41" d="100"/>
        <a:sy n="41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9.xml"/><Relationship Id="rId12" Type="http://schemas.openxmlformats.org/officeDocument/2006/relationships/notesMaster" Target="notesMasters/notesMaster1.xml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9" Type="http://schemas.openxmlformats.org/officeDocument/2006/relationships/slide" Target="slides/slide7.xml"/><Relationship Id="rId10" Type="http://schemas.openxmlformats.org/officeDocument/2006/relationships/slide" Target="slides/slide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>
              <a:defRPr sz="1300"/>
            </a:lvl1pPr>
          </a:lstStyle>
          <a:p>
            <a:endParaRPr lang="en-US" altLang="en-US"/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3375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>
              <a:defRPr sz="1300"/>
            </a:lvl1pPr>
          </a:lstStyle>
          <a:p>
            <a:endParaRPr lang="en-US" altLang="en-US"/>
          </a:p>
        </p:txBody>
      </p:sp>
      <p:sp>
        <p:nvSpPr>
          <p:cNvPr id="6861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457200" y="720725"/>
            <a:ext cx="6400800" cy="3600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4608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31838" y="4560888"/>
            <a:ext cx="5851525" cy="431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4608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>
              <a:defRPr sz="1300"/>
            </a:lvl1pPr>
          </a:lstStyle>
          <a:p>
            <a:endParaRPr lang="en-US" altLang="en-US"/>
          </a:p>
        </p:txBody>
      </p:sp>
      <p:sp>
        <p:nvSpPr>
          <p:cNvPr id="4608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>
              <a:defRPr sz="1300"/>
            </a:lvl1pPr>
          </a:lstStyle>
          <a:p>
            <a:fld id="{8360AE7D-5D25-EA42-88F4-191AF311329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178939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861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  <p:sp>
        <p:nvSpPr>
          <p:cNvPr id="5018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fld id="{C3F7944B-8D25-45BB-A622-1DF692FE1BF6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1</a:t>
            </a:fld>
            <a:endParaRPr lang="en-US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700749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60AE7D-5D25-EA42-88F4-191AF3113296}" type="slidenum">
              <a:rPr lang="en-US" altLang="en-US" smtClean="0"/>
              <a:pPr/>
              <a:t>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0826466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60AE7D-5D25-EA42-88F4-191AF3113296}" type="slidenum">
              <a:rPr lang="en-US" altLang="en-US" smtClean="0"/>
              <a:pPr/>
              <a:t>3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8013758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60AE7D-5D25-EA42-88F4-191AF3113296}" type="slidenum">
              <a:rPr lang="en-US" altLang="en-US" smtClean="0"/>
              <a:pPr/>
              <a:t>8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581612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6864" y="228600"/>
            <a:ext cx="10871200" cy="990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816864" y="1600200"/>
            <a:ext cx="10871200" cy="4495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imes New Roman" charset="0"/>
              </a:defRPr>
            </a:lvl1pPr>
          </a:lstStyle>
          <a:p>
            <a:fld id="{E60A80BC-895C-E644-992F-763AEB1B43BC}" type="datetimeFigureOut">
              <a:rPr lang="en-US" altLang="en-US"/>
              <a:pPr/>
              <a:t>11/13/17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imes New Roman" charset="0"/>
              </a:defRPr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imes New Roman" charset="0"/>
              </a:defRPr>
            </a:lvl1pPr>
          </a:lstStyle>
          <a:p>
            <a:fld id="{3E54D62E-DA59-3443-B6C4-FF7B2DB1D3D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732348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ight Triangle 4"/>
          <p:cNvSpPr/>
          <p:nvPr/>
        </p:nvSpPr>
        <p:spPr>
          <a:xfrm>
            <a:off x="1" y="2647950"/>
            <a:ext cx="4762500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Freeform 5"/>
          <p:cNvSpPr/>
          <p:nvPr/>
        </p:nvSpPr>
        <p:spPr>
          <a:xfrm>
            <a:off x="1" y="5048250"/>
            <a:ext cx="4762500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705101" y="0"/>
            <a:ext cx="9486900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rtlCol="0" anchor="ctr">
            <a:normAutofit/>
          </a:bodyPr>
          <a:lstStyle>
            <a:lvl1pPr algn="r">
              <a:defRPr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94929" y="1717501"/>
            <a:ext cx="73152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524639" y="2180529"/>
            <a:ext cx="8128727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fld id="{0B4A7F95-5D05-4E29-95BA-6C3B579174F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150782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fld id="{84BEF054-99BD-47BC-91FC-8C14C40C8E8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8461935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46783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46783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fld id="{FE3E0B68-1393-45C7-8557-2A07A8A62DD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012733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ight Triangle 3"/>
          <p:cNvSpPr/>
          <p:nvPr/>
        </p:nvSpPr>
        <p:spPr>
          <a:xfrm>
            <a:off x="1" y="2647950"/>
            <a:ext cx="4762500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Freeform 4"/>
          <p:cNvSpPr/>
          <p:nvPr/>
        </p:nvSpPr>
        <p:spPr>
          <a:xfrm>
            <a:off x="-2117" y="-1588"/>
            <a:ext cx="12194117" cy="6859588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1089484" y="1730403"/>
            <a:ext cx="7531497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616370" y="2470926"/>
            <a:ext cx="8681508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fld id="{CA936FB2-5D60-46A7-94B0-F5DFBC704BA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716951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fld id="{4D47BCB0-17FD-4878-99EF-49E61FFDFE3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337389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/>
          <p:nvPr/>
        </p:nvSpPr>
        <p:spPr>
          <a:xfrm>
            <a:off x="-2117" y="-1588"/>
            <a:ext cx="12194117" cy="6859588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Right Triangle 4"/>
          <p:cNvSpPr/>
          <p:nvPr/>
        </p:nvSpPr>
        <p:spPr>
          <a:xfrm>
            <a:off x="1" y="2647950"/>
            <a:ext cx="4762500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1092532" y="1726738"/>
            <a:ext cx="7534656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621536" y="2468304"/>
            <a:ext cx="8680704" cy="329184"/>
          </a:xfrm>
        </p:spPr>
        <p:txBody>
          <a:bodyPr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fld id="{D6C4B6F1-8F3F-4BE4-875B-3F77FCF14F1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084407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80" y="1097280"/>
            <a:ext cx="42672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66688" y="1097280"/>
            <a:ext cx="42672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fld id="{17313B19-591F-473D-A2A5-217A696CDD5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15324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097280"/>
            <a:ext cx="42672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2200" y="1701848"/>
            <a:ext cx="42672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66688" y="1097280"/>
            <a:ext cx="42672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66688" y="1701848"/>
            <a:ext cx="42672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fld id="{2A090A51-A406-4130-A9AE-D9681761181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04174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fld id="{6AEA3484-D2A5-490F-9723-5283C075243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35229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fld id="{09B1B57A-BC90-4C68-B309-BE07B0F8178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336386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ight Triangle 4"/>
          <p:cNvSpPr/>
          <p:nvPr/>
        </p:nvSpPr>
        <p:spPr>
          <a:xfrm>
            <a:off x="1" y="2647950"/>
            <a:ext cx="4762500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Right Triangle 5"/>
          <p:cNvSpPr/>
          <p:nvPr/>
        </p:nvSpPr>
        <p:spPr>
          <a:xfrm rot="5400000">
            <a:off x="1720851" y="-1720850"/>
            <a:ext cx="6858000" cy="1029970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1046573" y="1576104"/>
            <a:ext cx="694944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32737" y="2618913"/>
            <a:ext cx="507703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730605" y="2253385"/>
            <a:ext cx="7726347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>
                <a:solidFill>
                  <a:srgbClr val="434342"/>
                </a:solidFill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 eaLnBrk="0" hangingPunct="0">
              <a:defRPr>
                <a:solidFill>
                  <a:srgbClr val="434342"/>
                </a:solidFill>
                <a:latin typeface="Times New Roman" panose="02020603050405020304" pitchFamily="18" charset="0"/>
              </a:defRPr>
            </a:lvl1pPr>
          </a:lstStyle>
          <a:p>
            <a:fld id="{F0B07E6F-64BA-4EF0-89C3-A2D264EC81A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218909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2.xml"/><Relationship Id="rId12" Type="http://schemas.openxmlformats.org/officeDocument/2006/relationships/theme" Target="../theme/theme2.xml"/><Relationship Id="rId1" Type="http://schemas.openxmlformats.org/officeDocument/2006/relationships/slideLayout" Target="../slideLayouts/slideLayout2.xml"/><Relationship Id="rId2" Type="http://schemas.openxmlformats.org/officeDocument/2006/relationships/slideLayout" Target="../slideLayouts/slideLayout3.xml"/><Relationship Id="rId3" Type="http://schemas.openxmlformats.org/officeDocument/2006/relationships/slideLayout" Target="../slideLayouts/slideLayout4.xml"/><Relationship Id="rId4" Type="http://schemas.openxmlformats.org/officeDocument/2006/relationships/slideLayout" Target="../slideLayouts/slideLayout5.xml"/><Relationship Id="rId5" Type="http://schemas.openxmlformats.org/officeDocument/2006/relationships/slideLayout" Target="../slideLayouts/slideLayout6.xml"/><Relationship Id="rId6" Type="http://schemas.openxmlformats.org/officeDocument/2006/relationships/slideLayout" Target="../slideLayouts/slideLayout7.xml"/><Relationship Id="rId7" Type="http://schemas.openxmlformats.org/officeDocument/2006/relationships/slideLayout" Target="../slideLayouts/slideLayout8.xml"/><Relationship Id="rId8" Type="http://schemas.openxmlformats.org/officeDocument/2006/relationships/slideLayout" Target="../slideLayouts/slideLayout9.xml"/><Relationship Id="rId9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21"/>
          <p:cNvSpPr>
            <a:spLocks noGrp="1"/>
          </p:cNvSpPr>
          <p:nvPr>
            <p:ph type="title"/>
          </p:nvPr>
        </p:nvSpPr>
        <p:spPr bwMode="auto">
          <a:xfrm>
            <a:off x="812800" y="228600"/>
            <a:ext cx="10871200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2051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817033" y="1600201"/>
            <a:ext cx="108712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8128000" y="6248401"/>
            <a:ext cx="35560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rgbClr val="775F55"/>
                </a:solidFill>
              </a:defRPr>
            </a:lvl1pPr>
          </a:lstStyle>
          <a:p>
            <a:fld id="{ADAE5F0D-EE0A-5F44-965A-ACBBBAA19A82}" type="datetimeFigureOut">
              <a:rPr lang="en-US" altLang="en-US"/>
              <a:pPr/>
              <a:t>11/13/17</a:t>
            </a:fld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812801" y="6248401"/>
            <a:ext cx="7228417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775F55"/>
                </a:solidFill>
              </a:defRPr>
            </a:lvl1pPr>
          </a:lstStyle>
          <a:p>
            <a:endParaRPr lang="en-US" alt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0" y="1235075"/>
            <a:ext cx="12192000" cy="31908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ctr" eaLnBrk="1" hangingPunct="1"/>
            <a:endParaRPr lang="en-US" altLang="en-US">
              <a:solidFill>
                <a:srgbClr val="FFFFFF"/>
              </a:solidFill>
              <a:latin typeface="Tw Cen MT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1279525"/>
            <a:ext cx="7112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ctr" eaLnBrk="1" hangingPunct="1"/>
            <a:endParaRPr lang="en-US" altLang="en-US">
              <a:solidFill>
                <a:srgbClr val="FFFFFF"/>
              </a:solidFill>
              <a:latin typeface="Tw Cen MT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787400" y="1279525"/>
            <a:ext cx="1140460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ctr" eaLnBrk="1" hangingPunct="1"/>
            <a:endParaRPr lang="en-US" altLang="en-US">
              <a:solidFill>
                <a:srgbClr val="FFFFFF"/>
              </a:solidFill>
              <a:latin typeface="Tw Cen MT" charset="0"/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1589"/>
            <a:ext cx="711200" cy="2444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>
            <a:lvl1pPr algn="ctr">
              <a:defRPr sz="1400" b="1">
                <a:solidFill>
                  <a:srgbClr val="FFFFFF"/>
                </a:solidFill>
              </a:defRPr>
            </a:lvl1pPr>
          </a:lstStyle>
          <a:p>
            <a:fld id="{5AE03BC1-6732-6441-ABFF-6AE1B7A88697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57" r:id="rId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9pPr>
    </p:titleStyle>
    <p:bodyStyle>
      <a:lvl1pPr marL="319088" indent="-319088" algn="l" rtl="0" eaLnBrk="0" fontAlgn="base" hangingPunct="0">
        <a:spcBef>
          <a:spcPts val="700"/>
        </a:spcBef>
        <a:spcAft>
          <a:spcPct val="0"/>
        </a:spcAft>
        <a:buClr>
          <a:schemeClr val="accent2"/>
        </a:buClr>
        <a:buSzPct val="60000"/>
        <a:buFont typeface="Wingdings" charset="2"/>
        <a:buChar char=""/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ts val="550"/>
        </a:spcBef>
        <a:spcAft>
          <a:spcPct val="0"/>
        </a:spcAft>
        <a:buClr>
          <a:schemeClr val="accent1"/>
        </a:buClr>
        <a:buSzPct val="70000"/>
        <a:buFont typeface="Wingdings 2" charset="2"/>
        <a:buChar char="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0" fontAlgn="base" hangingPunct="0">
        <a:spcBef>
          <a:spcPts val="500"/>
        </a:spcBef>
        <a:spcAft>
          <a:spcPct val="0"/>
        </a:spcAft>
        <a:buClr>
          <a:schemeClr val="accent2"/>
        </a:buClr>
        <a:buSzPct val="75000"/>
        <a:buFont typeface="Wingdings" charset="2"/>
        <a:buChar char=""/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0" fontAlgn="base" hangingPunct="0">
        <a:spcBef>
          <a:spcPts val="400"/>
        </a:spcBef>
        <a:spcAft>
          <a:spcPct val="0"/>
        </a:spcAft>
        <a:buClr>
          <a:srgbClr val="A5AB81"/>
        </a:buClr>
        <a:buSzPct val="75000"/>
        <a:buFont typeface="Wingdings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0" fontAlgn="base" hangingPunct="0">
        <a:spcBef>
          <a:spcPts val="400"/>
        </a:spcBef>
        <a:spcAft>
          <a:spcPct val="0"/>
        </a:spcAft>
        <a:buClr>
          <a:srgbClr val="D8B25C"/>
        </a:buClr>
        <a:buSzPct val="65000"/>
        <a:buFont typeface="Wingdings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4233" y="5051426"/>
            <a:ext cx="4766733" cy="1806575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8" name="Freeform 7"/>
          <p:cNvSpPr/>
          <p:nvPr/>
        </p:nvSpPr>
        <p:spPr>
          <a:xfrm>
            <a:off x="-2117" y="5051426"/>
            <a:ext cx="12194117" cy="180657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6434" y="365126"/>
            <a:ext cx="10028767" cy="5492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053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096434" y="1100138"/>
            <a:ext cx="10028767" cy="3579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68818" y="5870576"/>
            <a:ext cx="2901949" cy="201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hangingPunct="1">
              <a:defRPr sz="1200">
                <a:solidFill>
                  <a:srgbClr val="FFFFFF"/>
                </a:solidFill>
                <a:latin typeface="Arial" charset="0"/>
              </a:defRPr>
            </a:lvl1pPr>
          </a:lstStyle>
          <a:p>
            <a:pPr>
              <a:defRPr/>
            </a:pPr>
            <a:fld id="{2963240F-FC65-44ED-9421-7AA0FB0CC610}" type="datetimeFigureOut">
              <a:rPr lang="en-US">
                <a:ea typeface="+mn-ea"/>
              </a:rPr>
              <a:pPr>
                <a:defRPr/>
              </a:pPr>
              <a:t>11/13/17</a:t>
            </a:fld>
            <a:endParaRPr lang="en-US">
              <a:ea typeface="+mn-ea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90533" y="6284914"/>
            <a:ext cx="62992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hangingPunct="1">
              <a:defRPr sz="1000" cap="all" spc="200" baseline="0">
                <a:solidFill>
                  <a:srgbClr val="FFFFFF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>
              <a:ea typeface="+mn-ea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201400" y="6170614"/>
            <a:ext cx="670984" cy="503237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wrap="square" lIns="9144" tIns="9144" rIns="9144" bIns="9144" numCol="1" anchor="ctr" anchorCtr="0" compatLnSpc="1">
            <a:prstTxWarp prst="textNoShape">
              <a:avLst/>
            </a:prstTxWarp>
            <a:normAutofit/>
          </a:bodyPr>
          <a:lstStyle>
            <a:lvl1pPr algn="ctr" eaLnBrk="1" hangingPunct="1">
              <a:defRPr sz="1600">
                <a:solidFill>
                  <a:srgbClr val="FFFFFF"/>
                </a:solidFill>
                <a:latin typeface="Arial" panose="020B0604020202020204" pitchFamily="34" charset="0"/>
              </a:defRPr>
            </a:lvl1pPr>
          </a:lstStyle>
          <a:p>
            <a:fld id="{3A10E68A-56B7-4236-87C2-2C44A52A1FFC}" type="slidenum">
              <a:rPr lang="en-US" altLang="en-US" smtClean="0">
                <a:ea typeface="+mn-ea"/>
              </a:rPr>
              <a:pPr/>
              <a:t>‹#›</a:t>
            </a:fld>
            <a:endParaRPr lang="en-US" altLang="en-US" smtClean="0"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555803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59" r:id="rId1"/>
    <p:sldLayoutId id="2147484060" r:id="rId2"/>
    <p:sldLayoutId id="2147484061" r:id="rId3"/>
    <p:sldLayoutId id="2147484062" r:id="rId4"/>
    <p:sldLayoutId id="2147484063" r:id="rId5"/>
    <p:sldLayoutId id="2147484064" r:id="rId6"/>
    <p:sldLayoutId id="2147484065" r:id="rId7"/>
    <p:sldLayoutId id="2147484066" r:id="rId8"/>
    <p:sldLayoutId id="2147484067" r:id="rId9"/>
    <p:sldLayoutId id="2147484068" r:id="rId10"/>
    <p:sldLayoutId id="2147484069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 kern="1200" cap="all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anose="020B0603020102020204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anose="020B0603020102020204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anose="020B0603020102020204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anose="020B0603020102020204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anose="020B0603020102020204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anose="020B0603020102020204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anose="020B0603020102020204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anose="020B0603020102020204" pitchFamily="34" charset="0"/>
        </a:defRPr>
      </a:lvl9pPr>
    </p:titleStyle>
    <p:bodyStyle>
      <a:lvl1pPr marL="342900" indent="-342900" algn="l" rtl="0" eaLnBrk="0" fontAlgn="base" hangingPunct="0">
        <a:spcBef>
          <a:spcPts val="800"/>
        </a:spcBef>
        <a:spcAft>
          <a:spcPct val="0"/>
        </a:spcAft>
        <a:buFont typeface="Arial" panose="020B0604020202020204" pitchFamily="34" charset="0"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038" indent="-173038" algn="l" rtl="0" eaLnBrk="0" fontAlgn="base" hangingPunct="0">
        <a:spcBef>
          <a:spcPts val="3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1638" indent="-163513" algn="l" rtl="0" eaLnBrk="0" fontAlgn="base" hangingPunct="0">
        <a:spcBef>
          <a:spcPts val="3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238" indent="-163513" algn="l" rtl="0" eaLnBrk="0" fontAlgn="base" hangingPunct="0">
        <a:spcBef>
          <a:spcPts val="3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8838" indent="-173038" algn="l" rtl="0" eaLnBrk="0" fontAlgn="base" hangingPunct="0">
        <a:spcBef>
          <a:spcPts val="3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5" Type="http://schemas.openxmlformats.org/officeDocument/2006/relationships/image" Target="../media/image7.png"/><Relationship Id="rId6" Type="http://schemas.openxmlformats.org/officeDocument/2006/relationships/image" Target="../media/image8.png"/><Relationship Id="rId7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4" Type="http://schemas.openxmlformats.org/officeDocument/2006/relationships/image" Target="../media/image70.png"/><Relationship Id="rId5" Type="http://schemas.openxmlformats.org/officeDocument/2006/relationships/image" Target="../media/image11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4" Type="http://schemas.openxmlformats.org/officeDocument/2006/relationships/image" Target="../media/image13.jpeg"/><Relationship Id="rId5" Type="http://schemas.openxmlformats.org/officeDocument/2006/relationships/image" Target="../media/image12.png"/><Relationship Id="rId6" Type="http://schemas.openxmlformats.org/officeDocument/2006/relationships/image" Target="../media/image13.png"/><Relationship Id="rId7" Type="http://schemas.openxmlformats.org/officeDocument/2006/relationships/image" Target="../media/image14.png"/><Relationship Id="rId8" Type="http://schemas.openxmlformats.org/officeDocument/2006/relationships/image" Target="../media/image15.png"/><Relationship Id="rId9" Type="http://schemas.openxmlformats.org/officeDocument/2006/relationships/image" Target="../media/image16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9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4" Type="http://schemas.openxmlformats.org/officeDocument/2006/relationships/image" Target="../media/image13.jpeg"/><Relationship Id="rId5" Type="http://schemas.openxmlformats.org/officeDocument/2006/relationships/image" Target="../media/image16.png"/><Relationship Id="rId6" Type="http://schemas.openxmlformats.org/officeDocument/2006/relationships/image" Target="../media/image11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7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9.jpeg"/><Relationship Id="rId3" Type="http://schemas.openxmlformats.org/officeDocument/2006/relationships/image" Target="../media/image2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4" Type="http://schemas.openxmlformats.org/officeDocument/2006/relationships/image" Target="../media/image22.png"/><Relationship Id="rId5" Type="http://schemas.openxmlformats.org/officeDocument/2006/relationships/image" Target="../media/image23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>
          <a:xfrm>
            <a:off x="863600" y="1905000"/>
            <a:ext cx="10541000" cy="2628900"/>
          </a:xfrm>
        </p:spPr>
        <p:txBody>
          <a:bodyPr/>
          <a:lstStyle/>
          <a:p>
            <a:r>
              <a:rPr lang="en-US" sz="3600" dirty="0" smtClean="0"/>
              <a:t>Energy Balance, evaporation, and surface temperature</a:t>
            </a:r>
            <a:br>
              <a:rPr lang="en-US" sz="3600" dirty="0" smtClean="0"/>
            </a:br>
            <a:r>
              <a:rPr lang="en-US" sz="3600" dirty="0"/>
              <a:t/>
            </a:r>
            <a:br>
              <a:rPr lang="en-US" sz="3600" dirty="0"/>
            </a:br>
            <a:r>
              <a:rPr lang="en-US" dirty="0" smtClean="0"/>
              <a:t>1. leaf-scale fluxes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98153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" name="Picture 4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98374" y="4164969"/>
            <a:ext cx="2221992" cy="301752"/>
          </a:xfrm>
          <a:prstGeom prst="rect">
            <a:avLst/>
          </a:prstGeom>
        </p:spPr>
      </p:pic>
      <p:sp>
        <p:nvSpPr>
          <p:cNvPr id="34" name="Rectangle 33"/>
          <p:cNvSpPr/>
          <p:nvPr/>
        </p:nvSpPr>
        <p:spPr>
          <a:xfrm>
            <a:off x="8098374" y="4031395"/>
            <a:ext cx="527559" cy="43532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9636112" y="4142045"/>
            <a:ext cx="684254" cy="43532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2" name="Picture 4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80936" y="3729643"/>
            <a:ext cx="2221992" cy="301752"/>
          </a:xfrm>
          <a:prstGeom prst="rect">
            <a:avLst/>
          </a:prstGeom>
        </p:spPr>
      </p:pic>
      <p:sp>
        <p:nvSpPr>
          <p:cNvPr id="32" name="Rectangle 31"/>
          <p:cNvSpPr/>
          <p:nvPr/>
        </p:nvSpPr>
        <p:spPr>
          <a:xfrm>
            <a:off x="8197819" y="3661407"/>
            <a:ext cx="1801846" cy="34276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746" name="Title 1"/>
          <p:cNvSpPr>
            <a:spLocks noGrp="1"/>
          </p:cNvSpPr>
          <p:nvPr>
            <p:ph type="title"/>
          </p:nvPr>
        </p:nvSpPr>
        <p:spPr>
          <a:xfrm>
            <a:off x="770710" y="228600"/>
            <a:ext cx="9519466" cy="990600"/>
          </a:xfrm>
        </p:spPr>
        <p:txBody>
          <a:bodyPr/>
          <a:lstStyle/>
          <a:p>
            <a:pPr eaLnBrk="1" hangingPunct="1"/>
            <a:r>
              <a:rPr lang="en-US" altLang="en-US" sz="3200" dirty="0" smtClean="0">
                <a:solidFill>
                  <a:schemeClr val="tx1"/>
                </a:solidFill>
              </a:rPr>
              <a:t>Surface radiation balance</a:t>
            </a:r>
            <a:endParaRPr lang="en-US" altLang="en-US" sz="3200" dirty="0">
              <a:solidFill>
                <a:schemeClr val="tx1"/>
              </a:solidFill>
            </a:endParaRPr>
          </a:p>
        </p:txBody>
      </p:sp>
      <p:cxnSp>
        <p:nvCxnSpPr>
          <p:cNvPr id="4" name="Straight Connector 3"/>
          <p:cNvCxnSpPr/>
          <p:nvPr/>
        </p:nvCxnSpPr>
        <p:spPr>
          <a:xfrm>
            <a:off x="770710" y="4890053"/>
            <a:ext cx="10777823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>
            <a:off x="1232452" y="3551583"/>
            <a:ext cx="781878" cy="1338470"/>
          </a:xfrm>
          <a:prstGeom prst="straightConnector1">
            <a:avLst/>
          </a:prstGeom>
          <a:ln w="254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flipV="1">
            <a:off x="2014330" y="4466721"/>
            <a:ext cx="461742" cy="423332"/>
          </a:xfrm>
          <a:prstGeom prst="straightConnector1">
            <a:avLst/>
          </a:prstGeom>
          <a:ln w="254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6292443" y="3840188"/>
            <a:ext cx="0" cy="1080053"/>
          </a:xfrm>
          <a:prstGeom prst="straightConnector1">
            <a:avLst/>
          </a:prstGeom>
          <a:ln w="254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flipV="1">
            <a:off x="8731922" y="4466720"/>
            <a:ext cx="0" cy="423333"/>
          </a:xfrm>
          <a:prstGeom prst="straightConnector1">
            <a:avLst/>
          </a:prstGeom>
          <a:ln w="254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 flipV="1">
            <a:off x="9899243" y="3597431"/>
            <a:ext cx="0" cy="1292624"/>
          </a:xfrm>
          <a:prstGeom prst="straightConnector1">
            <a:avLst/>
          </a:prstGeom>
          <a:ln w="254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Left Brace 18"/>
          <p:cNvSpPr/>
          <p:nvPr/>
        </p:nvSpPr>
        <p:spPr>
          <a:xfrm rot="5400000">
            <a:off x="2440802" y="532095"/>
            <a:ext cx="257149" cy="3597333"/>
          </a:xfrm>
          <a:prstGeom prst="leftBrac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/>
          <p:cNvSpPr txBox="1"/>
          <p:nvPr/>
        </p:nvSpPr>
        <p:spPr>
          <a:xfrm>
            <a:off x="682220" y="2791047"/>
            <a:ext cx="246413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smtClean="0"/>
              <a:t>Incoming shortwave</a:t>
            </a:r>
            <a:endParaRPr lang="en-US" sz="2000"/>
          </a:p>
        </p:txBody>
      </p:sp>
      <p:sp>
        <p:nvSpPr>
          <p:cNvPr id="24" name="TextBox 23"/>
          <p:cNvSpPr txBox="1"/>
          <p:nvPr/>
        </p:nvSpPr>
        <p:spPr>
          <a:xfrm>
            <a:off x="1983180" y="3597431"/>
            <a:ext cx="250741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Reflected shortwave</a:t>
            </a:r>
            <a:endParaRPr lang="en-US" sz="2000" dirty="0"/>
          </a:p>
        </p:txBody>
      </p:sp>
      <p:sp>
        <p:nvSpPr>
          <p:cNvPr id="25" name="TextBox 24"/>
          <p:cNvSpPr txBox="1"/>
          <p:nvPr/>
        </p:nvSpPr>
        <p:spPr>
          <a:xfrm>
            <a:off x="8271870" y="2461427"/>
            <a:ext cx="238078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Outgoing longwave</a:t>
            </a:r>
            <a:endParaRPr lang="en-US" sz="2000" dirty="0"/>
          </a:p>
        </p:txBody>
      </p:sp>
      <p:sp>
        <p:nvSpPr>
          <p:cNvPr id="28" name="TextBox 27"/>
          <p:cNvSpPr txBox="1"/>
          <p:nvPr/>
        </p:nvSpPr>
        <p:spPr>
          <a:xfrm>
            <a:off x="5530443" y="2680399"/>
            <a:ext cx="238078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Incoming longwave</a:t>
            </a:r>
            <a:endParaRPr lang="en-US" sz="2000" dirty="0"/>
          </a:p>
        </p:txBody>
      </p:sp>
      <p:sp>
        <p:nvSpPr>
          <p:cNvPr id="29" name="TextBox 28"/>
          <p:cNvSpPr txBox="1"/>
          <p:nvPr/>
        </p:nvSpPr>
        <p:spPr>
          <a:xfrm>
            <a:off x="893262" y="1655806"/>
            <a:ext cx="35973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Shortwave radiation ( &lt; 3 </a:t>
            </a:r>
            <a:r>
              <a:rPr lang="en-US" sz="2000" dirty="0" smtClean="0">
                <a:latin typeface="Symbol" charset="2"/>
                <a:ea typeface="Symbol" charset="2"/>
                <a:cs typeface="Symbol" charset="2"/>
              </a:rPr>
              <a:t>m</a:t>
            </a:r>
            <a:r>
              <a:rPr lang="en-US" sz="2000" dirty="0" smtClean="0"/>
              <a:t>m)</a:t>
            </a:r>
            <a:endParaRPr lang="en-US" sz="2000" dirty="0"/>
          </a:p>
        </p:txBody>
      </p:sp>
      <p:sp>
        <p:nvSpPr>
          <p:cNvPr id="30" name="Left Brace 29"/>
          <p:cNvSpPr/>
          <p:nvPr/>
        </p:nvSpPr>
        <p:spPr>
          <a:xfrm rot="5400000">
            <a:off x="8390443" y="-740110"/>
            <a:ext cx="381118" cy="6101118"/>
          </a:xfrm>
          <a:prstGeom prst="leftBrac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TextBox 30"/>
          <p:cNvSpPr txBox="1"/>
          <p:nvPr/>
        </p:nvSpPr>
        <p:spPr>
          <a:xfrm>
            <a:off x="6937199" y="1574067"/>
            <a:ext cx="35973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Longwave radiation ( &gt; 3 </a:t>
            </a:r>
            <a:r>
              <a:rPr lang="en-US" sz="2000" dirty="0" smtClean="0">
                <a:latin typeface="Symbol" charset="2"/>
                <a:ea typeface="Symbol" charset="2"/>
                <a:cs typeface="Symbol" charset="2"/>
              </a:rPr>
              <a:t>m</a:t>
            </a:r>
            <a:r>
              <a:rPr lang="en-US" sz="2000" dirty="0" smtClean="0"/>
              <a:t>m)</a:t>
            </a:r>
            <a:endParaRPr lang="en-US" sz="2000" dirty="0"/>
          </a:p>
        </p:txBody>
      </p:sp>
      <p:sp>
        <p:nvSpPr>
          <p:cNvPr id="33" name="Left Brace 32"/>
          <p:cNvSpPr/>
          <p:nvPr/>
        </p:nvSpPr>
        <p:spPr>
          <a:xfrm rot="5400000">
            <a:off x="9308929" y="1391616"/>
            <a:ext cx="357652" cy="4121556"/>
          </a:xfrm>
          <a:prstGeom prst="leftBrac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TextBox 34"/>
          <p:cNvSpPr txBox="1"/>
          <p:nvPr/>
        </p:nvSpPr>
        <p:spPr>
          <a:xfrm>
            <a:off x="10534534" y="3585411"/>
            <a:ext cx="126989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Emitted </a:t>
            </a:r>
          </a:p>
          <a:p>
            <a:r>
              <a:rPr lang="en-US" sz="2000" dirty="0" smtClean="0"/>
              <a:t>longwave</a:t>
            </a:r>
            <a:endParaRPr lang="en-US" sz="2000" dirty="0"/>
          </a:p>
        </p:txBody>
      </p:sp>
      <p:sp>
        <p:nvSpPr>
          <p:cNvPr id="36" name="TextBox 35"/>
          <p:cNvSpPr txBox="1"/>
          <p:nvPr/>
        </p:nvSpPr>
        <p:spPr>
          <a:xfrm>
            <a:off x="7426977" y="3928884"/>
            <a:ext cx="126989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2000" dirty="0" smtClean="0"/>
              <a:t>Reflected</a:t>
            </a:r>
          </a:p>
          <a:p>
            <a:pPr algn="r"/>
            <a:r>
              <a:rPr lang="en-US" sz="2000" dirty="0" smtClean="0"/>
              <a:t>longwave</a:t>
            </a:r>
            <a:endParaRPr lang="en-US" sz="2000" dirty="0"/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86148" y="3199975"/>
            <a:ext cx="292608" cy="315468"/>
          </a:xfrm>
          <a:prstGeom prst="rect">
            <a:avLst/>
          </a:prstGeom>
        </p:spPr>
      </p:pic>
      <p:pic>
        <p:nvPicPr>
          <p:cNvPr id="38" name="Picture 3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84594" y="3559935"/>
            <a:ext cx="260604" cy="278892"/>
          </a:xfrm>
          <a:prstGeom prst="rect">
            <a:avLst/>
          </a:prstGeom>
        </p:spPr>
      </p:pic>
      <p:pic>
        <p:nvPicPr>
          <p:cNvPr id="39" name="Picture 3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235291" y="4124661"/>
            <a:ext cx="1001268" cy="292608"/>
          </a:xfrm>
          <a:prstGeom prst="rect">
            <a:avLst/>
          </a:prstGeom>
        </p:spPr>
      </p:pic>
      <p:pic>
        <p:nvPicPr>
          <p:cNvPr id="43" name="Picture 4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25933" y="2981635"/>
            <a:ext cx="2221992" cy="301752"/>
          </a:xfrm>
          <a:prstGeom prst="rect">
            <a:avLst/>
          </a:prstGeom>
        </p:spPr>
      </p:pic>
      <p:pic>
        <p:nvPicPr>
          <p:cNvPr id="48" name="Picture 4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816931" y="5537723"/>
            <a:ext cx="3427023" cy="4480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5368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itle 1"/>
          <p:cNvSpPr>
            <a:spLocks noGrp="1"/>
          </p:cNvSpPr>
          <p:nvPr>
            <p:ph type="title"/>
          </p:nvPr>
        </p:nvSpPr>
        <p:spPr>
          <a:xfrm>
            <a:off x="770710" y="228600"/>
            <a:ext cx="9519466" cy="990600"/>
          </a:xfrm>
        </p:spPr>
        <p:txBody>
          <a:bodyPr/>
          <a:lstStyle/>
          <a:p>
            <a:pPr eaLnBrk="1" hangingPunct="1"/>
            <a:r>
              <a:rPr lang="en-US" altLang="en-US" sz="3200" dirty="0" smtClean="0">
                <a:solidFill>
                  <a:schemeClr val="tx1"/>
                </a:solidFill>
              </a:rPr>
              <a:t>Surface energy balance</a:t>
            </a:r>
            <a:endParaRPr lang="en-US" altLang="en-US" sz="3200" dirty="0">
              <a:solidFill>
                <a:schemeClr val="tx1"/>
              </a:solidFill>
            </a:endParaRPr>
          </a:p>
        </p:txBody>
      </p:sp>
      <p:sp>
        <p:nvSpPr>
          <p:cNvPr id="31747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104503" y="1600200"/>
            <a:ext cx="11029949" cy="4495800"/>
          </a:xfrm>
        </p:spPr>
        <p:txBody>
          <a:bodyPr/>
          <a:lstStyle/>
          <a:p>
            <a:pPr marL="990600" lvl="1" indent="-533400" eaLnBrk="1" hangingPunct="1">
              <a:lnSpc>
                <a:spcPct val="90000"/>
              </a:lnSpc>
            </a:pPr>
            <a:r>
              <a:rPr lang="en-US" altLang="en-US" sz="2400" dirty="0" smtClean="0"/>
              <a:t>An ideal soil surface: horizontally uniform and extensive (hence no horizontal energy advection); no vegetation; no transmission of solar radiation into soil; all fluxes measured right at the surface. </a:t>
            </a:r>
            <a:endParaRPr lang="en-US" altLang="en-US" sz="2400" dirty="0"/>
          </a:p>
        </p:txBody>
      </p:sp>
      <p:grpSp>
        <p:nvGrpSpPr>
          <p:cNvPr id="4" name="Group 3"/>
          <p:cNvGrpSpPr/>
          <p:nvPr/>
        </p:nvGrpSpPr>
        <p:grpSpPr>
          <a:xfrm>
            <a:off x="2878055" y="3039658"/>
            <a:ext cx="4927476" cy="2196317"/>
            <a:chOff x="3752698" y="3568674"/>
            <a:chExt cx="1862274" cy="953734"/>
          </a:xfrm>
        </p:grpSpPr>
        <p:cxnSp>
          <p:nvCxnSpPr>
            <p:cNvPr id="5" name="Straight Arrow Connector 4"/>
            <p:cNvCxnSpPr/>
            <p:nvPr/>
          </p:nvCxnSpPr>
          <p:spPr>
            <a:xfrm>
              <a:off x="3752698" y="4272898"/>
              <a:ext cx="1862274" cy="0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Arrow Connector 5"/>
            <p:cNvCxnSpPr/>
            <p:nvPr/>
          </p:nvCxnSpPr>
          <p:spPr>
            <a:xfrm flipV="1">
              <a:off x="4714872" y="3957246"/>
              <a:ext cx="0" cy="309818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TextBox 6"/>
            <p:cNvSpPr txBox="1"/>
            <p:nvPr/>
          </p:nvSpPr>
          <p:spPr>
            <a:xfrm>
              <a:off x="4566099" y="4308019"/>
              <a:ext cx="192776" cy="2004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i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G</a:t>
              </a:r>
              <a:r>
                <a:rPr lang="en-US" sz="2400" baseline="-25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0</a:t>
              </a:r>
              <a:endParaRPr lang="en-US" sz="2400" baseline="-25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3979797" y="3568674"/>
              <a:ext cx="237608" cy="2004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i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R</a:t>
              </a:r>
              <a:r>
                <a:rPr lang="en-US" sz="2400" i="1" baseline="-25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n,</a:t>
              </a:r>
              <a:r>
                <a:rPr lang="en-US" sz="2400" baseline="-25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0</a:t>
              </a:r>
              <a:endParaRPr lang="en-US" sz="2400" baseline="-25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9" name="Straight Arrow Connector 8"/>
            <p:cNvCxnSpPr/>
            <p:nvPr/>
          </p:nvCxnSpPr>
          <p:spPr>
            <a:xfrm flipV="1">
              <a:off x="5254932" y="4037527"/>
              <a:ext cx="0" cy="229537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Down Arrow 9"/>
            <p:cNvSpPr/>
            <p:nvPr/>
          </p:nvSpPr>
          <p:spPr>
            <a:xfrm>
              <a:off x="3912584" y="3626429"/>
              <a:ext cx="72008" cy="634993"/>
            </a:xfrm>
            <a:prstGeom prst="downArrow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4755133" y="3823489"/>
              <a:ext cx="192776" cy="2004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i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H</a:t>
              </a:r>
              <a:r>
                <a:rPr lang="en-US" sz="2400" baseline="-25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0</a:t>
              </a:r>
              <a:endParaRPr lang="en-US" sz="2400" baseline="-25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5280892" y="3877782"/>
              <a:ext cx="243061" cy="2004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i="1" dirty="0" smtClean="0">
                  <a:latin typeface="Symbol" panose="05050102010706020507" pitchFamily="18" charset="2"/>
                  <a:cs typeface="Times New Roman" panose="02020603050405020304" pitchFamily="18" charset="0"/>
                </a:rPr>
                <a:t>l</a:t>
              </a:r>
              <a:r>
                <a:rPr lang="en-US" sz="24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E</a:t>
              </a:r>
              <a:r>
                <a:rPr lang="en-US" sz="2400" baseline="-25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0</a:t>
              </a:r>
              <a:endParaRPr lang="en-US" sz="2400" baseline="-25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13" name="Straight Arrow Connector 12"/>
            <p:cNvCxnSpPr/>
            <p:nvPr/>
          </p:nvCxnSpPr>
          <p:spPr>
            <a:xfrm>
              <a:off x="4566099" y="4272898"/>
              <a:ext cx="1110" cy="249510"/>
            </a:xfrm>
            <a:prstGeom prst="straightConnector1">
              <a:avLst/>
            </a:prstGeom>
            <a:ln w="25400">
              <a:solidFill>
                <a:schemeClr val="bg1">
                  <a:lumMod val="6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4" name="Picture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10439" y="5699760"/>
            <a:ext cx="2932176" cy="396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8503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itle 1"/>
          <p:cNvSpPr>
            <a:spLocks noGrp="1"/>
          </p:cNvSpPr>
          <p:nvPr>
            <p:ph type="title"/>
          </p:nvPr>
        </p:nvSpPr>
        <p:spPr>
          <a:xfrm>
            <a:off x="770710" y="228600"/>
            <a:ext cx="9519466" cy="990600"/>
          </a:xfrm>
        </p:spPr>
        <p:txBody>
          <a:bodyPr/>
          <a:lstStyle/>
          <a:p>
            <a:pPr eaLnBrk="1" hangingPunct="1"/>
            <a:r>
              <a:rPr lang="en-US" altLang="en-US" sz="3200" dirty="0" smtClean="0">
                <a:solidFill>
                  <a:schemeClr val="tx1"/>
                </a:solidFill>
              </a:rPr>
              <a:t>Energy balance of a leaf</a:t>
            </a:r>
            <a:endParaRPr lang="en-US" altLang="en-US" sz="3200" dirty="0">
              <a:solidFill>
                <a:schemeClr val="tx1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5860473" y="3813464"/>
            <a:ext cx="4343400" cy="176645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own Arrow 4"/>
          <p:cNvSpPr/>
          <p:nvPr/>
        </p:nvSpPr>
        <p:spPr>
          <a:xfrm>
            <a:off x="6504710" y="2774372"/>
            <a:ext cx="228600" cy="98713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" name="Straight Arrow Connector 6"/>
          <p:cNvCxnSpPr/>
          <p:nvPr/>
        </p:nvCxnSpPr>
        <p:spPr>
          <a:xfrm flipV="1">
            <a:off x="8063346" y="2857500"/>
            <a:ext cx="0" cy="862445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flipV="1">
            <a:off x="9453364" y="2895600"/>
            <a:ext cx="0" cy="862445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6426252" y="2294312"/>
                <a:ext cx="570477" cy="38555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i="1" smtClean="0">
                              <a:latin typeface="Cambria Math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𝑙</m:t>
                          </m:r>
                        </m:sub>
                      </m:sSub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26252" y="2294312"/>
                <a:ext cx="570477" cy="385555"/>
              </a:xfrm>
              <a:prstGeom prst="rect">
                <a:avLst/>
              </a:prstGeom>
              <a:blipFill rotWithShape="0">
                <a:blip r:embed="rId2"/>
                <a:stretch>
                  <a:fillRect l="-10638" r="-3191" b="-1093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Content Placeholder 1"/>
          <p:cNvSpPr>
            <a:spLocks noGrp="1"/>
          </p:cNvSpPr>
          <p:nvPr>
            <p:ph sz="quarter" idx="1"/>
          </p:nvPr>
        </p:nvSpPr>
        <p:spPr>
          <a:xfrm>
            <a:off x="696191" y="4510900"/>
            <a:ext cx="11066318" cy="1515827"/>
          </a:xfrm>
        </p:spPr>
        <p:txBody>
          <a:bodyPr/>
          <a:lstStyle/>
          <a:p>
            <a:r>
              <a:rPr lang="en-US" sz="2400" dirty="0" smtClean="0"/>
              <a:t>The flux quantities are mean values of both sides of the leaf</a:t>
            </a:r>
          </a:p>
          <a:p>
            <a:r>
              <a:rPr lang="en-US" sz="2400" dirty="0" smtClean="0"/>
              <a:t>The leaf is very thin; Time changes of its internal energy are negligible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/>
              <p:cNvSpPr txBox="1"/>
              <p:nvPr/>
            </p:nvSpPr>
            <p:spPr>
              <a:xfrm>
                <a:off x="7939861" y="2384367"/>
                <a:ext cx="390363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i="1" smtClean="0">
                              <a:latin typeface="Cambria Math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𝐻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𝑙</m:t>
                          </m:r>
                        </m:sub>
                      </m:sSub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39861" y="2384367"/>
                <a:ext cx="390363" cy="369332"/>
              </a:xfrm>
              <a:prstGeom prst="rect">
                <a:avLst/>
              </a:prstGeom>
              <a:blipFill rotWithShape="0">
                <a:blip r:embed="rId3"/>
                <a:stretch>
                  <a:fillRect l="-15385" r="-1538" b="-180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/>
              <p:cNvSpPr txBox="1"/>
              <p:nvPr/>
            </p:nvSpPr>
            <p:spPr>
              <a:xfrm>
                <a:off x="9266434" y="2391294"/>
                <a:ext cx="518475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i="1" smtClean="0">
                              <a:latin typeface="Cambria Math" charset="0"/>
                            </a:rPr>
                          </m:ctrlPr>
                        </m:sSubPr>
                        <m:e>
                          <m:r>
                            <a:rPr lang="en-US" sz="2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𝜆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𝑙</m:t>
                          </m:r>
                        </m:sub>
                      </m:sSub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13" name="TextBox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266434" y="2391294"/>
                <a:ext cx="518475" cy="369332"/>
              </a:xfrm>
              <a:prstGeom prst="rect">
                <a:avLst/>
              </a:prstGeom>
              <a:blipFill rotWithShape="0">
                <a:blip r:embed="rId4"/>
                <a:stretch>
                  <a:fillRect l="-12941" r="-2353" b="-180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TextBox 9"/>
          <p:cNvSpPr txBox="1"/>
          <p:nvPr/>
        </p:nvSpPr>
        <p:spPr>
          <a:xfrm>
            <a:off x="5891646" y="1953490"/>
            <a:ext cx="1492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Net radiation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7405255" y="1794162"/>
            <a:ext cx="158248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Sensible heat</a:t>
            </a:r>
          </a:p>
          <a:p>
            <a:pPr algn="ctr"/>
            <a:r>
              <a:rPr lang="en-US" dirty="0" smtClean="0"/>
              <a:t>flux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9064337" y="1873827"/>
            <a:ext cx="13388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Latent heat</a:t>
            </a:r>
          </a:p>
          <a:p>
            <a:pPr algn="ctr"/>
            <a:r>
              <a:rPr lang="en-US" dirty="0" smtClean="0"/>
              <a:t>flux</a:t>
            </a:r>
            <a:endParaRPr lang="en-US" dirty="0"/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82574" y="2718677"/>
            <a:ext cx="2090932" cy="4389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8729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/>
              <p:cNvSpPr>
                <a:spLocks noGrp="1"/>
              </p:cNvSpPr>
              <p:nvPr>
                <p:ph sz="quarter" idx="1"/>
              </p:nvPr>
            </p:nvSpPr>
            <p:spPr>
              <a:xfrm>
                <a:off x="610279" y="4515042"/>
                <a:ext cx="11191286" cy="1932880"/>
              </a:xfrm>
            </p:spPr>
            <p:txBody>
              <a:bodyPr/>
              <a:lstStyle/>
              <a:p>
                <a:r>
                  <a:rPr lang="en-US" sz="2400" dirty="0" smtClean="0"/>
                  <a:t>Temperature gradient: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 smtClean="0">
                            <a:latin typeface="Cambria Math" charset="0"/>
                          </a:rPr>
                        </m:ctrlPr>
                      </m:fPr>
                      <m:num>
                        <m:r>
                          <a:rPr lang="en-US" sz="2400" i="1" smtClean="0">
                            <a:latin typeface="Cambria Math" panose="02040503050406030204" pitchFamily="18" charset="0"/>
                          </a:rPr>
                          <m:t>𝜕</m:t>
                        </m:r>
                        <m:acc>
                          <m:accPr>
                            <m:chr m:val="̅"/>
                            <m:ctrlPr>
                              <a:rPr lang="en-US" sz="2400" i="1" smtClean="0">
                                <a:latin typeface="Cambria Math" charset="0"/>
                              </a:rPr>
                            </m:ctrlPr>
                          </m:accPr>
                          <m:e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𝑇</m:t>
                            </m:r>
                          </m:e>
                        </m:acc>
                      </m:num>
                      <m:den>
                        <m:r>
                          <a:rPr lang="en-US" sz="2400" i="1" smtClean="0">
                            <a:latin typeface="Cambria Math" panose="02040503050406030204" pitchFamily="18" charset="0"/>
                          </a:rPr>
                          <m:t>𝜕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den>
                    </m:f>
                    <m:r>
                      <a:rPr lang="en-US" sz="240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2400" i="1" smtClean="0">
                            <a:latin typeface="Cambria Math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2400" i="1" smtClean="0">
                                <a:latin typeface="Cambria Math" charset="0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𝑇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𝑎</m:t>
                            </m:r>
                          </m:sub>
                        </m:s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sSub>
                          <m:sSubPr>
                            <m:ctrlPr>
                              <a:rPr lang="en-US" sz="2400" b="0" i="1" smtClean="0">
                                <a:latin typeface="Cambria Math" charset="0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𝑇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𝑙</m:t>
                            </m:r>
                          </m:sub>
                        </m:sSub>
                      </m:num>
                      <m:den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𝑙</m:t>
                        </m:r>
                      </m:den>
                    </m:f>
                  </m:oMath>
                </a14:m>
                <a:endParaRPr lang="en-US" sz="2400" dirty="0" smtClean="0"/>
              </a:p>
              <a:p>
                <a:r>
                  <a:rPr lang="en-US" sz="2400" dirty="0" smtClean="0"/>
                  <a:t>Leaf boundary layer resistance:</a:t>
                </a:r>
              </a:p>
              <a:p>
                <a:r>
                  <a:rPr lang="en-US" sz="2400" dirty="0" smtClean="0"/>
                  <a:t>Sensible heat flux (or source strength of a unit leaf surface):   </a:t>
                </a:r>
              </a:p>
            </p:txBody>
          </p:sp>
        </mc:Choice>
        <mc:Fallback xmlns=""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xfrm>
                <a:off x="610279" y="4515042"/>
                <a:ext cx="11191286" cy="1932880"/>
              </a:xfrm>
              <a:blipFill rotWithShape="0">
                <a:blip r:embed="rId2"/>
                <a:stretch>
                  <a:fillRect l="-10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1746" name="Title 1"/>
          <p:cNvSpPr>
            <a:spLocks noGrp="1"/>
          </p:cNvSpPr>
          <p:nvPr>
            <p:ph type="title"/>
          </p:nvPr>
        </p:nvSpPr>
        <p:spPr>
          <a:xfrm>
            <a:off x="770710" y="228600"/>
            <a:ext cx="10747522" cy="990600"/>
          </a:xfrm>
        </p:spPr>
        <p:txBody>
          <a:bodyPr/>
          <a:lstStyle/>
          <a:p>
            <a:pPr eaLnBrk="1" hangingPunct="1"/>
            <a:r>
              <a:rPr lang="en-US" altLang="en-US" sz="3200" dirty="0" smtClean="0">
                <a:solidFill>
                  <a:schemeClr val="tx1"/>
                </a:solidFill>
              </a:rPr>
              <a:t>Canopy source term and resistance analogy</a:t>
            </a:r>
            <a:endParaRPr lang="en-US" altLang="en-US" sz="3200" dirty="0">
              <a:solidFill>
                <a:schemeClr val="tx1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60616" y="1277668"/>
            <a:ext cx="9875520" cy="3052434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7177809" y="3661065"/>
            <a:ext cx="156978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Water vapor</a:t>
            </a:r>
            <a:endParaRPr lang="en-US" sz="20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35964" y="1191307"/>
            <a:ext cx="5486400" cy="3392424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4179704" y="2477990"/>
                <a:ext cx="289887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79704" y="2477990"/>
                <a:ext cx="289887" cy="276999"/>
              </a:xfrm>
              <a:prstGeom prst="rect">
                <a:avLst/>
              </a:prstGeom>
              <a:blipFill rotWithShape="0">
                <a:blip r:embed="rId5"/>
                <a:stretch>
                  <a:fillRect l="-19149" b="-1304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5243888" y="3657456"/>
                <a:ext cx="251800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𝑙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43888" y="3657456"/>
                <a:ext cx="251800" cy="276999"/>
              </a:xfrm>
              <a:prstGeom prst="rect">
                <a:avLst/>
              </a:prstGeom>
              <a:blipFill rotWithShape="0">
                <a:blip r:embed="rId6"/>
                <a:stretch>
                  <a:fillRect l="-19048" r="-4762" b="-20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Rectangle 8"/>
          <p:cNvSpPr/>
          <p:nvPr/>
        </p:nvSpPr>
        <p:spPr>
          <a:xfrm>
            <a:off x="-1053258" y="1437817"/>
            <a:ext cx="4218709" cy="329391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48165" y="1878409"/>
            <a:ext cx="1911101" cy="635510"/>
          </a:xfrm>
          <a:prstGeom prst="rect">
            <a:avLst/>
          </a:prstGeom>
        </p:spPr>
      </p:pic>
      <p:sp>
        <p:nvSpPr>
          <p:cNvPr id="11" name="Oval 10"/>
          <p:cNvSpPr/>
          <p:nvPr/>
        </p:nvSpPr>
        <p:spPr>
          <a:xfrm>
            <a:off x="4126237" y="2795345"/>
            <a:ext cx="96819" cy="96819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5316668" y="3808357"/>
            <a:ext cx="96819" cy="96819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994315" y="5083723"/>
            <a:ext cx="950978" cy="621794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335094" y="5533811"/>
            <a:ext cx="1732791" cy="630938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792019" y="1414319"/>
            <a:ext cx="164981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Source term: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371019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65859" y="3294805"/>
            <a:ext cx="1987300" cy="847346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2" name="Content Placeholder 1"/>
              <p:cNvSpPr>
                <a:spLocks noGrp="1"/>
              </p:cNvSpPr>
              <p:nvPr>
                <p:ph sz="quarter" idx="1"/>
              </p:nvPr>
            </p:nvSpPr>
            <p:spPr>
              <a:xfrm>
                <a:off x="635679" y="1543242"/>
                <a:ext cx="10984821" cy="1932880"/>
              </a:xfrm>
            </p:spPr>
            <p:txBody>
              <a:bodyPr/>
              <a:lstStyle/>
              <a:p>
                <a:r>
                  <a:rPr lang="en-US" sz="2400" dirty="0" smtClean="0"/>
                  <a:t>Resistance analogy for sensible heat flux:</a:t>
                </a:r>
              </a:p>
              <a:p>
                <a:endParaRPr lang="en-US" sz="2400" dirty="0" smtClean="0"/>
              </a:p>
              <a:p>
                <a:endParaRPr lang="en-US" sz="2400" dirty="0"/>
              </a:p>
              <a:p>
                <a:r>
                  <a:rPr lang="en-US" sz="2400" dirty="0" smtClean="0"/>
                  <a:t>Resistance analogy for water vapor flux:</a:t>
                </a:r>
              </a:p>
              <a:p>
                <a:endParaRPr lang="en-US" sz="2400" dirty="0" smtClean="0"/>
              </a:p>
              <a:p>
                <a:endParaRPr lang="en-US" sz="2400" dirty="0"/>
              </a:p>
              <a:p>
                <a:r>
                  <a:rPr lang="en-US" sz="2400" dirty="0" smtClean="0"/>
                  <a:t>Leaf energy balance:</a:t>
                </a:r>
              </a:p>
              <a:p>
                <a:endParaRPr lang="en-US" sz="2400" dirty="0"/>
              </a:p>
              <a:p>
                <a:endParaRPr lang="en-US" sz="2400" dirty="0" smtClean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smtClean="0">
                            <a:latin typeface="Cambria Math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𝑟</m:t>
                        </m:r>
                      </m:e>
                      <m:sub>
                        <m:r>
                          <a:rPr lang="en-US" sz="2400" b="0" i="1" smtClean="0">
                            <a:latin typeface="Cambria Math" charset="0"/>
                          </a:rPr>
                          <m:t>𝑏</m:t>
                        </m:r>
                      </m:sub>
                    </m:sSub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: </m:t>
                    </m:r>
                  </m:oMath>
                </a14:m>
                <a:r>
                  <a:rPr lang="en-US" sz="2400" dirty="0" smtClean="0"/>
                  <a:t>Leaf boundary-layer resistance (s m</a:t>
                </a:r>
                <a:r>
                  <a:rPr lang="en-US" sz="2400" baseline="30000" dirty="0" smtClean="0"/>
                  <a:t>-1</a:t>
                </a:r>
                <a:r>
                  <a:rPr lang="en-US" sz="2400" dirty="0" smtClean="0"/>
                  <a:t>)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latin typeface="Cambria Math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𝑟</m:t>
                        </m:r>
                      </m:e>
                      <m:sub>
                        <m:r>
                          <a:rPr lang="en-US" sz="2400" b="0" i="1" smtClean="0">
                            <a:latin typeface="Cambria Math" charset="0"/>
                          </a:rPr>
                          <m:t>𝑠</m:t>
                        </m:r>
                      </m:sub>
                    </m:sSub>
                    <m:r>
                      <a:rPr lang="en-US" sz="2400" i="1">
                        <a:latin typeface="Cambria Math" panose="02040503050406030204" pitchFamily="18" charset="0"/>
                      </a:rPr>
                      <m:t>:</m:t>
                    </m:r>
                    <m:r>
                      <m:rPr>
                        <m:sty m:val="p"/>
                      </m:rPr>
                      <a:rPr lang="en-US" sz="2400" b="0" i="0" smtClean="0">
                        <a:latin typeface="Cambria Math" panose="02040503050406030204" pitchFamily="18" charset="0"/>
                      </a:rPr>
                      <m:t>stomatal</m:t>
                    </m:r>
                  </m:oMath>
                </a14:m>
                <a:r>
                  <a:rPr lang="en-US" sz="2400" dirty="0" smtClean="0"/>
                  <a:t> </a:t>
                </a:r>
                <a:r>
                  <a:rPr lang="en-US" sz="2400" dirty="0"/>
                  <a:t>resistance </a:t>
                </a:r>
                <a:r>
                  <a:rPr lang="en-US" sz="2400" dirty="0" smtClean="0"/>
                  <a:t>(s </a:t>
                </a:r>
                <a:r>
                  <a:rPr lang="en-US" sz="2400" dirty="0"/>
                  <a:t>m</a:t>
                </a:r>
                <a:r>
                  <a:rPr lang="en-US" sz="2400" baseline="30000" dirty="0"/>
                  <a:t>-1</a:t>
                </a:r>
                <a:r>
                  <a:rPr lang="en-US" sz="2400" dirty="0"/>
                  <a:t>)</a:t>
                </a:r>
              </a:p>
              <a:p>
                <a:pPr marL="0" indent="0">
                  <a:buNone/>
                </a:pPr>
                <a:r>
                  <a:rPr lang="en-US" sz="2400" dirty="0" smtClean="0"/>
                  <a:t>   </a:t>
                </a:r>
              </a:p>
            </p:txBody>
          </p:sp>
        </mc:Choice>
        <mc:Fallback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xfrm>
                <a:off x="635679" y="1543242"/>
                <a:ext cx="10984821" cy="1932880"/>
              </a:xfrm>
              <a:blipFill rotWithShape="0">
                <a:blip r:embed="rId3"/>
                <a:stretch>
                  <a:fillRect l="-111" t="-2524" b="-16687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1746" name="Title 1"/>
          <p:cNvSpPr>
            <a:spLocks noGrp="1"/>
          </p:cNvSpPr>
          <p:nvPr>
            <p:ph type="title"/>
          </p:nvPr>
        </p:nvSpPr>
        <p:spPr>
          <a:xfrm>
            <a:off x="770710" y="228600"/>
            <a:ext cx="10747522" cy="990600"/>
          </a:xfrm>
        </p:spPr>
        <p:txBody>
          <a:bodyPr/>
          <a:lstStyle/>
          <a:p>
            <a:pPr eaLnBrk="1" hangingPunct="1"/>
            <a:r>
              <a:rPr lang="en-US" altLang="en-US" sz="3200" dirty="0" smtClean="0">
                <a:solidFill>
                  <a:schemeClr val="tx1"/>
                </a:solidFill>
              </a:rPr>
              <a:t>System of equations</a:t>
            </a:r>
            <a:endParaRPr lang="en-US" altLang="en-US" sz="3200" dirty="0">
              <a:solidFill>
                <a:schemeClr val="tx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177809" y="3661065"/>
            <a:ext cx="156978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Water vapor</a:t>
            </a:r>
            <a:endParaRPr lang="en-US" sz="20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5600" y="1165907"/>
            <a:ext cx="5486400" cy="3392424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557527" y="1998978"/>
            <a:ext cx="2310388" cy="841250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535683" y="4891532"/>
            <a:ext cx="2090932" cy="4389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2298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1400" y="3355594"/>
            <a:ext cx="9875520" cy="3052433"/>
          </a:xfrm>
          <a:prstGeom prst="rect">
            <a:avLst/>
          </a:prstGeom>
        </p:spPr>
      </p:pic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>
          <a:xfrm>
            <a:off x="635679" y="1695642"/>
            <a:ext cx="10984821" cy="1932880"/>
          </a:xfrm>
        </p:spPr>
        <p:txBody>
          <a:bodyPr/>
          <a:lstStyle/>
          <a:p>
            <a:r>
              <a:rPr lang="en-US" sz="2400" dirty="0" smtClean="0"/>
              <a:t>Linear approximation:</a:t>
            </a:r>
          </a:p>
          <a:p>
            <a:endParaRPr lang="en-US" sz="2400" dirty="0" smtClean="0"/>
          </a:p>
          <a:p>
            <a:endParaRPr lang="en-US" sz="2400" dirty="0"/>
          </a:p>
          <a:p>
            <a:r>
              <a:rPr lang="en-US" sz="2400" dirty="0" smtClean="0"/>
              <a:t>With this linear approximation, we can express the solution in analytical form </a:t>
            </a:r>
          </a:p>
          <a:p>
            <a:pPr marL="0" indent="0">
              <a:buNone/>
            </a:pPr>
            <a:endParaRPr lang="en-US" sz="2400" dirty="0" smtClean="0"/>
          </a:p>
        </p:txBody>
      </p:sp>
      <p:sp>
        <p:nvSpPr>
          <p:cNvPr id="31746" name="Title 1"/>
          <p:cNvSpPr>
            <a:spLocks noGrp="1"/>
          </p:cNvSpPr>
          <p:nvPr>
            <p:ph type="title"/>
          </p:nvPr>
        </p:nvSpPr>
        <p:spPr>
          <a:xfrm>
            <a:off x="770710" y="228600"/>
            <a:ext cx="10747522" cy="990600"/>
          </a:xfrm>
        </p:spPr>
        <p:txBody>
          <a:bodyPr/>
          <a:lstStyle/>
          <a:p>
            <a:pPr eaLnBrk="1" hangingPunct="1"/>
            <a:r>
              <a:rPr lang="en-US" altLang="en-US" sz="3200" dirty="0" smtClean="0">
                <a:solidFill>
                  <a:schemeClr val="tx1"/>
                </a:solidFill>
              </a:rPr>
              <a:t>Linearizing the saturation vapor pressure function</a:t>
            </a:r>
            <a:endParaRPr lang="en-US" altLang="en-US" sz="3200" dirty="0">
              <a:solidFill>
                <a:schemeClr val="tx1"/>
              </a:solidFill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05710" y="2296668"/>
            <a:ext cx="3785624" cy="4389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7535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>
          <a:xfrm>
            <a:off x="567946" y="1761605"/>
            <a:ext cx="11191286" cy="854596"/>
          </a:xfrm>
        </p:spPr>
        <p:txBody>
          <a:bodyPr/>
          <a:lstStyle/>
          <a:p>
            <a:r>
              <a:rPr lang="en-US" sz="2400" dirty="0" smtClean="0"/>
              <a:t>The web bulb thermometer is well ventilated and is not exposed to sunlight</a:t>
            </a:r>
          </a:p>
          <a:p>
            <a:r>
              <a:rPr lang="en-US" sz="2400" dirty="0" smtClean="0"/>
              <a:t>Energy used for evaporation is supplied by sensible heat flux from the surrounding air</a:t>
            </a:r>
          </a:p>
        </p:txBody>
      </p:sp>
      <p:sp>
        <p:nvSpPr>
          <p:cNvPr id="31746" name="Title 1"/>
          <p:cNvSpPr>
            <a:spLocks noGrp="1"/>
          </p:cNvSpPr>
          <p:nvPr>
            <p:ph type="title"/>
          </p:nvPr>
        </p:nvSpPr>
        <p:spPr>
          <a:xfrm>
            <a:off x="770709" y="228600"/>
            <a:ext cx="11260869" cy="990600"/>
          </a:xfrm>
        </p:spPr>
        <p:txBody>
          <a:bodyPr/>
          <a:lstStyle/>
          <a:p>
            <a:pPr eaLnBrk="1" hangingPunct="1"/>
            <a:r>
              <a:rPr lang="en-US" altLang="en-US" sz="3200" dirty="0" smtClean="0">
                <a:solidFill>
                  <a:schemeClr val="tx1"/>
                </a:solidFill>
              </a:rPr>
              <a:t>Energy balance of a wet bulb </a:t>
            </a:r>
            <a:endParaRPr lang="en-US" altLang="en-US" sz="3200" dirty="0">
              <a:solidFill>
                <a:schemeClr val="tx1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2400" y="2794000"/>
            <a:ext cx="8229600" cy="27432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62531" y="5283708"/>
            <a:ext cx="2121412" cy="48768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47215" y="3369562"/>
            <a:ext cx="2359156" cy="853442"/>
          </a:xfrm>
          <a:prstGeom prst="rect">
            <a:avLst/>
          </a:prstGeom>
        </p:spPr>
      </p:pic>
      <p:sp>
        <p:nvSpPr>
          <p:cNvPr id="9" name="Content Placeholder 1"/>
          <p:cNvSpPr txBox="1">
            <a:spLocks/>
          </p:cNvSpPr>
          <p:nvPr/>
        </p:nvSpPr>
        <p:spPr bwMode="auto">
          <a:xfrm>
            <a:off x="567946" y="2879204"/>
            <a:ext cx="4943854" cy="31151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19088" indent="-319088" algn="l" rtl="0" eaLnBrk="0" fontAlgn="base" hangingPunct="0">
              <a:spcBef>
                <a:spcPts val="7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charset="2"/>
              <a:buChar char=""/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39763" indent="-273050" algn="l" rtl="0" eaLnBrk="0" fontAlgn="base" hangingPunct="0">
              <a:spcBef>
                <a:spcPts val="55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 2" charset="2"/>
              <a:buChar char="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rtl="0" eaLnBrk="0" fontAlgn="base" hangingPunct="0">
              <a:spcBef>
                <a:spcPts val="500"/>
              </a:spcBef>
              <a:spcAft>
                <a:spcPct val="0"/>
              </a:spcAft>
              <a:buClr>
                <a:schemeClr val="accent2"/>
              </a:buClr>
              <a:buSzPct val="75000"/>
              <a:buFont typeface="Wingdings" charset="2"/>
              <a:buChar char="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-228600" algn="l" rtl="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A5AB81"/>
              </a:buClr>
              <a:buSzPct val="75000"/>
              <a:buFont typeface="Wingdings" charset="2"/>
              <a:buChar char="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-228600" algn="l" rtl="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charset="2"/>
              <a:buChar char="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10312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77440" indent="-228600" algn="l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6517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260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 smtClean="0"/>
              <a:t>Solution:</a:t>
            </a:r>
          </a:p>
          <a:p>
            <a:endParaRPr lang="en-US" sz="2400" dirty="0"/>
          </a:p>
          <a:p>
            <a:endParaRPr lang="en-US" sz="2400" dirty="0" smtClean="0"/>
          </a:p>
          <a:p>
            <a:endParaRPr lang="en-US" sz="2400" dirty="0" smtClean="0"/>
          </a:p>
          <a:p>
            <a:r>
              <a:rPr lang="en-US" sz="2400" dirty="0" smtClean="0"/>
              <a:t>Saturation vapor pressure deficit:</a:t>
            </a:r>
          </a:p>
        </p:txBody>
      </p:sp>
    </p:spTree>
    <p:extLst>
      <p:ext uri="{BB962C8B-B14F-4D97-AF65-F5344CB8AC3E}">
        <p14:creationId xmlns:p14="http://schemas.microsoft.com/office/powerpoint/2010/main" val="754991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8003" name="Picture 4" descr="body_temperatur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50300" y="1066801"/>
            <a:ext cx="5638800" cy="538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8004" name="Text Box 5"/>
          <p:cNvSpPr txBox="1">
            <a:spLocks noChangeArrowheads="1"/>
          </p:cNvSpPr>
          <p:nvPr/>
        </p:nvSpPr>
        <p:spPr bwMode="auto">
          <a:xfrm>
            <a:off x="7439026" y="6457951"/>
            <a:ext cx="1447832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"/>
              <a:defRPr sz="2900">
                <a:solidFill>
                  <a:schemeClr val="tx1"/>
                </a:solidFill>
                <a:latin typeface="Tw Cen MT" panose="020B0602020104020603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"/>
              <a:defRPr sz="2600">
                <a:solidFill>
                  <a:schemeClr val="tx1"/>
                </a:solidFill>
                <a:latin typeface="Tw Cen MT" panose="020B0602020104020603" pitchFamily="34" charset="0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"/>
              <a:defRPr sz="2300">
                <a:solidFill>
                  <a:schemeClr val="tx1"/>
                </a:solidFill>
                <a:latin typeface="Tw Cen MT" panose="020B0602020104020603" pitchFamily="34" charset="0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000" dirty="0" smtClean="0">
                <a:solidFill>
                  <a:srgbClr val="000000"/>
                </a:solidFill>
                <a:latin typeface="Tahoma" panose="020B0604030504040204" pitchFamily="34" charset="0"/>
              </a:rPr>
              <a:t>Image source</a:t>
            </a:r>
            <a:r>
              <a:rPr lang="en-US" altLang="en-US" sz="1000" dirty="0">
                <a:solidFill>
                  <a:srgbClr val="000000"/>
                </a:solidFill>
                <a:latin typeface="Tahoma" panose="020B0604030504040204" pitchFamily="34" charset="0"/>
              </a:rPr>
              <a:t>: Driscoll</a:t>
            </a:r>
          </a:p>
        </p:txBody>
      </p:sp>
      <p:cxnSp>
        <p:nvCxnSpPr>
          <p:cNvPr id="128005" name="Straight Connector 2"/>
          <p:cNvCxnSpPr>
            <a:cxnSpLocks noChangeShapeType="1"/>
          </p:cNvCxnSpPr>
          <p:nvPr/>
        </p:nvCxnSpPr>
        <p:spPr bwMode="auto">
          <a:xfrm flipH="1" flipV="1">
            <a:off x="9131300" y="3124200"/>
            <a:ext cx="457200" cy="152400"/>
          </a:xfrm>
          <a:prstGeom prst="line">
            <a:avLst/>
          </a:prstGeom>
          <a:noFill/>
          <a:ln w="25400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28006" name="TextBox 4"/>
          <p:cNvSpPr txBox="1">
            <a:spLocks noChangeArrowheads="1"/>
          </p:cNvSpPr>
          <p:nvPr/>
        </p:nvSpPr>
        <p:spPr bwMode="auto">
          <a:xfrm>
            <a:off x="7270751" y="2752726"/>
            <a:ext cx="1897063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r"/>
            <a:r>
              <a:rPr lang="en-US" altLang="en-US" sz="2000">
                <a:solidFill>
                  <a:srgbClr val="FF0000"/>
                </a:solidFill>
              </a:rPr>
              <a:t>skin temperature</a:t>
            </a:r>
          </a:p>
          <a:p>
            <a:pPr algn="r"/>
            <a:r>
              <a:rPr lang="en-US" altLang="en-US" sz="2000">
                <a:solidFill>
                  <a:srgbClr val="FF0000"/>
                </a:solidFill>
              </a:rPr>
              <a:t>35</a:t>
            </a:r>
            <a:r>
              <a:rPr lang="en-US" altLang="en-US" sz="2000" baseline="30000">
                <a:solidFill>
                  <a:srgbClr val="FF0000"/>
                </a:solidFill>
              </a:rPr>
              <a:t>o</a:t>
            </a: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770709" y="228600"/>
            <a:ext cx="11260869" cy="990600"/>
          </a:xfrm>
        </p:spPr>
        <p:txBody>
          <a:bodyPr/>
          <a:lstStyle/>
          <a:p>
            <a:pPr eaLnBrk="1" hangingPunct="1"/>
            <a:r>
              <a:rPr lang="en-US" altLang="en-US" sz="3200" dirty="0" smtClean="0">
                <a:solidFill>
                  <a:schemeClr val="tx1"/>
                </a:solidFill>
              </a:rPr>
              <a:t>Human health consideration</a:t>
            </a:r>
            <a:endParaRPr lang="en-US" altLang="en-US" sz="3200" dirty="0">
              <a:solidFill>
                <a:schemeClr val="tx1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1569700" y="406400"/>
            <a:ext cx="3365500" cy="6451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Content Placeholder 1"/>
          <p:cNvSpPr>
            <a:spLocks noGrp="1"/>
          </p:cNvSpPr>
          <p:nvPr>
            <p:ph sz="quarter" idx="1"/>
          </p:nvPr>
        </p:nvSpPr>
        <p:spPr>
          <a:xfrm>
            <a:off x="567946" y="1701800"/>
            <a:ext cx="6531354" cy="4533899"/>
          </a:xfrm>
        </p:spPr>
        <p:txBody>
          <a:bodyPr/>
          <a:lstStyle/>
          <a:p>
            <a:r>
              <a:rPr lang="en-US" sz="2400" dirty="0" smtClean="0"/>
              <a:t>The energy balance of a perspiring and naked human body can be approximated by that of a wet bulb thermometer</a:t>
            </a:r>
          </a:p>
          <a:p>
            <a:r>
              <a:rPr lang="en-US" sz="2400" dirty="0" smtClean="0"/>
              <a:t>In order to dissipate metabolic heat to the environment, the skin temperature must be lower than 35</a:t>
            </a:r>
            <a:r>
              <a:rPr lang="en-US" sz="2400" baseline="30000" dirty="0" smtClean="0"/>
              <a:t>o</a:t>
            </a:r>
            <a:r>
              <a:rPr lang="en-US" sz="2400" dirty="0" smtClean="0"/>
              <a:t>C</a:t>
            </a:r>
          </a:p>
          <a:p>
            <a:r>
              <a:rPr lang="en-US" sz="2400" dirty="0" smtClean="0"/>
              <a:t>If the wet bulb temperature is greater than 35</a:t>
            </a:r>
            <a:r>
              <a:rPr lang="en-US" sz="2400" baseline="30000" dirty="0" smtClean="0"/>
              <a:t>o</a:t>
            </a:r>
            <a:r>
              <a:rPr lang="en-US" sz="2400" dirty="0" smtClean="0"/>
              <a:t>C, the body will not be able to dissipate metabolic heat, leading to heat stroke or even death  </a:t>
            </a:r>
          </a:p>
        </p:txBody>
      </p:sp>
    </p:spTree>
    <p:extLst>
      <p:ext uri="{BB962C8B-B14F-4D97-AF65-F5344CB8AC3E}">
        <p14:creationId xmlns:p14="http://schemas.microsoft.com/office/powerpoint/2010/main" val="828253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eg"/><Relationship Id="rId2" Type="http://schemas.openxmlformats.org/officeDocument/2006/relationships/image" Target="../media/image4.jpeg"/></Relationships>
</file>

<file path=ppt/theme/theme1.xml><?xml version="1.0" encoding="utf-8"?>
<a:theme xmlns:a="http://schemas.openxmlformats.org/drawingml/2006/main" name="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Angles">
  <a:themeElements>
    <a:clrScheme name="Angles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Angle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ngle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4187</TotalTime>
  <Words>297</Words>
  <Application>Microsoft Macintosh PowerPoint</Application>
  <PresentationFormat>Widescreen</PresentationFormat>
  <Paragraphs>75</Paragraphs>
  <Slides>9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9</vt:i4>
      </vt:variant>
    </vt:vector>
  </HeadingPairs>
  <TitlesOfParts>
    <vt:vector size="22" baseType="lpstr">
      <vt:lpstr>Arial</vt:lpstr>
      <vt:lpstr>Cambria Math</vt:lpstr>
      <vt:lpstr>Franklin Gothic Book</vt:lpstr>
      <vt:lpstr>Franklin Gothic Medium</vt:lpstr>
      <vt:lpstr>Symbol</vt:lpstr>
      <vt:lpstr>Tahoma</vt:lpstr>
      <vt:lpstr>Times New Roman</vt:lpstr>
      <vt:lpstr>Tunga</vt:lpstr>
      <vt:lpstr>Tw Cen MT</vt:lpstr>
      <vt:lpstr>Wingdings</vt:lpstr>
      <vt:lpstr>Wingdings 2</vt:lpstr>
      <vt:lpstr>Median</vt:lpstr>
      <vt:lpstr>Angles</vt:lpstr>
      <vt:lpstr>Energy Balance, evaporation, and surface temperature  1. leaf-scale fluxes</vt:lpstr>
      <vt:lpstr>Surface radiation balance</vt:lpstr>
      <vt:lpstr>Surface energy balance</vt:lpstr>
      <vt:lpstr>Energy balance of a leaf</vt:lpstr>
      <vt:lpstr>Canopy source term and resistance analogy</vt:lpstr>
      <vt:lpstr>System of equations</vt:lpstr>
      <vt:lpstr>Linearizing the saturation vapor pressure function</vt:lpstr>
      <vt:lpstr>Energy balance of a wet bulb </vt:lpstr>
      <vt:lpstr>Human health consideration</vt:lpstr>
    </vt:vector>
  </TitlesOfParts>
  <Company>Yale University</Company>
  <LinksUpToDate>false</LinksUpToDate>
  <SharedDoc>false</SharedDoc>
  <HyperlinksChanged>false</HyperlinksChanged>
  <AppVersion>15.0023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rxsmith</dc:creator>
  <cp:lastModifiedBy>Microsoft Office User</cp:lastModifiedBy>
  <cp:revision>469</cp:revision>
  <cp:lastPrinted>2014-01-28T01:06:42Z</cp:lastPrinted>
  <dcterms:created xsi:type="dcterms:W3CDTF">2007-09-17T10:00:58Z</dcterms:created>
  <dcterms:modified xsi:type="dcterms:W3CDTF">2017-11-14T03:10:04Z</dcterms:modified>
</cp:coreProperties>
</file>