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396" r:id="rId4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4" autoAdjust="0"/>
    <p:restoredTop sz="86429" autoAdjust="0"/>
  </p:normalViewPr>
  <p:slideViewPr>
    <p:cSldViewPr snapToGrid="0">
      <p:cViewPr>
        <p:scale>
          <a:sx n="76" d="100"/>
          <a:sy n="76" d="100"/>
        </p:scale>
        <p:origin x="1160" y="320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379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9867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598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07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10/29/17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10/29/17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10/29/17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Flow in plant canopies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Canopy morphology and canopy volume averaging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23416" y="212009"/>
            <a:ext cx="11285823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Surface integration of pressure deviation on a 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thin vertical plant element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856476" y="1721822"/>
                <a:ext cx="4025461" cy="1242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Surface 1:</a:t>
                </a:r>
              </a:p>
              <a:p>
                <a:r>
                  <a:rPr lang="en-US" dirty="0" smtClean="0"/>
                  <a:t>Area: </a:t>
                </a:r>
                <a:r>
                  <a:rPr lang="en-US" i="1" dirty="0" smtClean="0"/>
                  <a:t>A</a:t>
                </a:r>
                <a:r>
                  <a:rPr lang="en-US" baseline="-25000" dirty="0" smtClean="0"/>
                  <a:t>1</a:t>
                </a:r>
              </a:p>
              <a:p>
                <a:r>
                  <a:rPr lang="en-US" dirty="0"/>
                  <a:t>U</a:t>
                </a:r>
                <a:r>
                  <a:rPr lang="en-US" dirty="0" smtClean="0"/>
                  <a:t>nit normal vector component: </a:t>
                </a:r>
                <a:r>
                  <a:rPr lang="en-US" i="1" dirty="0" err="1" smtClean="0"/>
                  <a:t>n</a:t>
                </a:r>
                <a:r>
                  <a:rPr lang="en-US" i="1" baseline="-25000" dirty="0" err="1" smtClean="0"/>
                  <a:t>x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= 1</a:t>
                </a:r>
              </a:p>
              <a:p>
                <a:r>
                  <a:rPr lang="en-US" dirty="0" smtClean="0"/>
                  <a:t>Pressure deviation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−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”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476" y="1721822"/>
                <a:ext cx="4025461" cy="1242648"/>
              </a:xfrm>
              <a:prstGeom prst="rect">
                <a:avLst/>
              </a:prstGeom>
              <a:blipFill rotWithShape="0">
                <a:blip r:embed="rId3"/>
                <a:stretch>
                  <a:fillRect l="-1364" t="-2451" b="-6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12679" y="4677617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Surface integration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779668" y="1976186"/>
            <a:ext cx="45719" cy="12003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150594" y="3506009"/>
            <a:ext cx="1303866" cy="230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51156" y="3681143"/>
            <a:ext cx="2069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wind direction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035639" y="1914197"/>
            <a:ext cx="816896" cy="623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57801" y="1976186"/>
            <a:ext cx="705783" cy="600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893868" y="1798896"/>
                <a:ext cx="4063933" cy="1274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 smtClean="0"/>
                  <a:t>Surface 2:</a:t>
                </a:r>
              </a:p>
              <a:p>
                <a:pPr algn="r"/>
                <a:r>
                  <a:rPr lang="en-US" dirty="0" smtClean="0"/>
                  <a:t>Area: </a:t>
                </a:r>
                <a:r>
                  <a:rPr lang="en-US" i="1" dirty="0" smtClean="0"/>
                  <a:t>A</a:t>
                </a:r>
                <a:r>
                  <a:rPr lang="en-US" baseline="-25000" dirty="0" smtClean="0"/>
                  <a:t>2</a:t>
                </a:r>
              </a:p>
              <a:p>
                <a:pPr algn="r"/>
                <a:r>
                  <a:rPr lang="en-US" dirty="0"/>
                  <a:t>U</a:t>
                </a:r>
                <a:r>
                  <a:rPr lang="en-US" dirty="0" smtClean="0"/>
                  <a:t>nit normal vector component: </a:t>
                </a:r>
                <a:r>
                  <a:rPr lang="en-US" i="1" dirty="0" err="1" smtClean="0"/>
                  <a:t>n</a:t>
                </a:r>
                <a:r>
                  <a:rPr lang="en-US" i="1" baseline="-25000" dirty="0" err="1" smtClean="0"/>
                  <a:t>x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= -1</a:t>
                </a:r>
              </a:p>
              <a:p>
                <a:pPr algn="r"/>
                <a:r>
                  <a:rPr lang="en-US" dirty="0" smtClean="0"/>
                  <a:t>Pressure deviation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+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”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868" y="1798896"/>
                <a:ext cx="4063933" cy="1274901"/>
              </a:xfrm>
              <a:prstGeom prst="rect">
                <a:avLst/>
              </a:prstGeom>
              <a:blipFill rotWithShape="0">
                <a:blip r:embed="rId4"/>
                <a:stretch>
                  <a:fillRect l="-601" t="-2392" r="-3754" b="-3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679575" y="4564707"/>
                <a:ext cx="4764702" cy="8016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chr m:val="∬"/>
                              <m:ctrlPr>
                                <a:rPr lang="is-IS" sz="2000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/>
                            <m:e>
                              <m:bar>
                                <m:barPr>
                                  <m:pos m:val="top"/>
                                  <m:ctrlPr>
                                    <a:rPr lang="is-IS" sz="2000" i="1" smtClean="0">
                                      <a:latin typeface="Cambria Math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bar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 ”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 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𝑑𝐴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= 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1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sz="2000" b="0" i="1" smtClean="0">
                                          <a:latin typeface="Cambria Math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</a:rPr>
                                        <m:t>𝑝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− 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”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(−1)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sz="2000" b="0" i="1" smtClean="0">
                                          <a:latin typeface="Cambria Math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</a:rPr>
                                        <m:t>𝑝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</a:rPr>
                                    <m:t>”</m:t>
                                  </m:r>
                                </m:sup>
                              </m:sSubSup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 smtClean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575" y="4564707"/>
                <a:ext cx="4764702" cy="80163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5623337" y="5383573"/>
                <a:ext cx="1763944" cy="404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charset="0"/>
                        </a:rPr>
                        <m:t>𝐴</m:t>
                      </m:r>
                      <m:r>
                        <a:rPr lang="en-US" sz="2000" b="0" i="1" smtClean="0">
                          <a:latin typeface="Cambria Math" charset="0"/>
                        </a:rPr>
                        <m:t> (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bar>
                            <m:barPr>
                              <m:pos m:val="top"/>
                              <m:ctrlPr>
                                <a:rPr lang="en-US" sz="2000" b="0" i="1" smtClean="0">
                                  <a:latin typeface="Cambria Math" charset="0"/>
                                </a:rPr>
                              </m:ctrlPr>
                            </m:bar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</m:ba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−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”</m:t>
                          </m:r>
                        </m:sup>
                      </m:sSubSup>
                      <m:r>
                        <a:rPr lang="en-US" sz="2000" b="0" i="1" smtClean="0">
                          <a:latin typeface="Cambria Math" charset="0"/>
                        </a:rPr>
                        <m:t> − 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bar>
                            <m:barPr>
                              <m:pos m:val="top"/>
                              <m:ctrlPr>
                                <a:rPr lang="en-US" sz="2000" b="0" i="1" smtClean="0">
                                  <a:latin typeface="Cambria Math" charset="0"/>
                                </a:rPr>
                              </m:ctrlPr>
                            </m:bar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</m:ba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+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”</m:t>
                          </m:r>
                        </m:sup>
                      </m:sSubSup>
                      <m:r>
                        <a:rPr lang="en-US" sz="2000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37" y="5383573"/>
                <a:ext cx="1763944" cy="404663"/>
              </a:xfrm>
              <a:prstGeom prst="rect">
                <a:avLst/>
              </a:prstGeom>
              <a:blipFill rotWithShape="0">
                <a:blip r:embed="rId6"/>
                <a:stretch>
                  <a:fillRect l="-690" t="-92537" r="-4483" b="-125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90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6775150" cy="4495800"/>
          </a:xfrm>
        </p:spPr>
        <p:txBody>
          <a:bodyPr/>
          <a:lstStyle/>
          <a:p>
            <a:r>
              <a:rPr lang="en-US" sz="2400" dirty="0" smtClean="0"/>
              <a:t>They slow down air motion and generate small turbulent eddies</a:t>
            </a:r>
          </a:p>
          <a:p>
            <a:r>
              <a:rPr lang="en-US" sz="2400" dirty="0" smtClean="0"/>
              <a:t>They absorb solar radiation and release heat to the boundary layer</a:t>
            </a:r>
          </a:p>
          <a:p>
            <a:r>
              <a:rPr lang="en-US" sz="2400" dirty="0" smtClean="0"/>
              <a:t>They evaporate water, increasing air humidity</a:t>
            </a:r>
          </a:p>
          <a:p>
            <a:r>
              <a:rPr lang="en-US" sz="2400" dirty="0" smtClean="0"/>
              <a:t>They are sources and sinks of atmospheric carbon</a:t>
            </a:r>
          </a:p>
          <a:p>
            <a:r>
              <a:rPr lang="en-US" sz="2400" dirty="0" smtClean="0"/>
              <a:t>They change the chemical state of the boundary layer, by releasing volatile organic components, and absorbing air pollutants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roles of plants in the atmospheric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6" descr="Climate and Life Scan0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172" y="1423555"/>
            <a:ext cx="3515519" cy="535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435" y="2636797"/>
            <a:ext cx="5486400" cy="339242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98488" y="1736528"/>
            <a:ext cx="7045312" cy="4495800"/>
          </a:xfrm>
        </p:spPr>
        <p:txBody>
          <a:bodyPr/>
          <a:lstStyle/>
          <a:p>
            <a:r>
              <a:rPr lang="en-US" sz="2400" dirty="0" smtClean="0"/>
              <a:t>Canopy height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/>
              <a:t>: the mean height of plants in an ecosystem, in m</a:t>
            </a:r>
          </a:p>
          <a:p>
            <a:r>
              <a:rPr lang="en-US" sz="2400" dirty="0" smtClean="0"/>
              <a:t>Plant are density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/>
              <a:t>: amount of one-sided plant surface area in a unit volume of air, in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m</a:t>
            </a:r>
            <a:r>
              <a:rPr lang="en-US" sz="2400" baseline="30000" dirty="0" smtClean="0"/>
              <a:t>-3</a:t>
            </a:r>
            <a:r>
              <a:rPr lang="en-US" sz="2400" dirty="0" smtClean="0"/>
              <a:t> or m</a:t>
            </a:r>
            <a:r>
              <a:rPr lang="en-US" sz="2400" baseline="30000" dirty="0" smtClean="0"/>
              <a:t>-1</a:t>
            </a:r>
          </a:p>
          <a:p>
            <a:r>
              <a:rPr lang="en-US" sz="2400" dirty="0" smtClean="0"/>
              <a:t>Total plant area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 smtClean="0"/>
              <a:t>: total plant surface area above a unit ground area,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 or dimensionless</a:t>
            </a:r>
          </a:p>
          <a:p>
            <a:r>
              <a:rPr lang="en-US" sz="2400" dirty="0" smtClean="0"/>
              <a:t>Leaf area index LAI: total leaf surface area above a unit ground area, dimensionless</a:t>
            </a:r>
          </a:p>
          <a:p>
            <a:endParaRPr lang="en-US" sz="2400" dirty="0" smtClean="0"/>
          </a:p>
          <a:p>
            <a:r>
              <a:rPr lang="en-US" sz="2400" dirty="0" smtClean="0"/>
              <a:t>Relationship: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Canopy morphological parameters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64682" y="184958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profile of plant area</a:t>
            </a:r>
          </a:p>
          <a:p>
            <a:r>
              <a:rPr lang="en-US" dirty="0" smtClean="0"/>
              <a:t>density in a </a:t>
            </a:r>
            <a:r>
              <a:rPr lang="en-US" dirty="0"/>
              <a:t>D</a:t>
            </a:r>
            <a:r>
              <a:rPr lang="en-US" dirty="0" smtClean="0"/>
              <a:t>ouglas-fir forest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001" y="5354824"/>
            <a:ext cx="1591060" cy="73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645" y="4277255"/>
            <a:ext cx="5486400" cy="169621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7076486" cy="4495800"/>
          </a:xfrm>
        </p:spPr>
        <p:txBody>
          <a:bodyPr/>
          <a:lstStyle/>
          <a:p>
            <a:r>
              <a:rPr lang="en-US" sz="2400" dirty="0" smtClean="0"/>
              <a:t>Why volume averaging: The Reynolds mean equations are still valid in the air pockets between plants, but we don’t know how to specify the boundary conditions at the plant surface.</a:t>
            </a:r>
          </a:p>
          <a:p>
            <a:r>
              <a:rPr lang="en-US" sz="2400" dirty="0" smtClean="0"/>
              <a:t>Volume averaging operator: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Canopy volume averaging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302246" y="4433570"/>
            <a:ext cx="0" cy="201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889" y="2459911"/>
            <a:ext cx="2627260" cy="39408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176" y="5189410"/>
            <a:ext cx="1871476" cy="426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16190" y="1840831"/>
            <a:ext cx="213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corn canopy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1" y="3569369"/>
            <a:ext cx="2664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Averaging volume in </a:t>
            </a:r>
          </a:p>
          <a:p>
            <a:r>
              <a:rPr lang="en-US" sz="2000" dirty="0" smtClean="0"/>
              <a:t>a hypothetical canopy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957069" y="3838956"/>
            <a:ext cx="2595583" cy="938784"/>
            <a:chOff x="957069" y="3838956"/>
            <a:chExt cx="2595583" cy="9387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7069" y="3963205"/>
              <a:ext cx="877824" cy="56692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74956" y="3881628"/>
              <a:ext cx="1377696" cy="85344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87842" y="3838956"/>
              <a:ext cx="390144" cy="938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62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19268" y="1528711"/>
            <a:ext cx="7897368" cy="4495800"/>
          </a:xfrm>
        </p:spPr>
        <p:txBody>
          <a:bodyPr/>
          <a:lstStyle/>
          <a:p>
            <a:r>
              <a:rPr lang="en-US" sz="2400" dirty="0" smtClean="0"/>
              <a:t>Volume averaging of a volume-averaged quantity stays the same</a:t>
            </a:r>
            <a:endParaRPr lang="en-US" sz="2400" dirty="0"/>
          </a:p>
          <a:p>
            <a:r>
              <a:rPr lang="en-US" sz="2400" dirty="0" smtClean="0"/>
              <a:t>Volume averaging of the deviation from the volume mean is zero</a:t>
            </a:r>
            <a:endParaRPr lang="en-US" sz="2400" dirty="0"/>
          </a:p>
          <a:p>
            <a:r>
              <a:rPr lang="en-US" sz="2400" dirty="0" smtClean="0"/>
              <a:t>Volume averaging of the product of a volume mean and the deviation from the volume mean is zero</a:t>
            </a:r>
            <a:endParaRPr lang="en-US" sz="2400" dirty="0"/>
          </a:p>
          <a:p>
            <a:r>
              <a:rPr lang="en-US" sz="2400" dirty="0" smtClean="0"/>
              <a:t>Differentiation with respect to time and volume averaging operation are interchangeable or commutable </a:t>
            </a:r>
          </a:p>
          <a:p>
            <a:r>
              <a:rPr lang="en-US" sz="2400" b="1" dirty="0" smtClean="0"/>
              <a:t>Volume averaging and spatial differentiation may or may not be commutable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Properties of volume averaging operation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8728" y="1591844"/>
            <a:ext cx="1664212" cy="4023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8728" y="2489523"/>
            <a:ext cx="1200914" cy="451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8728" y="3243072"/>
            <a:ext cx="1755652" cy="469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8728" y="4029870"/>
            <a:ext cx="1877572" cy="7437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446" y="5710010"/>
            <a:ext cx="6413006" cy="8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20810" y="5689269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/>
              <a:t>????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374749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97474" y="3552050"/>
            <a:ext cx="11198352" cy="2574729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Correct: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Incorrect: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Pressure discontinuity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302246" y="4433570"/>
            <a:ext cx="0" cy="201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784" y="3886986"/>
            <a:ext cx="7083566" cy="786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214" y="5183012"/>
            <a:ext cx="7723648" cy="7924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409" y="1839191"/>
            <a:ext cx="713232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More examples of discontinuity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2" y="2637502"/>
            <a:ext cx="8229600" cy="25436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432" y="2640138"/>
            <a:ext cx="8229600" cy="25436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7137" y="2161309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mixing ratio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2410" y="22479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 speed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93774" y="224790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 speed</a:t>
            </a:r>
          </a:p>
          <a:p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48600" y="2247900"/>
            <a:ext cx="1479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04664" y="2247900"/>
            <a:ext cx="237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Temperature gradient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206987" y="4298555"/>
            <a:ext cx="1451992" cy="0"/>
          </a:xfrm>
          <a:prstGeom prst="line">
            <a:avLst/>
          </a:prstGeom>
          <a:ln w="38100">
            <a:solidFill>
              <a:srgbClr val="24F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37903" y="4294545"/>
            <a:ext cx="1451992" cy="0"/>
          </a:xfrm>
          <a:prstGeom prst="line">
            <a:avLst/>
          </a:prstGeom>
          <a:ln w="38100">
            <a:solidFill>
              <a:srgbClr val="24F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9081" y="4303658"/>
            <a:ext cx="1451992" cy="0"/>
          </a:xfrm>
          <a:prstGeom prst="line">
            <a:avLst/>
          </a:prstGeom>
          <a:ln w="38100">
            <a:solidFill>
              <a:srgbClr val="24F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74713" y="4302565"/>
            <a:ext cx="1451992" cy="0"/>
          </a:xfrm>
          <a:prstGeom prst="line">
            <a:avLst/>
          </a:prstGeom>
          <a:ln w="38100">
            <a:solidFill>
              <a:srgbClr val="24F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8520" y="4282426"/>
            <a:ext cx="1475360" cy="3657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2298583" y="4395831"/>
            <a:ext cx="411061" cy="1283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55243" y="567200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Green leaf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8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19269" y="1819656"/>
                <a:ext cx="11198352" cy="4495800"/>
              </a:xfrm>
            </p:spPr>
            <p:txBody>
              <a:bodyPr/>
              <a:lstStyle/>
              <a:p>
                <a:r>
                  <a:rPr lang="en-US" sz="2400" dirty="0" smtClean="0"/>
                  <a:t>Mathematical expression: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 summation is performed to include all the plant surfaces enclosed in the averaging volume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Interpretation: Volume </a:t>
                </a:r>
                <a:r>
                  <a:rPr lang="en-US" sz="2400" dirty="0"/>
                  <a:t>averaging and spatial differentiation </a:t>
                </a:r>
                <a:r>
                  <a:rPr lang="en-US" sz="2400" dirty="0" smtClean="0"/>
                  <a:t>are commutable only if quantity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</m:acc>
                  </m:oMath>
                </a14:m>
                <a:r>
                  <a:rPr lang="en-US" sz="2400" dirty="0" smtClean="0"/>
                  <a:t> is constant everywhere on each individual plant surface enclosed in the volume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19269" y="1819656"/>
                <a:ext cx="11198352" cy="4495800"/>
              </a:xfrm>
              <a:blipFill rotWithShape="0">
                <a:blip r:embed="rId2"/>
                <a:stretch>
                  <a:fillRect l="-109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30690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Slattery’s averaging theorem on fluid motion in porous media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831" y="1649936"/>
            <a:ext cx="4620778" cy="81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3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0921123" cy="4495800"/>
          </a:xfrm>
        </p:spPr>
        <p:txBody>
          <a:bodyPr/>
          <a:lstStyle/>
          <a:p>
            <a:r>
              <a:rPr lang="en-US" sz="2400" dirty="0" smtClean="0"/>
              <a:t>According to the Divergence Theorem </a:t>
            </a:r>
            <a:r>
              <a:rPr lang="en-US" sz="2400" dirty="0"/>
              <a:t>in calculus, surface integral </a:t>
            </a:r>
            <a:r>
              <a:rPr lang="en-US" sz="2400" dirty="0" smtClean="0"/>
              <a:t>of the product of a quantity and the component of the surface normal vector is zero if this quantity is constant everywhere on the surface. (This integration must be performed over an enclosed surface.)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306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Divergence Theorem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upload.wikimedia.org/wikipedia/commons/thumb/1/1e/SurfacesWithAndWithoutBoundary.svg/200px-SurfacesWithAndWithoutBoundary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7148" y="3255385"/>
            <a:ext cx="24765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17673" y="3792681"/>
            <a:ext cx="2685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Enclosed volumes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86946" y="5171209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Open volumes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09903" y="6295697"/>
            <a:ext cx="210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source: </a:t>
            </a:r>
            <a:r>
              <a:rPr lang="en-US" sz="1400" dirty="0" err="1" smtClean="0"/>
              <a:t>wikipedia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53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446</Words>
  <Application>Microsoft Macintosh PowerPoint</Application>
  <PresentationFormat>Widescreen</PresentationFormat>
  <Paragraphs>89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Flow in plant canopies  1. Canopy morphology and canopy volume averaging </vt:lpstr>
      <vt:lpstr>The roles of plants in the atmospheric boundary layer</vt:lpstr>
      <vt:lpstr>Canopy morphological parameters</vt:lpstr>
      <vt:lpstr>Canopy volume averaging</vt:lpstr>
      <vt:lpstr>Properties of volume averaging operation</vt:lpstr>
      <vt:lpstr>Pressure discontinuity</vt:lpstr>
      <vt:lpstr>More examples of discontinuity </vt:lpstr>
      <vt:lpstr>Slattery’s averaging theorem on fluid motion in porous media</vt:lpstr>
      <vt:lpstr>Divergence Theorem </vt:lpstr>
      <vt:lpstr>Surface integration of pressure deviation on a  thin vertical plant element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399</cp:revision>
  <cp:lastPrinted>2014-01-28T01:06:42Z</cp:lastPrinted>
  <dcterms:created xsi:type="dcterms:W3CDTF">2007-09-17T10:00:58Z</dcterms:created>
  <dcterms:modified xsi:type="dcterms:W3CDTF">2017-10-29T17:26:40Z</dcterms:modified>
</cp:coreProperties>
</file>