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9"/>
  </p:notesMasterIdLst>
  <p:sldIdLst>
    <p:sldId id="439" r:id="rId3"/>
    <p:sldId id="444" r:id="rId4"/>
    <p:sldId id="447" r:id="rId5"/>
    <p:sldId id="443" r:id="rId6"/>
    <p:sldId id="448" r:id="rId7"/>
    <p:sldId id="449" r:id="rId8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14" autoAdjust="0"/>
    <p:restoredTop sz="95179" autoAdjust="0"/>
  </p:normalViewPr>
  <p:slideViewPr>
    <p:cSldViewPr snapToGrid="0">
      <p:cViewPr>
        <p:scale>
          <a:sx n="100" d="100"/>
          <a:sy n="100" d="100"/>
        </p:scale>
        <p:origin x="424" y="16"/>
      </p:cViewPr>
      <p:guideLst>
        <p:guide orient="horz" pos="1323"/>
        <p:guide pos="384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1137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5817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8/8/17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8/8/17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8/8/17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Mean governing Equations: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5. </a:t>
            </a:r>
            <a:r>
              <a:rPr lang="en-US" dirty="0" smtClean="0"/>
              <a:t>surface fluxes in atmospheric models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7" name="Straight Connector 76"/>
          <p:cNvCxnSpPr/>
          <p:nvPr/>
        </p:nvCxnSpPr>
        <p:spPr>
          <a:xfrm flipV="1">
            <a:off x="7934063" y="2628545"/>
            <a:ext cx="0" cy="217877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1281042" y="2705797"/>
            <a:ext cx="0" cy="217877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79269" y="200025"/>
            <a:ext cx="8967969" cy="990600"/>
          </a:xfrm>
        </p:spPr>
        <p:txBody>
          <a:bodyPr/>
          <a:lstStyle/>
          <a:p>
            <a:pPr eaLnBrk="1" hangingPunct="1"/>
            <a:r>
              <a:rPr lang="en-US" altLang="en-US" sz="3200" dirty="0">
                <a:solidFill>
                  <a:schemeClr val="tx1"/>
                </a:solidFill>
              </a:rPr>
              <a:t>S</a:t>
            </a:r>
            <a:r>
              <a:rPr lang="en-US" altLang="en-US" sz="3200" dirty="0" smtClean="0">
                <a:solidFill>
                  <a:schemeClr val="tx1"/>
                </a:solidFill>
              </a:rPr>
              <a:t>urface boundary in atmospheric models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867551" y="5104098"/>
            <a:ext cx="8779687" cy="0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529491" y="3511268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Heat flux </a:t>
            </a:r>
            <a:endParaRPr lang="en-US" sz="24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 descr="C:\Documents and Settings\xhlee\Local Settings\Temporary Internet Files\Content.IE5\6TARKFW5\MC90033044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516" y="4983369"/>
            <a:ext cx="838200" cy="120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 descr="C:\Documents and Settings\xhlee\Local Settings\Temporary Internet Files\Content.IE5\6TARKFW5\MC90033044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684" y="4983369"/>
            <a:ext cx="838200" cy="120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 descr="C:\Documents and Settings\xhlee\Local Settings\Temporary Internet Files\Content.IE5\6TARKFW5\MC90033044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604" y="4983369"/>
            <a:ext cx="838200" cy="120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 descr="C:\Documents and Settings\xhlee\Local Settings\Temporary Internet Files\Content.IE5\6TARKFW5\MC90033044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764" y="4983369"/>
            <a:ext cx="838200" cy="120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Straight Arrow Connector 22"/>
          <p:cNvCxnSpPr/>
          <p:nvPr/>
        </p:nvCxnSpPr>
        <p:spPr>
          <a:xfrm flipV="1">
            <a:off x="1474723" y="3296766"/>
            <a:ext cx="0" cy="86409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1199559" y="2561781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1199559" y="4794029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 descr="C:\Documents and Settings\xhlee\Local Settings\Temporary Internet Files\Content.IE5\6TARKFW5\MC90033044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444" y="4983369"/>
            <a:ext cx="838200" cy="120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Oval 38"/>
          <p:cNvSpPr/>
          <p:nvPr/>
        </p:nvSpPr>
        <p:spPr>
          <a:xfrm>
            <a:off x="7862055" y="254210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7862055" y="4774350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880482" y="2616665"/>
            <a:ext cx="8517518" cy="0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9516669" y="2383277"/>
            <a:ext cx="235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grid height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026900" y="4625180"/>
            <a:ext cx="28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sz="20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Box 43"/>
              <p:cNvSpPr txBox="1"/>
              <p:nvPr/>
            </p:nvSpPr>
            <p:spPr>
              <a:xfrm>
                <a:off x="1221927" y="2216311"/>
                <a:ext cx="222305" cy="3466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en-US" sz="2000" i="1" smtClean="0">
                              <a:latin typeface="Cambria Math" charset="0"/>
                            </a:rPr>
                          </m:ctrlPr>
                        </m:barPr>
                        <m:e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bar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1927" y="2216311"/>
                <a:ext cx="222305" cy="346698"/>
              </a:xfrm>
              <a:prstGeom prst="rect">
                <a:avLst/>
              </a:prstGeom>
              <a:blipFill rotWithShape="0">
                <a:blip r:embed="rId4"/>
                <a:stretch>
                  <a:fillRect l="-24324" r="-21622" b="-10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Box 44"/>
              <p:cNvSpPr txBox="1"/>
              <p:nvPr/>
            </p:nvSpPr>
            <p:spPr>
              <a:xfrm>
                <a:off x="7872560" y="2180604"/>
                <a:ext cx="224549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en-US" sz="2000" i="1" smtClean="0">
                              <a:latin typeface="Cambria Math" charset="0"/>
                            </a:rPr>
                          </m:ctrlPr>
                        </m:bar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e>
                      </m:bar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2560" y="2180604"/>
                <a:ext cx="224549" cy="307777"/>
              </a:xfrm>
              <a:prstGeom prst="rect">
                <a:avLst/>
              </a:prstGeom>
              <a:blipFill rotWithShape="0">
                <a:blip r:embed="rId5"/>
                <a:stretch>
                  <a:fillRect l="-10811" r="-10811"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/>
              <p:cNvSpPr txBox="1"/>
              <p:nvPr/>
            </p:nvSpPr>
            <p:spPr>
              <a:xfrm>
                <a:off x="1464524" y="4667152"/>
                <a:ext cx="334451" cy="3466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charset="0"/>
                            </a:rPr>
                          </m:ctrlPr>
                        </m:sSubPr>
                        <m:e>
                          <m:bar>
                            <m:barPr>
                              <m:pos m:val="top"/>
                              <m:ctrlPr>
                                <a:rPr lang="en-US" sz="2000" i="1" smtClean="0">
                                  <a:latin typeface="Cambria Math" charset="0"/>
                                </a:rPr>
                              </m:ctrlPr>
                            </m:barPr>
                            <m:e>
                              <m:r>
                                <a:rPr lang="en-US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ba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4524" y="4667152"/>
                <a:ext cx="334451" cy="346698"/>
              </a:xfrm>
              <a:prstGeom prst="rect">
                <a:avLst/>
              </a:prstGeom>
              <a:blipFill rotWithShape="0">
                <a:blip r:embed="rId6"/>
                <a:stretch>
                  <a:fillRect l="-16364" r="-7273" b="-17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Box 49"/>
          <p:cNvSpPr txBox="1"/>
          <p:nvPr/>
        </p:nvSpPr>
        <p:spPr>
          <a:xfrm>
            <a:off x="9856688" y="4765823"/>
            <a:ext cx="235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Surface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" name="Picture 50" descr="C:\Documents and Settings\xhlee\Local Settings\Temporary Internet Files\Content.IE5\6TARKFW5\MC90033044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7501" y="4983369"/>
            <a:ext cx="838200" cy="120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51" descr="C:\Documents and Settings\xhlee\Local Settings\Temporary Internet Files\Content.IE5\6TARKFW5\MC90033044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638" y="4996656"/>
            <a:ext cx="838200" cy="120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52" descr="C:\Documents and Settings\xhlee\Local Settings\Temporary Internet Files\Content.IE5\6TARKFW5\MC90033044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350" y="4983369"/>
            <a:ext cx="838200" cy="120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53" descr="C:\Documents and Settings\xhlee\Local Settings\Temporary Internet Files\Content.IE5\6TARKFW5\MC90033044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5531" y="4996656"/>
            <a:ext cx="838200" cy="120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54" descr="C:\Documents and Settings\xhlee\Local Settings\Temporary Internet Files\Content.IE5\6TARKFW5\MC90033044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891" y="4983369"/>
            <a:ext cx="838200" cy="120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55" descr="C:\Documents and Settings\xhlee\Local Settings\Temporary Internet Files\Content.IE5\6TARKFW5\MC90033044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979" y="4983369"/>
            <a:ext cx="838200" cy="120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1" name="Straight Connector 60"/>
          <p:cNvCxnSpPr/>
          <p:nvPr/>
        </p:nvCxnSpPr>
        <p:spPr>
          <a:xfrm flipV="1">
            <a:off x="3489958" y="2719084"/>
            <a:ext cx="0" cy="217877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Picture 61" descr="C:\Documents and Settings\xhlee\Local Settings\Temporary Internet Files\Content.IE5\6TARKFW5\MC90033044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725" y="4996656"/>
            <a:ext cx="838200" cy="120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3" name="Straight Arrow Connector 62"/>
          <p:cNvCxnSpPr/>
          <p:nvPr/>
        </p:nvCxnSpPr>
        <p:spPr>
          <a:xfrm flipV="1">
            <a:off x="3683639" y="3310053"/>
            <a:ext cx="0" cy="86409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Oval 63"/>
          <p:cNvSpPr/>
          <p:nvPr/>
        </p:nvSpPr>
        <p:spPr>
          <a:xfrm>
            <a:off x="3408475" y="2575068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3408475" y="4807316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6" name="TextBox 65"/>
              <p:cNvSpPr txBox="1"/>
              <p:nvPr/>
            </p:nvSpPr>
            <p:spPr>
              <a:xfrm>
                <a:off x="3430843" y="2229598"/>
                <a:ext cx="272447" cy="3006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en-US" sz="2000" i="1" smtClean="0">
                              <a:latin typeface="Cambria Math" charset="0"/>
                            </a:rPr>
                          </m:ctrlPr>
                        </m:barPr>
                        <m:e>
                          <m:r>
                            <a:rPr lang="en-US" sz="2000" b="0" i="1" smtClean="0">
                              <a:latin typeface="Cambria Math" charset="0"/>
                            </a:rPr>
                            <m:t>𝑠</m:t>
                          </m:r>
                        </m:e>
                      </m:bar>
                      <m:r>
                        <a:rPr lang="en-US" sz="2000" b="0" i="1" baseline="-25000" smtClean="0">
                          <a:latin typeface="Cambria Math" charset="0"/>
                          <a:ea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sz="2000" baseline="-25000" dirty="0"/>
              </a:p>
            </p:txBody>
          </p:sp>
        </mc:Choice>
        <mc:Fallback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0843" y="2229598"/>
                <a:ext cx="272447" cy="300660"/>
              </a:xfrm>
              <a:prstGeom prst="rect">
                <a:avLst/>
              </a:prstGeom>
              <a:blipFill rotWithShape="0">
                <a:blip r:embed="rId7"/>
                <a:stretch>
                  <a:fillRect l="-15909" r="-4545" b="-163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Box 66"/>
              <p:cNvSpPr txBox="1"/>
              <p:nvPr/>
            </p:nvSpPr>
            <p:spPr>
              <a:xfrm>
                <a:off x="3660988" y="4629757"/>
                <a:ext cx="451534" cy="3211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charset="0"/>
                            </a:rPr>
                            <m:t>𝑠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  <m:t>𝑣</m:t>
                          </m:r>
                          <m:r>
                            <a:rPr lang="en-US" sz="20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  <m:t>,0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67" name="TextBox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0988" y="4629757"/>
                <a:ext cx="451534" cy="321178"/>
              </a:xfrm>
              <a:prstGeom prst="rect">
                <a:avLst/>
              </a:prstGeom>
              <a:blipFill rotWithShape="0">
                <a:blip r:embed="rId8"/>
                <a:stretch>
                  <a:fillRect l="-6757" r="-2703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TextBox 67"/>
          <p:cNvSpPr txBox="1"/>
          <p:nvPr/>
        </p:nvSpPr>
        <p:spPr>
          <a:xfrm>
            <a:off x="3707208" y="3353998"/>
            <a:ext cx="15684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vapor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flux </a:t>
            </a:r>
            <a:endParaRPr lang="en-US" sz="24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 flipV="1">
            <a:off x="5827741" y="2719084"/>
            <a:ext cx="0" cy="217877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6021422" y="3310053"/>
            <a:ext cx="0" cy="86409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Oval 71"/>
          <p:cNvSpPr/>
          <p:nvPr/>
        </p:nvSpPr>
        <p:spPr>
          <a:xfrm>
            <a:off x="5746258" y="2575068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5746258" y="4807316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4" name="TextBox 73"/>
              <p:cNvSpPr txBox="1"/>
              <p:nvPr/>
            </p:nvSpPr>
            <p:spPr>
              <a:xfrm>
                <a:off x="5768626" y="2229598"/>
                <a:ext cx="258661" cy="3006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en-US" sz="2000" i="1" smtClean="0">
                              <a:latin typeface="Cambria Math" charset="0"/>
                            </a:rPr>
                          </m:ctrlPr>
                        </m:barPr>
                        <m:e>
                          <m:r>
                            <a:rPr lang="en-US" sz="2000" b="0" i="1" smtClean="0">
                              <a:latin typeface="Cambria Math" charset="0"/>
                            </a:rPr>
                            <m:t>𝑠</m:t>
                          </m:r>
                        </m:e>
                      </m:bar>
                      <m:r>
                        <a:rPr lang="en-US" sz="2000" b="0" i="1" baseline="-25000" smtClean="0">
                          <a:latin typeface="Cambria Math" charset="0"/>
                          <a:ea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n-US" sz="2000" baseline="-25000" dirty="0"/>
              </a:p>
            </p:txBody>
          </p:sp>
        </mc:Choice>
        <mc:Fallback>
          <p:sp>
            <p:nvSpPr>
              <p:cNvPr id="74" name="TextBox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8626" y="2229598"/>
                <a:ext cx="258661" cy="300660"/>
              </a:xfrm>
              <a:prstGeom prst="rect">
                <a:avLst/>
              </a:prstGeom>
              <a:blipFill rotWithShape="0">
                <a:blip r:embed="rId9"/>
                <a:stretch>
                  <a:fillRect l="-13953" r="-4651" b="-163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5" name="TextBox 74"/>
              <p:cNvSpPr txBox="1"/>
              <p:nvPr/>
            </p:nvSpPr>
            <p:spPr>
              <a:xfrm>
                <a:off x="5998771" y="4629757"/>
                <a:ext cx="441531" cy="3211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charset="0"/>
                            </a:rPr>
                            <m:t>𝑠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20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  <m:t>,0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8771" y="4629757"/>
                <a:ext cx="441531" cy="321178"/>
              </a:xfrm>
              <a:prstGeom prst="rect">
                <a:avLst/>
              </a:prstGeom>
              <a:blipFill rotWithShape="0">
                <a:blip r:embed="rId10"/>
                <a:stretch>
                  <a:fillRect l="-5556" r="-5556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TextBox 75"/>
          <p:cNvSpPr txBox="1"/>
          <p:nvPr/>
        </p:nvSpPr>
        <p:spPr>
          <a:xfrm>
            <a:off x="6044989" y="3529141"/>
            <a:ext cx="15684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flux </a:t>
            </a:r>
            <a:endParaRPr lang="en-US" sz="24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8079376" y="3277481"/>
            <a:ext cx="0" cy="86409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8102943" y="3244515"/>
            <a:ext cx="17437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Momentum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flux </a:t>
            </a:r>
            <a:endParaRPr lang="en-US" sz="24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17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885217" y="1905000"/>
            <a:ext cx="228940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Momentum flux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Heat flux</a:t>
            </a: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79269" y="200025"/>
            <a:ext cx="896796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Resistance analogy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269" y="1600200"/>
            <a:ext cx="6583680" cy="40716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514" y="2309354"/>
            <a:ext cx="2554224" cy="7498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97514" y="4213324"/>
            <a:ext cx="1908048" cy="829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15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79269" y="200025"/>
            <a:ext cx="896796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Aerodynamic resistance in neutral stability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04503" y="1600200"/>
            <a:ext cx="11625535" cy="4495800"/>
          </a:xfrm>
        </p:spPr>
        <p:txBody>
          <a:bodyPr/>
          <a:lstStyle/>
          <a:p>
            <a:pPr marL="990600" lvl="1" indent="-533400" eaLnBrk="1" hangingPunct="1">
              <a:lnSpc>
                <a:spcPct val="90000"/>
              </a:lnSpc>
            </a:pPr>
            <a:endParaRPr lang="en-US" altLang="en-US" sz="800" dirty="0" smtClean="0"/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/>
              <a:t>Momentum resistance:</a:t>
            </a:r>
            <a:endParaRPr lang="en-US" alt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/>
              <a:t>Heat resistance:</a:t>
            </a:r>
            <a:endParaRPr lang="en-US" alt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/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/>
              <a:t>Excess resistance:</a:t>
            </a:r>
            <a:endParaRPr lang="en-US" alt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/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8324" y="2236288"/>
            <a:ext cx="2273808" cy="7498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8324" y="3917975"/>
            <a:ext cx="2334768" cy="79248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6581" y="2224096"/>
            <a:ext cx="2889504" cy="762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9727" y="3848100"/>
            <a:ext cx="3645408" cy="80467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48324" y="5526900"/>
            <a:ext cx="2054352" cy="841248"/>
          </a:xfrm>
          <a:prstGeom prst="rect">
            <a:avLst/>
          </a:prstGeom>
        </p:spPr>
      </p:pic>
      <p:sp>
        <p:nvSpPr>
          <p:cNvPr id="2" name="Right Arrow 1"/>
          <p:cNvSpPr/>
          <p:nvPr/>
        </p:nvSpPr>
        <p:spPr>
          <a:xfrm>
            <a:off x="4400821" y="2536842"/>
            <a:ext cx="507070" cy="190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4497874" y="4218965"/>
            <a:ext cx="507070" cy="190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86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79269" y="200025"/>
            <a:ext cx="10052231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Bulk formulation for open water surfaces (lakes </a:t>
            </a:r>
            <a:r>
              <a:rPr lang="en-US" altLang="en-US" sz="3200" smtClean="0">
                <a:solidFill>
                  <a:schemeClr val="tx1"/>
                </a:solidFill>
              </a:rPr>
              <a:t>and oceans)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04503" y="1600200"/>
            <a:ext cx="11625535" cy="4495800"/>
          </a:xfrm>
        </p:spPr>
        <p:txBody>
          <a:bodyPr/>
          <a:lstStyle/>
          <a:p>
            <a:pPr marL="990600" lvl="1" indent="-533400" eaLnBrk="1" hangingPunct="1">
              <a:lnSpc>
                <a:spcPct val="90000"/>
              </a:lnSpc>
            </a:pPr>
            <a:endParaRPr lang="en-US" altLang="en-US" sz="800" dirty="0" smtClean="0"/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/>
              <a:t>Momentum flux:</a:t>
            </a:r>
            <a:endParaRPr lang="en-US" alt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/>
              <a:t>Heat flux:</a:t>
            </a:r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/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/>
              <a:t>Water vapor flux: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3709" y="1804957"/>
            <a:ext cx="1591056" cy="46939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8973" y="2856694"/>
            <a:ext cx="2700528" cy="78638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5028" y="4083155"/>
            <a:ext cx="2694432" cy="78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36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79269" y="200025"/>
            <a:ext cx="10052231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Transfer coefficients versus resistances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6462" y="1596663"/>
            <a:ext cx="11625535" cy="4495800"/>
          </a:xfrm>
        </p:spPr>
        <p:txBody>
          <a:bodyPr/>
          <a:lstStyle/>
          <a:p>
            <a:pPr marL="990600" lvl="1" indent="-533400" eaLnBrk="1" hangingPunct="1">
              <a:lnSpc>
                <a:spcPct val="90000"/>
              </a:lnSpc>
            </a:pPr>
            <a:endParaRPr lang="en-US" altLang="en-US" sz="800" dirty="0" smtClean="0"/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/>
              <a:t>Drag </a:t>
            </a:r>
            <a:r>
              <a:rPr lang="en-US" altLang="en-US" sz="2400" dirty="0"/>
              <a:t>coefficient:</a:t>
            </a:r>
            <a:endParaRPr lang="en-US" alt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/>
              <a:t>Stanton </a:t>
            </a:r>
            <a:r>
              <a:rPr lang="en-US" altLang="en-US" sz="2400" dirty="0"/>
              <a:t>number:</a:t>
            </a:r>
            <a:endParaRPr lang="en-US" alt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/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/>
              <a:t>Dalton </a:t>
            </a:r>
            <a:r>
              <a:rPr lang="en-US" altLang="en-US" sz="2400" dirty="0"/>
              <a:t>number: </a:t>
            </a:r>
            <a:endParaRPr lang="en-US" altLang="en-US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9489" y="1578375"/>
            <a:ext cx="1621536" cy="8046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9489" y="2819565"/>
            <a:ext cx="1536192" cy="8168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9489" y="4011987"/>
            <a:ext cx="1475232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71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2351</TotalTime>
  <Words>80</Words>
  <Application>Microsoft Macintosh PowerPoint</Application>
  <PresentationFormat>Widescreen</PresentationFormat>
  <Paragraphs>55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Cambria Math</vt:lpstr>
      <vt:lpstr>Franklin Gothic Book</vt:lpstr>
      <vt:lpstr>Franklin Gothic Medium</vt:lpstr>
      <vt:lpstr>Times New Roman</vt:lpstr>
      <vt:lpstr>Tunga</vt:lpstr>
      <vt:lpstr>Tw Cen MT</vt:lpstr>
      <vt:lpstr>Wingdings</vt:lpstr>
      <vt:lpstr>Wingdings 2</vt:lpstr>
      <vt:lpstr>Arial</vt:lpstr>
      <vt:lpstr>Median</vt:lpstr>
      <vt:lpstr>Angles</vt:lpstr>
      <vt:lpstr>Mean governing Equations:   5. surface fluxes in atmospheric models</vt:lpstr>
      <vt:lpstr>Surface boundary in atmospheric models</vt:lpstr>
      <vt:lpstr>Resistance analogy</vt:lpstr>
      <vt:lpstr>Aerodynamic resistance in neutral stability</vt:lpstr>
      <vt:lpstr>Bulk formulation for open water surfaces (lakes and oceans)</vt:lpstr>
      <vt:lpstr>Transfer coefficients versus resistances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378</cp:revision>
  <cp:lastPrinted>2014-01-28T01:06:42Z</cp:lastPrinted>
  <dcterms:created xsi:type="dcterms:W3CDTF">2007-09-17T10:00:58Z</dcterms:created>
  <dcterms:modified xsi:type="dcterms:W3CDTF">2017-08-08T19:02:53Z</dcterms:modified>
</cp:coreProperties>
</file>