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4" ContentType="video/mp4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4"/>
  </p:notesMasterIdLst>
  <p:sldIdLst>
    <p:sldId id="439" r:id="rId3"/>
    <p:sldId id="488" r:id="rId4"/>
    <p:sldId id="527" r:id="rId5"/>
    <p:sldId id="519" r:id="rId6"/>
    <p:sldId id="520" r:id="rId7"/>
    <p:sldId id="528" r:id="rId8"/>
    <p:sldId id="521" r:id="rId9"/>
    <p:sldId id="522" r:id="rId10"/>
    <p:sldId id="529" r:id="rId11"/>
    <p:sldId id="523" r:id="rId12"/>
    <p:sldId id="524" r:id="rId13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92321" autoAdjust="0"/>
  </p:normalViewPr>
  <p:slideViewPr>
    <p:cSldViewPr snapToGrid="0">
      <p:cViewPr varScale="1">
        <p:scale>
          <a:sx n="88" d="100"/>
          <a:sy n="88" d="100"/>
        </p:scale>
        <p:origin x="1080" y="176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606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11/27/17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1905000"/>
            <a:ext cx="11023600" cy="2628900"/>
          </a:xfrm>
        </p:spPr>
        <p:txBody>
          <a:bodyPr/>
          <a:lstStyle/>
          <a:p>
            <a:r>
              <a:rPr lang="en-US" sz="3600" dirty="0" smtClean="0"/>
              <a:t>Budgets of energy and masses in the boundary layer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2</a:t>
            </a:r>
            <a:r>
              <a:rPr lang="en-US" dirty="0" smtClean="0"/>
              <a:t>. ABL growth and entrainment process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Venting of air out of ABL into a cumulus cloud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1812471"/>
            <a:ext cx="12070080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7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300061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Top-down mixing associated with a stratocumulus cloud layer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72" y="1714499"/>
            <a:ext cx="109728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1066318" cy="3344626"/>
          </a:xfrm>
        </p:spPr>
        <p:txBody>
          <a:bodyPr/>
          <a:lstStyle/>
          <a:p>
            <a:r>
              <a:rPr lang="en-US" sz="2400" dirty="0" smtClean="0"/>
              <a:t>The ABL will expand upward if new air is added by horizontal </a:t>
            </a:r>
            <a:r>
              <a:rPr lang="en-US" sz="2400" dirty="0" smtClean="0"/>
              <a:t>flow </a:t>
            </a:r>
            <a:r>
              <a:rPr lang="en-US" sz="2400" dirty="0" smtClean="0"/>
              <a:t>convergence and will contract if air is depleted from the ABL by flow divergence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Causes of ABL growth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286" y="2824842"/>
            <a:ext cx="82296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315" y="5150438"/>
            <a:ext cx="2060452" cy="91440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70956" y="1632618"/>
            <a:ext cx="11066318" cy="4996781"/>
          </a:xfrm>
        </p:spPr>
        <p:txBody>
          <a:bodyPr/>
          <a:lstStyle/>
          <a:p>
            <a:r>
              <a:rPr lang="en-US" sz="2400" dirty="0" smtClean="0"/>
              <a:t>ABL will expand upward if new air is added by horizontal </a:t>
            </a:r>
            <a:r>
              <a:rPr lang="en-US" sz="2400" dirty="0" smtClean="0"/>
              <a:t>flow </a:t>
            </a:r>
            <a:r>
              <a:rPr lang="en-US" sz="2400" dirty="0" smtClean="0"/>
              <a:t>convergence and will contract if air is depleted from the ABL by flow divergence</a:t>
            </a:r>
          </a:p>
          <a:p>
            <a:r>
              <a:rPr lang="en-US" sz="2400" dirty="0" smtClean="0"/>
              <a:t>Entrainment of free atmospheric air into the ABL will cause the ABL to expand upward</a:t>
            </a:r>
          </a:p>
          <a:p>
            <a:r>
              <a:rPr lang="en-US" sz="2400" dirty="0" smtClean="0"/>
              <a:t>The time change of the ABL height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/>
              <a:t>is determined by both processes, as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where              is the heat flux just below the capping inversion and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is called entrainment velocity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Causes of ABL growth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192" y="3448372"/>
            <a:ext cx="2487174" cy="9022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806" y="4735287"/>
            <a:ext cx="975362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1066318" cy="3344626"/>
          </a:xfrm>
        </p:spPr>
        <p:txBody>
          <a:bodyPr/>
          <a:lstStyle/>
          <a:p>
            <a:r>
              <a:rPr lang="en-US" sz="2400" dirty="0" smtClean="0"/>
              <a:t>Entrainment: intermittent mixing of strands of free atmospheric air into the boundary layer</a:t>
            </a:r>
          </a:p>
          <a:p>
            <a:r>
              <a:rPr lang="en-US" sz="2400" dirty="0" smtClean="0"/>
              <a:t>Entrainment is different from turbulent diffusion: diffusion causes a net movement of the </a:t>
            </a:r>
            <a:r>
              <a:rPr lang="en-US" sz="2400" dirty="0" err="1" smtClean="0"/>
              <a:t>diffusant</a:t>
            </a:r>
            <a:r>
              <a:rPr lang="en-US" sz="2400" dirty="0" smtClean="0"/>
              <a:t> but not the diffusion media itself, whereas entrainment causes a downward transport of the diffusion media (the air) </a:t>
            </a:r>
          </a:p>
          <a:p>
            <a:r>
              <a:rPr lang="en-US" sz="2400" dirty="0" smtClean="0"/>
              <a:t>Because </a:t>
            </a:r>
            <a:r>
              <a:rPr lang="en-US" sz="2400" dirty="0"/>
              <a:t>t</a:t>
            </a:r>
            <a:r>
              <a:rPr lang="en-US" sz="2400" dirty="0" smtClean="0"/>
              <a:t>he free atmospheric air is warmer, drier and more enriched in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(in the growing season), entrainment typically increases the potential temperature, decrease the moisture level and increases the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concentration in the ABL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entrainment process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2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Physical models for turbulent diffusion and entrainment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6" y="1665514"/>
            <a:ext cx="109728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1066318" cy="3344626"/>
          </a:xfrm>
        </p:spPr>
        <p:txBody>
          <a:bodyPr/>
          <a:lstStyle/>
          <a:p>
            <a:r>
              <a:rPr lang="en-US" sz="2400" dirty="0" smtClean="0"/>
              <a:t>The main “instigators” of entrainment are large thermal plumes originated from the surface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entrainment process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2726871"/>
            <a:ext cx="10972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7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Numerical simulation of thermal plumes in the ABL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5556" y="6188529"/>
            <a:ext cx="176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Ned Patton</a:t>
            </a:r>
            <a:endParaRPr lang="en-US" sz="1400" dirty="0"/>
          </a:p>
        </p:txBody>
      </p:sp>
      <p:pic>
        <p:nvPicPr>
          <p:cNvPr id="19" name="patton_thermal_simul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5009" y="1774826"/>
            <a:ext cx="11158715" cy="325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58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Shallow cumulus clouds above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0" name="Picture 2" descr="05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277" y="1095375"/>
            <a:ext cx="8753475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82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Shallow cumulus clouds above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4" descr="04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67" y="1143000"/>
            <a:ext cx="91249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07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4502</TotalTime>
  <Words>280</Words>
  <Application>Microsoft Macintosh PowerPoint</Application>
  <PresentationFormat>Widescreen</PresentationFormat>
  <Paragraphs>29</Paragraphs>
  <Slides>11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Budgets of energy and masses in the boundary layer  2. ABL growth and entrainment process</vt:lpstr>
      <vt:lpstr>Causes of ABL growth </vt:lpstr>
      <vt:lpstr>Causes of ABL growth </vt:lpstr>
      <vt:lpstr>The entrainment process</vt:lpstr>
      <vt:lpstr>Physical models for turbulent diffusion and entrainment</vt:lpstr>
      <vt:lpstr>The entrainment process</vt:lpstr>
      <vt:lpstr>Numerical simulation of thermal plumes in the ABL </vt:lpstr>
      <vt:lpstr>Shallow cumulus clouds above the boundary layer</vt:lpstr>
      <vt:lpstr>Shallow cumulus clouds above the boundary layer</vt:lpstr>
      <vt:lpstr>Venting of air out of ABL into a cumulus cloud</vt:lpstr>
      <vt:lpstr>Top-down mixing associated with a stratocumulus cloud layer 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492</cp:revision>
  <cp:lastPrinted>2014-01-28T01:06:42Z</cp:lastPrinted>
  <dcterms:created xsi:type="dcterms:W3CDTF">2007-09-17T10:00:58Z</dcterms:created>
  <dcterms:modified xsi:type="dcterms:W3CDTF">2017-11-28T02:50:46Z</dcterms:modified>
</cp:coreProperties>
</file>