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5"/>
  </p:notesMasterIdLst>
  <p:sldIdLst>
    <p:sldId id="439" r:id="rId3"/>
    <p:sldId id="442" r:id="rId4"/>
    <p:sldId id="443" r:id="rId5"/>
    <p:sldId id="444" r:id="rId6"/>
    <p:sldId id="446" r:id="rId7"/>
    <p:sldId id="445" r:id="rId8"/>
    <p:sldId id="447" r:id="rId9"/>
    <p:sldId id="448" r:id="rId10"/>
    <p:sldId id="449" r:id="rId11"/>
    <p:sldId id="450" r:id="rId12"/>
    <p:sldId id="451" r:id="rId13"/>
    <p:sldId id="452" r:id="rId14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73" autoAdjust="0"/>
    <p:restoredTop sz="50000" autoAdjust="0"/>
  </p:normalViewPr>
  <p:slideViewPr>
    <p:cSldViewPr snapToGrid="0">
      <p:cViewPr>
        <p:scale>
          <a:sx n="90" d="100"/>
          <a:sy n="90" d="100"/>
        </p:scale>
        <p:origin x="600" y="320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9/6/17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9/6/17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9/6/17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../../../essentials/Media/Image_Library/chapter6/0622.jpg" TargetMode="External"/><Relationship Id="rId3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../../../essentials/Media/Animations/CH06/53_coriolis/index.html" TargetMode="External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Fundamental Equations: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Conservation </a:t>
            </a:r>
            <a:r>
              <a:rPr lang="en-US" smtClean="0"/>
              <a:t>of momentum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Flow in the free atmosphere (northern hemisphere)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29713" y="2191408"/>
            <a:ext cx="28584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PGF: Pressure gradient force</a:t>
            </a:r>
          </a:p>
          <a:p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CF: Coriolis force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6" descr="061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1557336"/>
            <a:ext cx="8943975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0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Flow in high and low pressure systems (northern hemisphere)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00075" y="1557337"/>
            <a:ext cx="8964613" cy="5083175"/>
            <a:chOff x="1100138" y="1657350"/>
            <a:chExt cx="8964613" cy="5083175"/>
          </a:xfrm>
        </p:grpSpPr>
        <p:pic>
          <p:nvPicPr>
            <p:cNvPr id="6" name="Picture 3" descr="0622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138" y="1657350"/>
              <a:ext cx="8964613" cy="508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Straight Connector 2"/>
            <p:cNvCxnSpPr/>
            <p:nvPr/>
          </p:nvCxnSpPr>
          <p:spPr>
            <a:xfrm flipV="1">
              <a:off x="8643938" y="3411541"/>
              <a:ext cx="1185862" cy="1957387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352550" y="3328988"/>
              <a:ext cx="1304925" cy="203994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1352550" y="5400675"/>
              <a:ext cx="7291388" cy="12701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657475" y="3379795"/>
              <a:ext cx="7172325" cy="9522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9333921" y="3104638"/>
            <a:ext cx="1424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Top of ABL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02360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Viscous force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2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74358" y="1563825"/>
                <a:ext cx="11114059" cy="4525963"/>
              </a:xfrm>
            </p:spPr>
            <p:txBody>
              <a:bodyPr/>
              <a:lstStyle/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Vector form: </a:t>
                </a:r>
              </a:p>
              <a:p>
                <a:pPr eaLnBrk="1" hangingPunct="1">
                  <a:buFont typeface="Wingdings" charset="2"/>
                  <a:buChar char="Ø"/>
                </a:pPr>
                <a:endParaRPr lang="en-US" altLang="en-US" sz="800" dirty="0" smtClean="0"/>
              </a:p>
              <a:p>
                <a:r>
                  <a:rPr lang="en-US" sz="2800" dirty="0" smtClean="0"/>
                  <a:t>Laplace operator: </a:t>
                </a:r>
              </a:p>
              <a:p>
                <a:endParaRPr lang="en-US" sz="1000" dirty="0" smtClean="0"/>
              </a:p>
              <a:p>
                <a:r>
                  <a:rPr lang="en-US" sz="2800" dirty="0" smtClean="0"/>
                  <a:t>This </a:t>
                </a:r>
                <a:r>
                  <a:rPr lang="en-US" sz="2800" dirty="0"/>
                  <a:t>is </a:t>
                </a:r>
                <a:r>
                  <a:rPr lang="en-US" sz="2800" dirty="0" smtClean="0"/>
                  <a:t>a local force, </a:t>
                </a:r>
                <a:r>
                  <a:rPr lang="en-US" sz="2800" dirty="0"/>
                  <a:t>existing only at the </a:t>
                </a:r>
                <a:r>
                  <a:rPr lang="en-US" sz="2800" dirty="0" smtClean="0"/>
                  <a:t>boundary of an </a:t>
                </a:r>
                <a:r>
                  <a:rPr lang="en-US" sz="2800" dirty="0"/>
                  <a:t>air parcel and acting to reduce the air parcel’s momentum</a:t>
                </a:r>
                <a:r>
                  <a:rPr lang="en-US" altLang="en-US" sz="2800" dirty="0" smtClean="0"/>
                  <a:t>.</a:t>
                </a: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It is generally much smaller than the other forces except very close (within a few cm) to the ground.</a:t>
                </a: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It is reduced to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charset="0"/>
                      </a:rPr>
                      <m:t>{</m:t>
                    </m:r>
                    <m:r>
                      <a:rPr lang="en-US" altLang="en-US" sz="2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  <m:f>
                      <m:fPr>
                        <m:ctrlPr>
                          <a:rPr lang="mr-IN" alt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altLang="en-US" sz="28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mr-IN" altLang="en-US" sz="28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altLang="en-US" sz="28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𝑢</m:t>
                        </m:r>
                      </m:num>
                      <m:den>
                        <m:r>
                          <a:rPr lang="mr-IN" alt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p>
                          <m:sSupPr>
                            <m:ctrlPr>
                              <a:rPr lang="mr-IN" altLang="en-US" sz="28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en-US" sz="28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altLang="en-US" sz="28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en-US" sz="2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 0, 0}</m:t>
                    </m:r>
                  </m:oMath>
                </a14:m>
                <a:r>
                  <a:rPr lang="en-US" altLang="en-US" sz="2800" dirty="0" smtClean="0"/>
                  <a:t> in the surface layer.</a:t>
                </a:r>
              </a:p>
            </p:txBody>
          </p:sp>
        </mc:Choice>
        <mc:Fallback xmlns="">
          <p:sp>
            <p:nvSpPr>
              <p:cNvPr id="3072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74358" y="1563825"/>
                <a:ext cx="11114059" cy="4525963"/>
              </a:xfrm>
              <a:blipFill rotWithShape="0">
                <a:blip r:embed="rId2"/>
                <a:stretch>
                  <a:fillRect l="-219" t="-1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6910" y="1664970"/>
            <a:ext cx="2749296" cy="426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4935" y="2192835"/>
            <a:ext cx="3157728" cy="78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4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Newton’s second law of motion and momentum conservation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2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74358" y="1563825"/>
                <a:ext cx="11114059" cy="4525963"/>
              </a:xfrm>
            </p:spPr>
            <p:txBody>
              <a:bodyPr/>
              <a:lstStyle/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Newton’s second law of motion: force equals mass times acceleration</a:t>
                </a:r>
              </a:p>
              <a:p>
                <a:pPr marL="0" indent="0" eaLnBrk="1" hangingPunct="1">
                  <a:buNone/>
                </a:pPr>
                <a:r>
                  <a:rPr lang="en-US" altLang="en-US" sz="2800" dirty="0">
                    <a:latin typeface="Symbol" charset="2"/>
                    <a:ea typeface="Symbol" charset="2"/>
                    <a:cs typeface="Symbol" charset="2"/>
                  </a:rPr>
                  <a:t>	</a:t>
                </a:r>
                <a:r>
                  <a:rPr lang="en-US" altLang="en-US" sz="2800" dirty="0" smtClean="0">
                    <a:latin typeface="Symbol" charset="2"/>
                    <a:ea typeface="Symbol" charset="2"/>
                    <a:cs typeface="Symbol" charset="2"/>
                  </a:rPr>
                  <a:t>	S</a:t>
                </a:r>
                <a:r>
                  <a:rPr lang="en-US" altLang="en-US" sz="28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F</a:t>
                </a:r>
                <a:r>
                  <a:rPr lang="en-US" altLang="en-US" sz="28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=</m:t>
                    </m:r>
                    <m:r>
                      <a:rPr lang="en-US" altLang="en-US" sz="2800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𝑚</m:t>
                    </m:r>
                    <m:f>
                      <m:fPr>
                        <m:ctrlPr>
                          <a:rPr lang="mr-IN" altLang="en-US" sz="2800" b="0" i="1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d</m:t>
                        </m:r>
                        <m:r>
                          <a:rPr lang="en-US" altLang="en-US" sz="2800" b="1" i="0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𝐕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d</m:t>
                        </m:r>
                        <m:r>
                          <a:rPr lang="en-US" altLang="en-US" sz="2800" b="0" i="1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en-US" sz="2800" b="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altLang="en-US" sz="2800" b="0" i="1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d</m:t>
                        </m:r>
                        <m:r>
                          <a:rPr lang="en-US" altLang="en-US" sz="2800" b="0" i="1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(</m:t>
                        </m:r>
                        <m:r>
                          <a:rPr lang="en-US" altLang="en-US" sz="2800" b="0" i="1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𝑚</m:t>
                        </m:r>
                        <m:r>
                          <a:rPr lang="en-US" altLang="en-US" sz="2800" b="1" i="0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𝐕</m:t>
                        </m:r>
                        <m:r>
                          <a:rPr lang="en-US" altLang="en-US" sz="2800" b="0" i="1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d</m:t>
                        </m:r>
                        <m:r>
                          <a:rPr lang="en-US" altLang="en-US" sz="2800" b="0" i="1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𝑡</m:t>
                        </m:r>
                      </m:den>
                    </m:f>
                  </m:oMath>
                </a14:m>
                <a:endParaRPr lang="en-US" altLang="en-US" sz="2800" b="0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Conservation of </a:t>
                </a:r>
                <a:r>
                  <a:rPr lang="en-US" altLang="en-US" sz="2800" dirty="0"/>
                  <a:t>momentum: T</a:t>
                </a:r>
                <a:r>
                  <a:rPr lang="en-US" altLang="en-US" sz="2800" dirty="0" smtClean="0"/>
                  <a:t>he </a:t>
                </a:r>
                <a:r>
                  <a:rPr lang="en-US" altLang="en-US" sz="2800" dirty="0"/>
                  <a:t>time rate of change of the </a:t>
                </a:r>
                <a:r>
                  <a:rPr lang="en-US" altLang="en-US" sz="2800" dirty="0" smtClean="0"/>
                  <a:t>momentum of </a:t>
                </a:r>
                <a:r>
                  <a:rPr lang="en-US" altLang="en-US" sz="2800" dirty="0"/>
                  <a:t>an </a:t>
                </a:r>
                <a:r>
                  <a:rPr lang="en-US" altLang="en-US" sz="2800" dirty="0" smtClean="0"/>
                  <a:t>object is </a:t>
                </a:r>
                <a:r>
                  <a:rPr lang="en-US" altLang="en-US" sz="2800" dirty="0"/>
                  <a:t>equal to the sum of all the forces experienced by the </a:t>
                </a:r>
                <a:r>
                  <a:rPr lang="en-US" altLang="en-US" sz="2800" dirty="0" smtClean="0"/>
                  <a:t>object.</a:t>
                </a:r>
                <a:endParaRPr lang="en-US" altLang="en-US" sz="2800" dirty="0"/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Conservation of momentum for an air parcel of unit mass</a:t>
                </a:r>
              </a:p>
              <a:p>
                <a:pPr marL="0" indent="0" eaLnBrk="1" hangingPunct="1">
                  <a:buNone/>
                </a:pPr>
                <a:r>
                  <a:rPr lang="en-US" altLang="en-US" sz="2800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altLang="en-US" sz="28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charset="0"/>
                          </a:rPr>
                          <m:t>d</m:t>
                        </m:r>
                        <m:r>
                          <a:rPr lang="en-US" altLang="en-US" sz="2800" b="1" i="0" smtClean="0">
                            <a:latin typeface="Cambria Math" charset="0"/>
                          </a:rPr>
                          <m:t>𝐕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charset="0"/>
                          </a:rPr>
                          <m:t>d</m:t>
                        </m:r>
                        <m:r>
                          <a:rPr lang="en-US" altLang="en-US" sz="2800" b="0" i="1" smtClean="0">
                            <a:latin typeface="Cambria Math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en-US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altLang="en-US" sz="28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altLang="en-US" sz="2800" b="0" i="1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en-US" altLang="en-US" sz="2800" b="0" i="1" smtClean="0">
                            <a:latin typeface="Cambria Math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en-US" sz="2800" dirty="0" smtClean="0"/>
                  <a:t> </a:t>
                </a:r>
                <a:r>
                  <a:rPr lang="en-US" altLang="en-US" sz="2800" dirty="0" smtClean="0">
                    <a:latin typeface="Symbol" charset="2"/>
                    <a:ea typeface="Symbol" charset="2"/>
                    <a:cs typeface="Symbol" charset="2"/>
                  </a:rPr>
                  <a:t>S</a:t>
                </a:r>
                <a:r>
                  <a:rPr lang="en-US" altLang="en-US" sz="28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F = </a:t>
                </a:r>
                <a:r>
                  <a:rPr lang="en-US" altLang="en-US" sz="2800" dirty="0" smtClean="0">
                    <a:latin typeface="Symbol" charset="2"/>
                    <a:ea typeface="Symbol" charset="2"/>
                    <a:cs typeface="Symbol" charset="2"/>
                  </a:rPr>
                  <a:t>S</a:t>
                </a:r>
                <a:r>
                  <a:rPr lang="en-US" altLang="en-US" sz="28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f  			</a:t>
                </a:r>
                <a:r>
                  <a:rPr lang="en-US" altLang="en-US" sz="28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[m s</a:t>
                </a:r>
                <a:r>
                  <a:rPr lang="en-US" altLang="en-US" sz="2800" baseline="30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-2</a:t>
                </a:r>
                <a:r>
                  <a:rPr lang="en-US" altLang="en-US" sz="28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]</a:t>
                </a:r>
                <a:endParaRPr lang="en-US" altLang="en-US" sz="2800" dirty="0"/>
              </a:p>
            </p:txBody>
          </p:sp>
        </mc:Choice>
        <mc:Fallback xmlns="">
          <p:sp>
            <p:nvSpPr>
              <p:cNvPr id="3072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74358" y="1563825"/>
                <a:ext cx="11114059" cy="4525963"/>
              </a:xfrm>
              <a:blipFill rotWithShape="0">
                <a:blip r:embed="rId2"/>
                <a:stretch>
                  <a:fillRect l="-219" t="-1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22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tx1"/>
                </a:solidFill>
              </a:rPr>
              <a:t>M</a:t>
            </a:r>
            <a:r>
              <a:rPr lang="en-US" altLang="en-US" sz="3200" dirty="0" smtClean="0">
                <a:solidFill>
                  <a:schemeClr val="tx1"/>
                </a:solidFill>
              </a:rPr>
              <a:t>omentum conservation: component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337" y="2667933"/>
            <a:ext cx="6333744" cy="26090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90800" y="2667933"/>
            <a:ext cx="3439319" cy="818464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20604" y="1518273"/>
                <a:ext cx="447045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4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d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𝑢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charset="0"/>
                            </a:rPr>
                            <m:t>d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0604" y="1518273"/>
                <a:ext cx="447045" cy="7012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16971" y="1652846"/>
            <a:ext cx="3903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Acceleration in the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 x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direction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34667" y="2472267"/>
            <a:ext cx="1042576" cy="292946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01863" y="5494630"/>
            <a:ext cx="3020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Times New Roman" charset="0"/>
                <a:ea typeface="Times New Roman" charset="0"/>
                <a:cs typeface="Times New Roman" charset="0"/>
              </a:rPr>
              <a:t>Pressure gradient force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477243" y="4630807"/>
            <a:ext cx="518754" cy="518754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940477" y="5819472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Gravitational force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771900" y="2219491"/>
            <a:ext cx="448704" cy="4484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11" idx="3"/>
          </p:cNvCxnSpPr>
          <p:nvPr/>
        </p:nvCxnSpPr>
        <p:spPr>
          <a:xfrm flipV="1">
            <a:off x="5722242" y="5401733"/>
            <a:ext cx="712425" cy="323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7815263" y="5149561"/>
            <a:ext cx="328612" cy="806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11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tx1"/>
                </a:solidFill>
              </a:rPr>
              <a:t>M</a:t>
            </a:r>
            <a:r>
              <a:rPr lang="en-US" altLang="en-US" sz="3200" dirty="0" smtClean="0">
                <a:solidFill>
                  <a:schemeClr val="tx1"/>
                </a:solidFill>
              </a:rPr>
              <a:t>omentum conservation: component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337" y="2667933"/>
            <a:ext cx="6333744" cy="26090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315199" y="2667933"/>
            <a:ext cx="711201" cy="1667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088194" y="1935042"/>
            <a:ext cx="188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Times New Roman" charset="0"/>
                <a:ea typeface="Times New Roman" charset="0"/>
                <a:cs typeface="Times New Roman" charset="0"/>
              </a:rPr>
              <a:t>Coriolis force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45215" y="5552833"/>
            <a:ext cx="1866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Viscous force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97334" y="2837266"/>
            <a:ext cx="762748" cy="224273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>
            <a:stCxn id="11" idx="3"/>
            <a:endCxn id="8" idx="0"/>
          </p:cNvCxnSpPr>
          <p:nvPr/>
        </p:nvCxnSpPr>
        <p:spPr>
          <a:xfrm>
            <a:off x="6972043" y="2165875"/>
            <a:ext cx="698757" cy="502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13" idx="0"/>
            <a:endCxn id="12" idx="2"/>
          </p:cNvCxnSpPr>
          <p:nvPr/>
        </p:nvCxnSpPr>
        <p:spPr>
          <a:xfrm flipV="1">
            <a:off x="8678708" y="5080000"/>
            <a:ext cx="0" cy="472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4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Pressure gradient force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2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74358" y="1563825"/>
                <a:ext cx="11114059" cy="4525963"/>
              </a:xfrm>
            </p:spPr>
            <p:txBody>
              <a:bodyPr/>
              <a:lstStyle/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Vector form</a:t>
                </a:r>
              </a:p>
              <a:p>
                <a:pPr marL="0" indent="0" eaLnBrk="1" hangingPunct="1">
                  <a:buNone/>
                </a:pPr>
                <a:r>
                  <a:rPr lang="en-US" altLang="en-US" sz="2800" dirty="0">
                    <a:latin typeface="Symbol" charset="2"/>
                    <a:ea typeface="Symbol" charset="2"/>
                    <a:cs typeface="Symbol" charset="2"/>
                  </a:rPr>
                  <a:t>	</a:t>
                </a:r>
                <a:r>
                  <a:rPr lang="en-US" altLang="en-US" sz="2800" dirty="0" smtClean="0">
                    <a:latin typeface="Symbol" charset="2"/>
                    <a:ea typeface="Symbol" charset="2"/>
                    <a:cs typeface="Symbol" charset="2"/>
                  </a:rPr>
                  <a:t>	</a:t>
                </a:r>
                <a:endParaRPr lang="en-US" altLang="en-US" sz="2800" b="0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This force is directed from high pressure to low pressure (thus the negative sign).</a:t>
                </a: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Typical magnitude in mid-latitude high pressure systems </a:t>
                </a:r>
              </a:p>
              <a:p>
                <a:pPr lvl="1" eaLnBrk="1" hangingPunct="1">
                  <a:buFont typeface="Wingdings" charset="2"/>
                  <a:buChar char="Ø"/>
                </a:pPr>
                <a:r>
                  <a:rPr lang="en-US" sz="2500" dirty="0"/>
                  <a:t>P</a:t>
                </a:r>
                <a:r>
                  <a:rPr lang="it-IT" sz="2500" dirty="0" err="1" smtClean="0"/>
                  <a:t>ressure</a:t>
                </a:r>
                <a:r>
                  <a:rPr lang="it-IT" sz="2500" dirty="0"/>
                  <a:t> </a:t>
                </a:r>
                <a:r>
                  <a:rPr lang="it-IT" sz="2500" dirty="0" err="1" smtClean="0"/>
                  <a:t>gradient</a:t>
                </a:r>
                <a:r>
                  <a:rPr lang="it-IT" sz="2500" dirty="0" smtClean="0"/>
                  <a:t> 1 </a:t>
                </a:r>
                <a:r>
                  <a:rPr lang="it-IT" sz="2500" dirty="0" err="1"/>
                  <a:t>hPa</a:t>
                </a:r>
                <a:r>
                  <a:rPr lang="it-IT" sz="2500" dirty="0"/>
                  <a:t> </a:t>
                </a:r>
                <a:r>
                  <a:rPr lang="it-IT" sz="2500" dirty="0" smtClean="0"/>
                  <a:t>per 100 </a:t>
                </a:r>
                <a:r>
                  <a:rPr lang="it-IT" sz="2500" dirty="0"/>
                  <a:t>km</a:t>
                </a:r>
                <a:r>
                  <a:rPr lang="en-US" altLang="en-US" sz="2500" dirty="0" smtClean="0"/>
                  <a:t> </a:t>
                </a:r>
                <a:r>
                  <a:rPr lang="en-US" altLang="en-US" sz="2500" dirty="0" smtClean="0">
                    <a:sym typeface="Wingdings"/>
                  </a:rPr>
                  <a:t> (horizontal) pressure gradient force</a:t>
                </a:r>
                <a:r>
                  <a:rPr lang="en-US" altLang="en-US" sz="2500" dirty="0" smtClean="0"/>
                  <a:t> </a:t>
                </a:r>
                <a14:m>
                  <m:oMath xmlns:m="http://schemas.openxmlformats.org/officeDocument/2006/math">
                    <m:r>
                      <a:rPr lang="en-US" altLang="en-US" sz="2500" b="0" i="1" smtClean="0">
                        <a:latin typeface="Cambria Math" charset="0"/>
                      </a:rPr>
                      <m:t>1</m:t>
                    </m:r>
                    <m:r>
                      <a:rPr lang="en-US" altLang="en-US" sz="25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 </m:t>
                    </m:r>
                    <m:sSup>
                      <m:sSupPr>
                        <m:ctrlP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en-US" sz="2500" dirty="0" smtClean="0"/>
                  <a:t> m s</a:t>
                </a:r>
                <a:r>
                  <a:rPr lang="en-US" altLang="en-US" sz="2500" baseline="30000" dirty="0" smtClean="0"/>
                  <a:t>-2</a:t>
                </a: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This force is the ultimate reason for why air moves from one place to another. </a:t>
                </a:r>
                <a:endParaRPr lang="en-US" altLang="en-US" sz="2800" dirty="0"/>
              </a:p>
            </p:txBody>
          </p:sp>
        </mc:Choice>
        <mc:Fallback xmlns="">
          <p:sp>
            <p:nvSpPr>
              <p:cNvPr id="3072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74358" y="1563825"/>
                <a:ext cx="11114059" cy="4525963"/>
              </a:xfrm>
              <a:blipFill rotWithShape="0">
                <a:blip r:embed="rId2"/>
                <a:stretch>
                  <a:fillRect l="-219" t="-1482" r="-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236" y="1691831"/>
            <a:ext cx="3486912" cy="87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7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Pressure gradient force: water tank analogy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3" descr="06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2" y="1614487"/>
            <a:ext cx="5486400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420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Pressure gradient force in low and high </a:t>
            </a:r>
            <a:r>
              <a:rPr lang="en-US" altLang="en-US" sz="3200" dirty="0" smtClean="0">
                <a:solidFill>
                  <a:schemeClr val="tx1"/>
                </a:solidFill>
              </a:rPr>
              <a:t>pressure systems </a:t>
            </a:r>
            <a:r>
              <a:rPr lang="en-US" altLang="en-US" sz="3200" dirty="0" smtClean="0">
                <a:solidFill>
                  <a:schemeClr val="tx1"/>
                </a:solidFill>
              </a:rPr>
              <a:t>in the northern hemisphere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06" y="2285999"/>
            <a:ext cx="8209282" cy="342053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734527" y="4093535"/>
            <a:ext cx="20084" cy="4446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611020" y="3616843"/>
            <a:ext cx="500399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464630" y="3600895"/>
            <a:ext cx="500399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54611" y="2413591"/>
            <a:ext cx="0" cy="42687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017727" y="4538135"/>
            <a:ext cx="3544" cy="4804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893681" y="2173375"/>
            <a:ext cx="3544" cy="4804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477188" y="3616843"/>
            <a:ext cx="500399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8972294" y="3574315"/>
            <a:ext cx="500399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348688" y="3148671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Pressure </a:t>
            </a:r>
            <a:r>
              <a:rPr lang="en-US" smtClean="0">
                <a:latin typeface="Times New Roman" charset="0"/>
                <a:ea typeface="Times New Roman" charset="0"/>
                <a:cs typeface="Times New Roman" charset="0"/>
              </a:rPr>
              <a:t>gradient force</a:t>
            </a:r>
            <a:endParaRPr lang="en-US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11020" y="4538135"/>
            <a:ext cx="329292" cy="1168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40311" y="5241073"/>
            <a:ext cx="794215" cy="617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633011" y="4778350"/>
            <a:ext cx="1344576" cy="928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Coriolis force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2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74358" y="1563825"/>
                <a:ext cx="11114059" cy="4525963"/>
              </a:xfrm>
            </p:spPr>
            <p:txBody>
              <a:bodyPr/>
              <a:lstStyle/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Vector form: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charset="0"/>
                      </a:rPr>
                      <m:t>{</m:t>
                    </m:r>
                    <m:r>
                      <a:rPr lang="en-US" altLang="en-US" sz="2800" b="0" i="1" smtClean="0">
                        <a:latin typeface="Cambria Math" charset="0"/>
                      </a:rPr>
                      <m:t>𝑓𝑣</m:t>
                    </m:r>
                    <m:r>
                      <a:rPr lang="en-US" altLang="en-US" sz="2800" b="0" i="1" smtClean="0">
                        <a:latin typeface="Cambria Math" charset="0"/>
                      </a:rPr>
                      <m:t>,−</m:t>
                    </m:r>
                    <m:r>
                      <a:rPr lang="en-US" altLang="en-US" sz="2800" b="0" i="1" smtClean="0">
                        <a:latin typeface="Cambria Math" charset="0"/>
                      </a:rPr>
                      <m:t>𝑓𝑢</m:t>
                    </m:r>
                    <m:r>
                      <a:rPr lang="en-US" altLang="en-US" sz="2800" b="0" i="1" smtClean="0">
                        <a:latin typeface="Cambria Math" charset="0"/>
                      </a:rPr>
                      <m:t>,0}</m:t>
                    </m:r>
                  </m:oMath>
                </a14:m>
                <a:endParaRPr lang="en-US" altLang="en-US" sz="2800" b="0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This force exists because our coordinate frame </a:t>
                </a:r>
                <a:r>
                  <a:rPr lang="en-US" altLang="en-US" sz="2800" dirty="0" smtClean="0"/>
                  <a:t>is</a:t>
                </a:r>
                <a:r>
                  <a:rPr lang="en-US" altLang="en-US" sz="2800" dirty="0" smtClean="0"/>
                  <a:t> </a:t>
                </a:r>
                <a:r>
                  <a:rPr lang="en-US" altLang="en-US" sz="2800" dirty="0" smtClean="0"/>
                  <a:t>rotating; it deflects motion to the right in the NH.</a:t>
                </a: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Coriolis parameter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charset="0"/>
                      </a:rPr>
                      <m:t>𝑓</m:t>
                    </m:r>
                    <m:r>
                      <a:rPr lang="en-US" altLang="en-US" sz="2800" b="0" i="1" smtClean="0">
                        <a:latin typeface="Cambria Math" charset="0"/>
                      </a:rPr>
                      <m:t>=2</m:t>
                    </m:r>
                    <m:r>
                      <m:rPr>
                        <m:sty m:val="p"/>
                      </m:rPr>
                      <a:rPr lang="el-GR" altLang="en-US" sz="2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Ω</m:t>
                    </m:r>
                    <m:func>
                      <m:funcPr>
                        <m:ctrlPr>
                          <a:rPr lang="en-US" alt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</m:fName>
                      <m:e>
                        <m:r>
                          <a:rPr lang="en-US" alt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𝜑</m:t>
                        </m:r>
                        <m:r>
                          <a:rPr lang="en-US" alt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≈1×1</m:t>
                        </m:r>
                        <m:sSup>
                          <m:sSupPr>
                            <m:ctrlPr>
                              <a:rPr lang="en-US" altLang="en-US" sz="28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en-US" sz="28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en-US" sz="28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−4</m:t>
                            </m:r>
                          </m:sup>
                        </m:sSup>
                      </m:e>
                    </m:func>
                    <m:r>
                      <a:rPr lang="en-US" altLang="en-US" sz="28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altLang="en-US" sz="2800" dirty="0" smtClean="0"/>
                  <a:t>s</a:t>
                </a:r>
                <a:r>
                  <a:rPr lang="en-US" altLang="en-US" sz="2800" baseline="30000" dirty="0" smtClean="0"/>
                  <a:t>-1</a:t>
                </a:r>
                <a:r>
                  <a:rPr lang="en-US" altLang="en-US" sz="2800" dirty="0" smtClean="0"/>
                  <a:t> at mid-latitudes in NH</a:t>
                </a: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Typical magnitude in the upper atmosphere </a:t>
                </a:r>
              </a:p>
              <a:p>
                <a:pPr lvl="1" eaLnBrk="1" hangingPunct="1">
                  <a:buFont typeface="Wingdings" charset="2"/>
                  <a:buChar char="Ø"/>
                </a:pPr>
                <a14:m>
                  <m:oMath xmlns:m="http://schemas.openxmlformats.org/officeDocument/2006/math">
                    <m:r>
                      <a:rPr lang="en-US" altLang="en-US" sz="2500" b="0" i="1" smtClean="0">
                        <a:latin typeface="Cambria Math" charset="0"/>
                      </a:rPr>
                      <m:t>1</m:t>
                    </m:r>
                    <m:r>
                      <a:rPr lang="en-US" altLang="en-US" sz="25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 </m:t>
                    </m:r>
                    <m:sSup>
                      <m:sSupPr>
                        <m:ctrlP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en-US" sz="2500" dirty="0" smtClean="0"/>
                  <a:t> m s</a:t>
                </a:r>
                <a:r>
                  <a:rPr lang="en-US" altLang="en-US" sz="2500" baseline="30000" dirty="0" smtClean="0"/>
                  <a:t>-2</a:t>
                </a: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It redistributes the kinetic energy of an air parcel between the </a:t>
                </a:r>
                <a:r>
                  <a:rPr lang="en-US" altLang="en-US" sz="2800" i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x</a:t>
                </a:r>
                <a:r>
                  <a:rPr lang="en-US" altLang="en-US" sz="2800" dirty="0" smtClean="0"/>
                  <a:t> and </a:t>
                </a:r>
                <a:r>
                  <a:rPr lang="en-US" altLang="en-US" sz="2800" i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y</a:t>
                </a:r>
                <a:r>
                  <a:rPr lang="en-US" altLang="en-US" sz="2800" dirty="0" smtClean="0"/>
                  <a:t> directions. </a:t>
                </a: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2800" dirty="0" smtClean="0"/>
                  <a:t>It is usually negligible in the surface layer.</a:t>
                </a:r>
                <a:endParaRPr lang="en-US" altLang="en-US" sz="2800" dirty="0"/>
              </a:p>
            </p:txBody>
          </p:sp>
        </mc:Choice>
        <mc:Fallback>
          <p:sp>
            <p:nvSpPr>
              <p:cNvPr id="3072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74358" y="1563825"/>
                <a:ext cx="11114059" cy="4525963"/>
              </a:xfrm>
              <a:blipFill rotWithShape="0">
                <a:blip r:embed="rId2"/>
                <a:stretch>
                  <a:fillRect l="-219" t="-1482" b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366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 giant merry-go-around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2" name="Picture 4" descr="061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1538287"/>
            <a:ext cx="9144000" cy="472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49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2886</TotalTime>
  <Words>209</Words>
  <Application>Microsoft Macintosh PowerPoint</Application>
  <PresentationFormat>Widescreen</PresentationFormat>
  <Paragraphs>49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Cambria Math</vt:lpstr>
      <vt:lpstr>Franklin Gothic Book</vt:lpstr>
      <vt:lpstr>Franklin Gothic Medium</vt:lpstr>
      <vt:lpstr>Mangal</vt:lpstr>
      <vt:lpstr>Symbol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Fundamental Equations:   2. Conservation of momentum  </vt:lpstr>
      <vt:lpstr>Newton’s second law of motion and momentum conservation</vt:lpstr>
      <vt:lpstr>Momentum conservation: component equations</vt:lpstr>
      <vt:lpstr>Momentum conservation: component equations</vt:lpstr>
      <vt:lpstr>Pressure gradient force</vt:lpstr>
      <vt:lpstr>Pressure gradient force: water tank analogy</vt:lpstr>
      <vt:lpstr>Pressure gradient force in low and high pressure systems in the northern hemisphere</vt:lpstr>
      <vt:lpstr>Coriolis force</vt:lpstr>
      <vt:lpstr>A giant merry-go-around</vt:lpstr>
      <vt:lpstr>Flow in the free atmosphere (northern hemisphere)</vt:lpstr>
      <vt:lpstr>Flow in high and low pressure systems (northern hemisphere)</vt:lpstr>
      <vt:lpstr>Viscous force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362</cp:revision>
  <cp:lastPrinted>2014-01-28T01:06:42Z</cp:lastPrinted>
  <dcterms:created xsi:type="dcterms:W3CDTF">2007-09-17T10:00:58Z</dcterms:created>
  <dcterms:modified xsi:type="dcterms:W3CDTF">2017-09-07T00:54:01Z</dcterms:modified>
</cp:coreProperties>
</file>