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8"/>
  </p:notesMasterIdLst>
  <p:sldIdLst>
    <p:sldId id="439" r:id="rId3"/>
    <p:sldId id="396" r:id="rId4"/>
    <p:sldId id="468" r:id="rId5"/>
    <p:sldId id="470" r:id="rId6"/>
    <p:sldId id="472" r:id="rId7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84" autoAdjust="0"/>
    <p:restoredTop sz="86429" autoAdjust="0"/>
  </p:normalViewPr>
  <p:slideViewPr>
    <p:cSldViewPr snapToGrid="0">
      <p:cViewPr varScale="1">
        <p:scale>
          <a:sx n="82" d="100"/>
          <a:sy n="82" d="100"/>
        </p:scale>
        <p:origin x="896" y="168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4418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0350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10/2/17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10/2/17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10/2/17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Flow in plant canopies</a:t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2</a:t>
            </a:r>
            <a:r>
              <a:rPr lang="en-US" dirty="0" smtClean="0"/>
              <a:t>. Mean momentum equations</a:t>
            </a:r>
            <a:r>
              <a:rPr lang="en-US" altLang="en-US" sz="3200" b="1" dirty="0"/>
              <a:t/>
            </a:r>
            <a:br>
              <a:rPr lang="en-US" altLang="en-US" sz="3200" b="1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0832" y="1591056"/>
            <a:ext cx="11198352" cy="4495800"/>
          </a:xfrm>
        </p:spPr>
        <p:txBody>
          <a:bodyPr/>
          <a:lstStyle/>
          <a:p>
            <a:r>
              <a:rPr lang="en-US" sz="2400" dirty="0" smtClean="0"/>
              <a:t>The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2400" dirty="0" smtClean="0"/>
              <a:t> – component momentum equation: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Parameterization of the canopy drag force:  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mean momentum equation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302246" y="4433570"/>
            <a:ext cx="0" cy="2019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2870" y="2191925"/>
            <a:ext cx="7199390" cy="16764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9609" y="4054107"/>
            <a:ext cx="7869952" cy="8351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7120" y="5515770"/>
            <a:ext cx="3377190" cy="87173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751118" y="5008418"/>
            <a:ext cx="146511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472545" y="5008418"/>
            <a:ext cx="1146464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127982" y="5008418"/>
            <a:ext cx="4374207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331369" y="5149515"/>
            <a:ext cx="356188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1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915527" y="5169568"/>
            <a:ext cx="356188" cy="46166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2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9236243" y="5145504"/>
            <a:ext cx="356188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</a:t>
            </a:r>
            <a:endParaRPr lang="en-US" sz="24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357247" y="3112168"/>
            <a:ext cx="2680886" cy="1757065"/>
            <a:chOff x="898358" y="3112168"/>
            <a:chExt cx="2680886" cy="1757065"/>
          </a:xfrm>
        </p:grpSpPr>
        <p:sp>
          <p:nvSpPr>
            <p:cNvPr id="17" name="TextBox 16"/>
            <p:cNvSpPr txBox="1"/>
            <p:nvPr/>
          </p:nvSpPr>
          <p:spPr>
            <a:xfrm>
              <a:off x="898358" y="3112168"/>
              <a:ext cx="356188" cy="46166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1</a:t>
              </a:r>
              <a:endParaRPr lang="en-US" sz="2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98358" y="3781926"/>
              <a:ext cx="356188" cy="461665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2</a:t>
              </a:r>
              <a:endParaRPr lang="en-US" sz="2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8358" y="4407568"/>
              <a:ext cx="356188" cy="461665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3</a:t>
              </a:r>
              <a:endParaRPr lang="en-US" sz="2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55558" y="3164305"/>
              <a:ext cx="2223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Canopy </a:t>
              </a:r>
              <a:r>
                <a:rPr lang="en-US" dirty="0" smtClean="0"/>
                <a:t>form drag  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355558" y="3846095"/>
              <a:ext cx="15141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Viscous drag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355558" y="4471737"/>
              <a:ext cx="16850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Dispersive flux</a:t>
              </a: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156720" y="2947737"/>
            <a:ext cx="3207741" cy="21536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289" y="2074594"/>
            <a:ext cx="6583680" cy="406991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008418" y="1652154"/>
            <a:ext cx="4156364" cy="4998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0832" y="1591056"/>
            <a:ext cx="7710332" cy="4495800"/>
          </a:xfrm>
        </p:spPr>
        <p:txBody>
          <a:bodyPr/>
          <a:lstStyle/>
          <a:p>
            <a:r>
              <a:rPr lang="en-US" sz="2400" dirty="0" smtClean="0"/>
              <a:t>General equations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In the canopy layer, under steady state conditions and in the </a:t>
            </a:r>
            <a:r>
              <a:rPr lang="en-US" sz="2400" dirty="0" err="1" smtClean="0"/>
              <a:t>micrometerological</a:t>
            </a:r>
            <a:r>
              <a:rPr lang="en-US" sz="2400" dirty="0" smtClean="0"/>
              <a:t> coordinate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mean momentum equations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3955" y="2275497"/>
            <a:ext cx="6699518" cy="7863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3955" y="3214631"/>
            <a:ext cx="6626366" cy="7802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69500" y="5309993"/>
            <a:ext cx="2212852" cy="7498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77745" y="3231572"/>
            <a:ext cx="284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9549245" y="3429000"/>
            <a:ext cx="1007919" cy="2036618"/>
          </a:xfrm>
          <a:custGeom>
            <a:avLst/>
            <a:gdLst>
              <a:gd name="connsiteX0" fmla="*/ 1007919 w 1007919"/>
              <a:gd name="connsiteY0" fmla="*/ 0 h 1901537"/>
              <a:gd name="connsiteX1" fmla="*/ 509155 w 1007919"/>
              <a:gd name="connsiteY1" fmla="*/ 207818 h 1901537"/>
              <a:gd name="connsiteX2" fmla="*/ 228600 w 1007919"/>
              <a:gd name="connsiteY2" fmla="*/ 519546 h 1901537"/>
              <a:gd name="connsiteX3" fmla="*/ 124691 w 1007919"/>
              <a:gd name="connsiteY3" fmla="*/ 862446 h 1901537"/>
              <a:gd name="connsiteX4" fmla="*/ 31173 w 1007919"/>
              <a:gd name="connsiteY4" fmla="*/ 1465118 h 1901537"/>
              <a:gd name="connsiteX5" fmla="*/ 0 w 1007919"/>
              <a:gd name="connsiteY5" fmla="*/ 1901537 h 1901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7919" h="1901537">
                <a:moveTo>
                  <a:pt x="1007919" y="0"/>
                </a:moveTo>
                <a:cubicBezTo>
                  <a:pt x="823480" y="60613"/>
                  <a:pt x="639041" y="121227"/>
                  <a:pt x="509155" y="207818"/>
                </a:cubicBezTo>
                <a:cubicBezTo>
                  <a:pt x="379269" y="294409"/>
                  <a:pt x="292677" y="410441"/>
                  <a:pt x="228600" y="519546"/>
                </a:cubicBezTo>
                <a:cubicBezTo>
                  <a:pt x="164523" y="628651"/>
                  <a:pt x="157596" y="704851"/>
                  <a:pt x="124691" y="862446"/>
                </a:cubicBezTo>
                <a:cubicBezTo>
                  <a:pt x="91786" y="1020041"/>
                  <a:pt x="51955" y="1291936"/>
                  <a:pt x="31173" y="1465118"/>
                </a:cubicBezTo>
                <a:cubicBezTo>
                  <a:pt x="10391" y="1638300"/>
                  <a:pt x="5195" y="1769918"/>
                  <a:pt x="0" y="1901537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434945" y="1828800"/>
            <a:ext cx="2210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Two models of </a:t>
            </a:r>
          </a:p>
          <a:p>
            <a:r>
              <a:rPr lang="en-US" dirty="0" smtClean="0"/>
              <a:t>canopy wind profile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884227" y="1569027"/>
            <a:ext cx="3023755" cy="4769428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28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5657" y="4256384"/>
            <a:ext cx="2773686" cy="7741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5019" y="4256384"/>
            <a:ext cx="2645670" cy="77419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0832" y="1591056"/>
            <a:ext cx="11198352" cy="4495800"/>
          </a:xfrm>
        </p:spPr>
        <p:txBody>
          <a:bodyPr/>
          <a:lstStyle/>
          <a:p>
            <a:r>
              <a:rPr lang="en-US" sz="2400" dirty="0" smtClean="0"/>
              <a:t>The complete equations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The simplified equations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In the open trunk space, air flow is aligned with the pressure gradient force, </a:t>
            </a:r>
            <a:r>
              <a:rPr lang="en-US" sz="2400" dirty="0" err="1" smtClean="0"/>
              <a:t>ie</a:t>
            </a:r>
            <a:r>
              <a:rPr lang="en-US" sz="2400" dirty="0" smtClean="0"/>
              <a:t>, we have a gradient flow situation 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Simplified momentum equations in the open trunk space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8965" y="2119086"/>
            <a:ext cx="6699518" cy="7863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8965" y="3058220"/>
            <a:ext cx="6626366" cy="78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29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48566" y="0"/>
            <a:ext cx="8229600" cy="1371600"/>
          </a:xfrm>
        </p:spPr>
        <p:txBody>
          <a:bodyPr/>
          <a:lstStyle/>
          <a:p>
            <a:pPr eaLnBrk="1" hangingPunct="1"/>
            <a:r>
              <a:rPr lang="en-US" altLang="en-US" sz="3200" dirty="0">
                <a:solidFill>
                  <a:srgbClr val="000000"/>
                </a:solidFill>
              </a:rPr>
              <a:t>Secondary wind “jet” inside forests</a:t>
            </a:r>
          </a:p>
        </p:txBody>
      </p:sp>
      <p:pic>
        <p:nvPicPr>
          <p:cNvPr id="14339" name="Picture 4" descr="shaw_secodary_j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064" y="1281112"/>
            <a:ext cx="6453187" cy="557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6497638" y="3421063"/>
            <a:ext cx="20129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Font typeface="Wingdings" panose="05000000000000000000" pitchFamily="2" charset="2"/>
              <a:buChar char="n"/>
              <a:defRPr>
                <a:solidFill>
                  <a:srgbClr val="000000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Font typeface="Wingdings" panose="05000000000000000000" pitchFamily="2" charset="2"/>
              <a:buChar char="n"/>
              <a:defRPr>
                <a:solidFill>
                  <a:srgbClr val="000000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Font typeface="Wingdings" panose="05000000000000000000" pitchFamily="2" charset="2"/>
              <a:buChar char="n"/>
              <a:defRPr>
                <a:solidFill>
                  <a:srgbClr val="000000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Font typeface="Wingdings" panose="05000000000000000000" pitchFamily="2" charset="2"/>
              <a:buChar char="n"/>
              <a:defRPr>
                <a:solidFill>
                  <a:srgbClr val="000000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dirty="0"/>
              <a:t>1: Sitka spruce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dirty="0"/>
              <a:t>2: Corsican pine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dirty="0"/>
              <a:t>3: Ponderosa pine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dirty="0"/>
              <a:t>4: Japanese larch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404956" y="6341629"/>
            <a:ext cx="16149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Font typeface="Wingdings" panose="05000000000000000000" pitchFamily="2" charset="2"/>
              <a:buChar char="n"/>
              <a:defRPr>
                <a:solidFill>
                  <a:srgbClr val="000000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Font typeface="Wingdings" panose="05000000000000000000" pitchFamily="2" charset="2"/>
              <a:buChar char="n"/>
              <a:defRPr>
                <a:solidFill>
                  <a:srgbClr val="000000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Font typeface="Wingdings" panose="05000000000000000000" pitchFamily="2" charset="2"/>
              <a:buChar char="n"/>
              <a:defRPr>
                <a:solidFill>
                  <a:srgbClr val="000000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Font typeface="Wingdings" panose="05000000000000000000" pitchFamily="2" charset="2"/>
              <a:buChar char="n"/>
              <a:defRPr>
                <a:solidFill>
                  <a:srgbClr val="000000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200" dirty="0"/>
              <a:t>Source: </a:t>
            </a:r>
            <a:r>
              <a:rPr lang="en-US" altLang="en-US" sz="1200" dirty="0" smtClean="0"/>
              <a:t>Shaw (1977)</a:t>
            </a:r>
            <a:endParaRPr lang="en-US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00441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2440</TotalTime>
  <Words>132</Words>
  <Application>Microsoft Macintosh PowerPoint</Application>
  <PresentationFormat>Widescreen</PresentationFormat>
  <Paragraphs>59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6" baseType="lpstr">
      <vt:lpstr>Franklin Gothic Book</vt:lpstr>
      <vt:lpstr>Franklin Gothic Medium</vt:lpstr>
      <vt:lpstr>Tahoma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Flow in plant canopies  2. Mean momentum equations </vt:lpstr>
      <vt:lpstr>The mean momentum equation </vt:lpstr>
      <vt:lpstr>The mean momentum equations </vt:lpstr>
      <vt:lpstr>Simplified momentum equations in the open trunk space</vt:lpstr>
      <vt:lpstr>Secondary wind “jet” inside forests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394</cp:revision>
  <cp:lastPrinted>2014-01-28T01:06:42Z</cp:lastPrinted>
  <dcterms:created xsi:type="dcterms:W3CDTF">2007-09-17T10:00:58Z</dcterms:created>
  <dcterms:modified xsi:type="dcterms:W3CDTF">2017-10-02T23:41:48Z</dcterms:modified>
</cp:coreProperties>
</file>