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4058" r:id="rId2"/>
  </p:sldMasterIdLst>
  <p:notesMasterIdLst>
    <p:notesMasterId r:id="rId11"/>
  </p:notesMasterIdLst>
  <p:sldIdLst>
    <p:sldId id="439" r:id="rId3"/>
    <p:sldId id="396" r:id="rId4"/>
    <p:sldId id="442" r:id="rId5"/>
    <p:sldId id="443" r:id="rId6"/>
    <p:sldId id="444" r:id="rId7"/>
    <p:sldId id="445" r:id="rId8"/>
    <p:sldId id="446" r:id="rId9"/>
    <p:sldId id="447" r:id="rId10"/>
  </p:sldIdLst>
  <p:sldSz cx="12192000" cy="6858000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323" userDrawn="1">
          <p15:clr>
            <a:srgbClr val="A4A3A4"/>
          </p15:clr>
        </p15:guide>
        <p15:guide id="2" pos="38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14" autoAdjust="0"/>
    <p:restoredTop sz="95179" autoAdjust="0"/>
  </p:normalViewPr>
  <p:slideViewPr>
    <p:cSldViewPr snapToGrid="0">
      <p:cViewPr>
        <p:scale>
          <a:sx n="73" d="100"/>
          <a:sy n="73" d="100"/>
        </p:scale>
        <p:origin x="1496" y="680"/>
      </p:cViewPr>
      <p:guideLst>
        <p:guide orient="horz" pos="1323"/>
        <p:guide pos="384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1" d="100"/>
        <a:sy n="41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 altLang="en-US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20725"/>
            <a:ext cx="64008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8360AE7D-5D25-EA42-88F4-191AF31132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7893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C3F7944B-8D25-45BB-A622-1DF692FE1BF6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007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transfer of energy by electromagnetic waves (radiation flux),</a:t>
            </a:r>
          </a:p>
          <a:p>
            <a:r>
              <a:rPr lang="en-US" sz="1200" b="0" i="0" u="none" strike="noStrike" kern="1200" baseline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(ii) heat removed from the surface by evaporation or added to the surface</a:t>
            </a:r>
          </a:p>
          <a:p>
            <a:r>
              <a:rPr lang="en-US" sz="1200" b="0" i="0" u="none" strike="noStrike" kern="1200" baseline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by condensation of water (latent heat flux); (iii) transfer of heat by air motion</a:t>
            </a:r>
          </a:p>
          <a:p>
            <a:r>
              <a:rPr lang="en-US" sz="1200" b="0" i="0" u="none" strike="noStrike" kern="1200" baseline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(sensible heat flux), and (iv) molecular heat diffusion into or out of the</a:t>
            </a:r>
          </a:p>
          <a:p>
            <a:r>
              <a:rPr lang="en-US" sz="1200" b="0" i="0" u="none" strike="noStrike" kern="1200" baseline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surface (conduction heat flu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7918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290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52197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536572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35387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4801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864" y="228600"/>
            <a:ext cx="108712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816864" y="1600200"/>
            <a:ext cx="108712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E60A80BC-895C-E644-992F-763AEB1B43BC}" type="datetimeFigureOut">
              <a:rPr lang="en-US" altLang="en-US"/>
              <a:pPr/>
              <a:t>9/11/17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3E54D62E-DA59-3443-B6C4-FF7B2DB1D3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3234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1" y="5048250"/>
            <a:ext cx="4762500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705101" y="0"/>
            <a:ext cx="9486900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rtlCol="0" anchor="ctr">
            <a:normAutofit/>
          </a:bodyPr>
          <a:lstStyle>
            <a:lvl1pPr algn="r"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94929" y="1717501"/>
            <a:ext cx="73152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524639" y="2180529"/>
            <a:ext cx="8128727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B4A7F95-5D05-4E29-95BA-6C3B579174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5078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84BEF054-99BD-47BC-91FC-8C14C40C8E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4619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FE3E0B68-1393-45C7-8557-2A07A8A62D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127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1089484" y="1730403"/>
            <a:ext cx="7531497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616370" y="2470926"/>
            <a:ext cx="8681508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CA936FB2-5D60-46A7-94B0-F5DFBC704B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1695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4D47BCB0-17FD-4878-99EF-49E61FFDFE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3738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92532" y="1726738"/>
            <a:ext cx="7534656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621536" y="2468304"/>
            <a:ext cx="8680704" cy="329184"/>
          </a:xfrm>
        </p:spPr>
        <p:txBody>
          <a:bodyPr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D6C4B6F1-8F3F-4BE4-875B-3F77FCF14F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8440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6688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17313B19-591F-473D-A2A5-217A696CDD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532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2200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6688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6688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2A090A51-A406-4130-A9AE-D968176118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417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6AEA3484-D2A5-490F-9723-5283C07524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522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9B1B57A-BC90-4C68-B309-BE07B0F817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3638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ight Triangle 5"/>
          <p:cNvSpPr/>
          <p:nvPr/>
        </p:nvSpPr>
        <p:spPr>
          <a:xfrm rot="5400000">
            <a:off x="1720851" y="-1720850"/>
            <a:ext cx="6858000" cy="1029970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46573" y="1576104"/>
            <a:ext cx="694944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2737" y="2618913"/>
            <a:ext cx="507703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730605" y="2253385"/>
            <a:ext cx="7726347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fld id="{F0B07E6F-64BA-4EF0-89C3-A2D264EC81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1890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Relationship Id="rId9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812800" y="228600"/>
            <a:ext cx="10871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817033" y="1600201"/>
            <a:ext cx="108712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128000" y="6248401"/>
            <a:ext cx="3556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775F55"/>
                </a:solidFill>
              </a:defRPr>
            </a:lvl1pPr>
          </a:lstStyle>
          <a:p>
            <a:fld id="{ADAE5F0D-EE0A-5F44-965A-ACBBBAA19A82}" type="datetimeFigureOut">
              <a:rPr lang="en-US" altLang="en-US"/>
              <a:pPr/>
              <a:t>9/11/17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12801" y="6248401"/>
            <a:ext cx="722841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775F55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12192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7112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7400" y="1279525"/>
            <a:ext cx="1140460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9"/>
            <a:ext cx="7112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fld id="{5AE03BC1-6732-6441-ABFF-6AE1B7A8869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4233" y="5051426"/>
            <a:ext cx="4766733" cy="1806575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2117" y="5051426"/>
            <a:ext cx="12194117" cy="180657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6434" y="365126"/>
            <a:ext cx="10028767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96434" y="1100138"/>
            <a:ext cx="10028767" cy="357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68818" y="5870576"/>
            <a:ext cx="2901949" cy="201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2963240F-FC65-44ED-9421-7AA0FB0CC610}" type="datetimeFigureOut">
              <a:rPr lang="en-US">
                <a:ea typeface="+mn-ea"/>
              </a:rPr>
              <a:pPr>
                <a:defRPr/>
              </a:pPr>
              <a:t>9/11/17</a:t>
            </a:fld>
            <a:endParaRPr lang="en-US"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90533" y="6284914"/>
            <a:ext cx="62992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000" cap="all" spc="200" baseline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01400" y="6170614"/>
            <a:ext cx="670984" cy="5032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wrap="square" lIns="9144" tIns="9144" rIns="9144" bIns="9144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60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3A10E68A-56B7-4236-87C2-2C44A52A1FFC}" type="slidenum">
              <a:rPr lang="en-US" altLang="en-US" smtClean="0">
                <a:ea typeface="+mn-ea"/>
              </a:rPr>
              <a:pPr/>
              <a:t>‹#›</a:t>
            </a:fld>
            <a:endParaRPr lang="en-US" altLang="en-US" smtClean="0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5580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9" r:id="rId1"/>
    <p:sldLayoutId id="2147484060" r:id="rId2"/>
    <p:sldLayoutId id="2147484061" r:id="rId3"/>
    <p:sldLayoutId id="2147484062" r:id="rId4"/>
    <p:sldLayoutId id="2147484063" r:id="rId5"/>
    <p:sldLayoutId id="2147484064" r:id="rId6"/>
    <p:sldLayoutId id="2147484065" r:id="rId7"/>
    <p:sldLayoutId id="2147484066" r:id="rId8"/>
    <p:sldLayoutId id="2147484067" r:id="rId9"/>
    <p:sldLayoutId id="2147484068" r:id="rId10"/>
    <p:sldLayoutId id="214748406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Arial" panose="020B0604020202020204" pitchFamily="34" charset="0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0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16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2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88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5" Type="http://schemas.openxmlformats.org/officeDocument/2006/relationships/image" Target="../media/image14.jpeg"/><Relationship Id="rId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863600" y="1905000"/>
            <a:ext cx="10541000" cy="2628900"/>
          </a:xfrm>
        </p:spPr>
        <p:txBody>
          <a:bodyPr/>
          <a:lstStyle/>
          <a:p>
            <a:r>
              <a:rPr lang="en-US" sz="3600" dirty="0" smtClean="0"/>
              <a:t>Fundamental Equations: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5. surface energy balance</a:t>
            </a:r>
            <a:r>
              <a:rPr lang="en-US" altLang="en-US" sz="3200" b="1" dirty="0"/>
              <a:t/>
            </a:r>
            <a:br>
              <a:rPr lang="en-US" altLang="en-US" sz="3200" b="1" dirty="0"/>
            </a:br>
            <a:r>
              <a:rPr lang="en-US" altLang="en-US" sz="3200" b="1" dirty="0"/>
              <a:t/>
            </a:r>
            <a:br>
              <a:rPr lang="en-US" altLang="en-US" sz="3200" b="1" dirty="0"/>
            </a:b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815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Four forms of energy exchange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747" name="Rectangle 3"/>
              <p:cNvSpPr>
                <a:spLocks noGrp="1" noChangeArrowheads="1"/>
              </p:cNvSpPr>
              <p:nvPr>
                <p:ph sz="quarter" idx="1"/>
              </p:nvPr>
            </p:nvSpPr>
            <p:spPr>
              <a:xfrm>
                <a:off x="546463" y="1600200"/>
                <a:ext cx="11029949" cy="4495800"/>
              </a:xfrm>
            </p:spPr>
            <p:txBody>
              <a:bodyPr/>
              <a:lstStyle/>
              <a:p>
                <a:r>
                  <a:rPr lang="en-US" sz="2400" b="1" dirty="0" smtClean="0">
                    <a:latin typeface="Arial" charset="0"/>
                  </a:rPr>
                  <a:t>Radiation flux</a:t>
                </a:r>
                <a:r>
                  <a:rPr lang="en-US" sz="2400" dirty="0" smtClean="0">
                    <a:latin typeface="Arial" charset="0"/>
                  </a:rPr>
                  <a:t>: transfer </a:t>
                </a:r>
                <a:r>
                  <a:rPr lang="en-US" sz="2400" dirty="0">
                    <a:latin typeface="Arial" charset="0"/>
                  </a:rPr>
                  <a:t>of energy by electromagnetic waves (radiation flux</a:t>
                </a:r>
                <a:r>
                  <a:rPr lang="en-US" sz="2400" dirty="0" smtClean="0">
                    <a:latin typeface="Arial" charset="0"/>
                  </a:rPr>
                  <a:t>)</a:t>
                </a:r>
                <a:endParaRPr lang="en-US" sz="2400" dirty="0">
                  <a:latin typeface="Arial" charset="0"/>
                </a:endParaRPr>
              </a:p>
              <a:p>
                <a:r>
                  <a:rPr lang="en-US" sz="2400" b="1" dirty="0" smtClean="0">
                    <a:latin typeface="Arial" charset="0"/>
                  </a:rPr>
                  <a:t>Latent heat flux</a:t>
                </a:r>
                <a:r>
                  <a:rPr lang="en-US" sz="2400" dirty="0" smtClean="0">
                    <a:latin typeface="Arial" charset="0"/>
                  </a:rPr>
                  <a:t>: heat </a:t>
                </a:r>
                <a:r>
                  <a:rPr lang="en-US" sz="2400" dirty="0">
                    <a:latin typeface="Arial" charset="0"/>
                  </a:rPr>
                  <a:t>removed from the surface by evaporation or added to the </a:t>
                </a:r>
                <a:r>
                  <a:rPr lang="en-US" sz="2400" dirty="0" smtClean="0">
                    <a:latin typeface="Arial" charset="0"/>
                  </a:rPr>
                  <a:t>surface by condensation</a:t>
                </a:r>
              </a:p>
              <a:p>
                <a:pPr lvl="1"/>
                <a:r>
                  <a:rPr lang="en-US" sz="2100" dirty="0" smtClean="0">
                    <a:latin typeface="Arial" charset="0"/>
                  </a:rPr>
                  <a:t>Latent heat flux = </a:t>
                </a:r>
                <a14:m>
                  <m:oMath xmlns:m="http://schemas.openxmlformats.org/officeDocument/2006/math">
                    <m:r>
                      <a:rPr lang="mr-IN" sz="210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𝜆</m:t>
                    </m:r>
                  </m:oMath>
                </a14:m>
                <a:r>
                  <a:rPr lang="en-US" sz="2100" dirty="0" smtClean="0">
                    <a:latin typeface="Arial" charset="0"/>
                  </a:rPr>
                  <a:t> (latent heat of vaporization) </a:t>
                </a:r>
                <a14:m>
                  <m:oMath xmlns:m="http://schemas.openxmlformats.org/officeDocument/2006/math">
                    <m:r>
                      <a:rPr lang="en-US" sz="210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×</m:t>
                    </m:r>
                    <m:r>
                      <a:rPr lang="en-US" sz="21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 </m:t>
                    </m:r>
                    <m:r>
                      <a:rPr lang="en-US" sz="21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𝐸</m:t>
                    </m:r>
                  </m:oMath>
                </a14:m>
                <a:r>
                  <a:rPr lang="en-US" sz="2100" dirty="0" smtClean="0">
                    <a:latin typeface="Arial" charset="0"/>
                  </a:rPr>
                  <a:t> (rate of evaporation or water vapor flux)</a:t>
                </a:r>
                <a:endParaRPr lang="en-US" sz="2100" dirty="0">
                  <a:latin typeface="Arial" charset="0"/>
                </a:endParaRPr>
              </a:p>
              <a:p>
                <a:r>
                  <a:rPr lang="en-US" sz="2400" b="1" dirty="0" smtClean="0">
                    <a:latin typeface="Arial" charset="0"/>
                  </a:rPr>
                  <a:t>Sensible heat flux</a:t>
                </a:r>
                <a:r>
                  <a:rPr lang="en-US" sz="2400" dirty="0" smtClean="0">
                    <a:latin typeface="Arial" charset="0"/>
                  </a:rPr>
                  <a:t>: transfer </a:t>
                </a:r>
                <a:r>
                  <a:rPr lang="en-US" sz="2400" dirty="0">
                    <a:latin typeface="Arial" charset="0"/>
                  </a:rPr>
                  <a:t>of heat by air motion</a:t>
                </a:r>
              </a:p>
              <a:p>
                <a:r>
                  <a:rPr lang="en-US" sz="2400" b="1" dirty="0" smtClean="0">
                    <a:latin typeface="Arial" charset="0"/>
                  </a:rPr>
                  <a:t>Conduction heat flux</a:t>
                </a:r>
                <a:r>
                  <a:rPr lang="en-US" sz="2400" dirty="0" smtClean="0">
                    <a:latin typeface="Arial" charset="0"/>
                  </a:rPr>
                  <a:t>: molecular </a:t>
                </a:r>
                <a:r>
                  <a:rPr lang="en-US" sz="2400" dirty="0">
                    <a:latin typeface="Arial" charset="0"/>
                  </a:rPr>
                  <a:t>heat diffusion into or out of </a:t>
                </a:r>
                <a:r>
                  <a:rPr lang="en-US" sz="2400" dirty="0" smtClean="0">
                    <a:latin typeface="Arial" charset="0"/>
                  </a:rPr>
                  <a:t>the surface </a:t>
                </a:r>
                <a:endParaRPr lang="en-US" altLang="en-US" sz="2400" dirty="0"/>
              </a:p>
            </p:txBody>
          </p:sp>
        </mc:Choice>
        <mc:Fallback xmlns="">
          <p:sp>
            <p:nvSpPr>
              <p:cNvPr id="31747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546463" y="1600200"/>
                <a:ext cx="11029949" cy="4495800"/>
              </a:xfrm>
              <a:blipFill rotWithShape="0">
                <a:blip r:embed="rId3"/>
                <a:stretch>
                  <a:fillRect l="-111" t="-9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Latent heat of vaporization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500" y="1219200"/>
            <a:ext cx="9067800" cy="582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2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8374" y="4164969"/>
            <a:ext cx="2221992" cy="301752"/>
          </a:xfrm>
          <a:prstGeom prst="rect">
            <a:avLst/>
          </a:prstGeom>
        </p:spPr>
      </p:pic>
      <p:sp>
        <p:nvSpPr>
          <p:cNvPr id="34" name="Rectangle 33"/>
          <p:cNvSpPr/>
          <p:nvPr/>
        </p:nvSpPr>
        <p:spPr>
          <a:xfrm>
            <a:off x="8098374" y="4031395"/>
            <a:ext cx="527559" cy="4353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9636112" y="4142045"/>
            <a:ext cx="684254" cy="4353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0936" y="3729643"/>
            <a:ext cx="2221992" cy="301752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8197819" y="3661407"/>
            <a:ext cx="1801846" cy="3427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Surface radiation balance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770710" y="4890053"/>
            <a:ext cx="10777823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1232452" y="3551583"/>
            <a:ext cx="781878" cy="133847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2014330" y="4466721"/>
            <a:ext cx="461742" cy="423332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292443" y="3840188"/>
            <a:ext cx="0" cy="1080053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8731922" y="4466720"/>
            <a:ext cx="0" cy="423333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9899243" y="3597431"/>
            <a:ext cx="0" cy="1292624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Left Brace 18"/>
          <p:cNvSpPr/>
          <p:nvPr/>
        </p:nvSpPr>
        <p:spPr>
          <a:xfrm rot="5400000">
            <a:off x="2440802" y="532095"/>
            <a:ext cx="257149" cy="3597333"/>
          </a:xfrm>
          <a:prstGeom prst="lef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682220" y="2791047"/>
            <a:ext cx="24641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mtClean="0"/>
              <a:t>Incoming shortwave</a:t>
            </a:r>
            <a:endParaRPr lang="en-US" sz="2000"/>
          </a:p>
        </p:txBody>
      </p:sp>
      <p:sp>
        <p:nvSpPr>
          <p:cNvPr id="24" name="TextBox 23"/>
          <p:cNvSpPr txBox="1"/>
          <p:nvPr/>
        </p:nvSpPr>
        <p:spPr>
          <a:xfrm>
            <a:off x="1983180" y="3597431"/>
            <a:ext cx="25074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Reflected shortwave</a:t>
            </a:r>
            <a:endParaRPr lang="en-US" sz="2000" dirty="0"/>
          </a:p>
        </p:txBody>
      </p:sp>
      <p:sp>
        <p:nvSpPr>
          <p:cNvPr id="25" name="TextBox 24"/>
          <p:cNvSpPr txBox="1"/>
          <p:nvPr/>
        </p:nvSpPr>
        <p:spPr>
          <a:xfrm>
            <a:off x="8271870" y="2461427"/>
            <a:ext cx="23807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Outgoing longwave</a:t>
            </a:r>
            <a:endParaRPr lang="en-US" sz="2000" dirty="0"/>
          </a:p>
        </p:txBody>
      </p:sp>
      <p:sp>
        <p:nvSpPr>
          <p:cNvPr id="28" name="TextBox 27"/>
          <p:cNvSpPr txBox="1"/>
          <p:nvPr/>
        </p:nvSpPr>
        <p:spPr>
          <a:xfrm>
            <a:off x="5530443" y="2680399"/>
            <a:ext cx="23807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Incoming longwave</a:t>
            </a:r>
            <a:endParaRPr lang="en-US" sz="2000" dirty="0"/>
          </a:p>
        </p:txBody>
      </p:sp>
      <p:sp>
        <p:nvSpPr>
          <p:cNvPr id="29" name="TextBox 28"/>
          <p:cNvSpPr txBox="1"/>
          <p:nvPr/>
        </p:nvSpPr>
        <p:spPr>
          <a:xfrm>
            <a:off x="893262" y="1655806"/>
            <a:ext cx="35973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Shortwave radiation ( &lt; 3 </a:t>
            </a:r>
            <a:r>
              <a:rPr lang="en-US" sz="2000" dirty="0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2000" dirty="0" smtClean="0"/>
              <a:t>m)</a:t>
            </a:r>
            <a:endParaRPr lang="en-US" sz="2000" dirty="0"/>
          </a:p>
        </p:txBody>
      </p:sp>
      <p:sp>
        <p:nvSpPr>
          <p:cNvPr id="30" name="Left Brace 29"/>
          <p:cNvSpPr/>
          <p:nvPr/>
        </p:nvSpPr>
        <p:spPr>
          <a:xfrm rot="5400000">
            <a:off x="8390443" y="-740110"/>
            <a:ext cx="381118" cy="6101118"/>
          </a:xfrm>
          <a:prstGeom prst="lef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6937199" y="1574067"/>
            <a:ext cx="35973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Longwave radiation ( &gt; 3 </a:t>
            </a:r>
            <a:r>
              <a:rPr lang="en-US" sz="2000" dirty="0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2000" dirty="0" smtClean="0"/>
              <a:t>m)</a:t>
            </a:r>
            <a:endParaRPr lang="en-US" sz="2000" dirty="0"/>
          </a:p>
        </p:txBody>
      </p:sp>
      <p:sp>
        <p:nvSpPr>
          <p:cNvPr id="33" name="Left Brace 32"/>
          <p:cNvSpPr/>
          <p:nvPr/>
        </p:nvSpPr>
        <p:spPr>
          <a:xfrm rot="5400000">
            <a:off x="9308929" y="1391616"/>
            <a:ext cx="357652" cy="4121556"/>
          </a:xfrm>
          <a:prstGeom prst="lef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10534534" y="3585411"/>
            <a:ext cx="12698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Emitted </a:t>
            </a:r>
          </a:p>
          <a:p>
            <a:r>
              <a:rPr lang="en-US" sz="2000" dirty="0" smtClean="0"/>
              <a:t>longwave</a:t>
            </a:r>
            <a:endParaRPr lang="en-US" sz="2000" dirty="0"/>
          </a:p>
        </p:txBody>
      </p:sp>
      <p:sp>
        <p:nvSpPr>
          <p:cNvPr id="36" name="TextBox 35"/>
          <p:cNvSpPr txBox="1"/>
          <p:nvPr/>
        </p:nvSpPr>
        <p:spPr>
          <a:xfrm>
            <a:off x="7426977" y="3928884"/>
            <a:ext cx="12698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/>
              <a:t>Reflected</a:t>
            </a:r>
          </a:p>
          <a:p>
            <a:pPr algn="r"/>
            <a:r>
              <a:rPr lang="en-US" sz="2000" dirty="0" smtClean="0"/>
              <a:t>longwave</a:t>
            </a:r>
            <a:endParaRPr lang="en-US" sz="2000" dirty="0"/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6148" y="3199975"/>
            <a:ext cx="292608" cy="315468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84594" y="3559935"/>
            <a:ext cx="260604" cy="278892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35291" y="4124661"/>
            <a:ext cx="1001268" cy="292608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25933" y="2981635"/>
            <a:ext cx="2221992" cy="301752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16931" y="5537723"/>
            <a:ext cx="3427023" cy="448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339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Surface energy balance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04503" y="1600200"/>
            <a:ext cx="11029949" cy="4495800"/>
          </a:xfrm>
        </p:spPr>
        <p:txBody>
          <a:bodyPr/>
          <a:lstStyle/>
          <a:p>
            <a:pPr marL="990600" lvl="1" indent="-533400" eaLnBrk="1" hangingPunct="1">
              <a:lnSpc>
                <a:spcPct val="90000"/>
              </a:lnSpc>
            </a:pPr>
            <a:r>
              <a:rPr lang="en-US" altLang="en-US" sz="2400" dirty="0" smtClean="0"/>
              <a:t>An ideal soil surface: horizontally uniform and extensive (hence no horizontal energy advection); no vegetation; no transmission of solar radiation into soil; all fluxes measured right at the surface. </a:t>
            </a:r>
            <a:endParaRPr lang="en-US" altLang="en-US" sz="2400" dirty="0"/>
          </a:p>
        </p:txBody>
      </p:sp>
      <p:grpSp>
        <p:nvGrpSpPr>
          <p:cNvPr id="4" name="Group 3"/>
          <p:cNvGrpSpPr/>
          <p:nvPr/>
        </p:nvGrpSpPr>
        <p:grpSpPr>
          <a:xfrm>
            <a:off x="2878055" y="3039658"/>
            <a:ext cx="4927476" cy="2196317"/>
            <a:chOff x="3752698" y="3568674"/>
            <a:chExt cx="1862274" cy="953734"/>
          </a:xfrm>
        </p:grpSpPr>
        <p:cxnSp>
          <p:nvCxnSpPr>
            <p:cNvPr id="5" name="Straight Arrow Connector 4"/>
            <p:cNvCxnSpPr/>
            <p:nvPr/>
          </p:nvCxnSpPr>
          <p:spPr>
            <a:xfrm>
              <a:off x="3752698" y="4272898"/>
              <a:ext cx="1862274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/>
            <p:cNvCxnSpPr/>
            <p:nvPr/>
          </p:nvCxnSpPr>
          <p:spPr>
            <a:xfrm flipV="1">
              <a:off x="4714872" y="3957246"/>
              <a:ext cx="0" cy="30981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4566099" y="4308019"/>
              <a:ext cx="192776" cy="2004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</a:t>
              </a:r>
              <a:r>
                <a:rPr lang="en-US" sz="2400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en-US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979797" y="3568674"/>
              <a:ext cx="237608" cy="2004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r>
                <a:rPr lang="en-US" sz="2400" i="1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n,</a:t>
              </a:r>
              <a:r>
                <a:rPr lang="en-US" sz="2400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en-US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9" name="Straight Arrow Connector 8"/>
            <p:cNvCxnSpPr/>
            <p:nvPr/>
          </p:nvCxnSpPr>
          <p:spPr>
            <a:xfrm flipV="1">
              <a:off x="5254932" y="4037527"/>
              <a:ext cx="0" cy="229537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Down Arrow 9"/>
            <p:cNvSpPr/>
            <p:nvPr/>
          </p:nvSpPr>
          <p:spPr>
            <a:xfrm>
              <a:off x="3912584" y="3626429"/>
              <a:ext cx="72008" cy="634993"/>
            </a:xfrm>
            <a:prstGeom prst="downArrow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755133" y="3823489"/>
              <a:ext cx="192776" cy="2004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r>
                <a:rPr lang="en-US" sz="2400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en-US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280892" y="3877782"/>
              <a:ext cx="243061" cy="2004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>
                  <a:latin typeface="Symbol" panose="05050102010706020507" pitchFamily="18" charset="2"/>
                  <a:cs typeface="Times New Roman" panose="02020603050405020304" pitchFamily="18" charset="0"/>
                </a:rPr>
                <a:t>l</a:t>
              </a:r>
              <a:r>
                <a:rPr lang="en-US" sz="2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r>
                <a:rPr lang="en-US" sz="2400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en-US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4566099" y="4272898"/>
              <a:ext cx="1110" cy="249510"/>
            </a:xfrm>
            <a:prstGeom prst="straightConnector1">
              <a:avLst/>
            </a:prstGeom>
            <a:ln w="25400">
              <a:solidFill>
                <a:schemeClr val="bg1">
                  <a:lumMod val="6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0439" y="5699760"/>
            <a:ext cx="2932176" cy="396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695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Measuring energy balance of a land ecosystem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186275" y="2091500"/>
            <a:ext cx="3092619" cy="2411552"/>
            <a:chOff x="1572038" y="2436141"/>
            <a:chExt cx="2005443" cy="1196956"/>
          </a:xfrm>
        </p:grpSpPr>
        <p:cxnSp>
          <p:nvCxnSpPr>
            <p:cNvPr id="5" name="Straight Arrow Connector 4"/>
            <p:cNvCxnSpPr/>
            <p:nvPr/>
          </p:nvCxnSpPr>
          <p:spPr>
            <a:xfrm flipV="1">
              <a:off x="1572038" y="3377875"/>
              <a:ext cx="1957372" cy="564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Group 5"/>
            <p:cNvGrpSpPr/>
            <p:nvPr/>
          </p:nvGrpSpPr>
          <p:grpSpPr>
            <a:xfrm>
              <a:off x="1768964" y="3153980"/>
              <a:ext cx="238018" cy="223895"/>
              <a:chOff x="3441661" y="438678"/>
              <a:chExt cx="238018" cy="223895"/>
            </a:xfrm>
          </p:grpSpPr>
          <p:sp>
            <p:nvSpPr>
              <p:cNvPr id="7" name="Isosceles Triangle 27"/>
              <p:cNvSpPr/>
              <p:nvPr/>
            </p:nvSpPr>
            <p:spPr>
              <a:xfrm>
                <a:off x="3441661" y="531254"/>
                <a:ext cx="238018" cy="45719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8" name="Group 7"/>
              <p:cNvGrpSpPr/>
              <p:nvPr/>
            </p:nvGrpSpPr>
            <p:grpSpPr>
              <a:xfrm>
                <a:off x="3470660" y="438678"/>
                <a:ext cx="180020" cy="223895"/>
                <a:chOff x="3470660" y="438678"/>
                <a:chExt cx="180020" cy="223895"/>
              </a:xfrm>
            </p:grpSpPr>
            <p:sp>
              <p:nvSpPr>
                <p:cNvPr id="9" name="Isosceles Triangle 6"/>
                <p:cNvSpPr/>
                <p:nvPr/>
              </p:nvSpPr>
              <p:spPr>
                <a:xfrm>
                  <a:off x="3514044" y="438678"/>
                  <a:ext cx="93251" cy="45719"/>
                </a:xfrm>
                <a:prstGeom prst="triangle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" name="Isosceles Triangle 26"/>
                <p:cNvSpPr/>
                <p:nvPr/>
              </p:nvSpPr>
              <p:spPr>
                <a:xfrm>
                  <a:off x="3470660" y="484397"/>
                  <a:ext cx="180020" cy="45719"/>
                </a:xfrm>
                <a:prstGeom prst="triangle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1" name="Straight Connector 10"/>
                <p:cNvCxnSpPr/>
                <p:nvPr/>
              </p:nvCxnSpPr>
              <p:spPr>
                <a:xfrm>
                  <a:off x="3560670" y="579446"/>
                  <a:ext cx="0" cy="83127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2" name="Group 11"/>
            <p:cNvGrpSpPr/>
            <p:nvPr/>
          </p:nvGrpSpPr>
          <p:grpSpPr>
            <a:xfrm>
              <a:off x="2079240" y="3153980"/>
              <a:ext cx="238018" cy="223895"/>
              <a:chOff x="3441661" y="438678"/>
              <a:chExt cx="238018" cy="223895"/>
            </a:xfrm>
          </p:grpSpPr>
          <p:sp>
            <p:nvSpPr>
              <p:cNvPr id="13" name="Isosceles Triangle 31"/>
              <p:cNvSpPr/>
              <p:nvPr/>
            </p:nvSpPr>
            <p:spPr>
              <a:xfrm>
                <a:off x="3441661" y="531254"/>
                <a:ext cx="238018" cy="45719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4" name="Group 13"/>
              <p:cNvGrpSpPr/>
              <p:nvPr/>
            </p:nvGrpSpPr>
            <p:grpSpPr>
              <a:xfrm>
                <a:off x="3470660" y="438678"/>
                <a:ext cx="180020" cy="223895"/>
                <a:chOff x="3470660" y="438678"/>
                <a:chExt cx="180020" cy="223895"/>
              </a:xfrm>
            </p:grpSpPr>
            <p:sp>
              <p:nvSpPr>
                <p:cNvPr id="15" name="Isosceles Triangle 33"/>
                <p:cNvSpPr/>
                <p:nvPr/>
              </p:nvSpPr>
              <p:spPr>
                <a:xfrm>
                  <a:off x="3514044" y="438678"/>
                  <a:ext cx="93251" cy="45719"/>
                </a:xfrm>
                <a:prstGeom prst="triangle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Isosceles Triangle 34"/>
                <p:cNvSpPr/>
                <p:nvPr/>
              </p:nvSpPr>
              <p:spPr>
                <a:xfrm>
                  <a:off x="3470660" y="484397"/>
                  <a:ext cx="180020" cy="45719"/>
                </a:xfrm>
                <a:prstGeom prst="triangle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7" name="Straight Connector 16"/>
                <p:cNvCxnSpPr/>
                <p:nvPr/>
              </p:nvCxnSpPr>
              <p:spPr>
                <a:xfrm>
                  <a:off x="3560670" y="579446"/>
                  <a:ext cx="0" cy="83127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8" name="Group 17"/>
            <p:cNvGrpSpPr/>
            <p:nvPr/>
          </p:nvGrpSpPr>
          <p:grpSpPr>
            <a:xfrm>
              <a:off x="2384166" y="3153980"/>
              <a:ext cx="238018" cy="223895"/>
              <a:chOff x="3441661" y="438678"/>
              <a:chExt cx="238018" cy="223895"/>
            </a:xfrm>
          </p:grpSpPr>
          <p:sp>
            <p:nvSpPr>
              <p:cNvPr id="19" name="Isosceles Triangle 37"/>
              <p:cNvSpPr/>
              <p:nvPr/>
            </p:nvSpPr>
            <p:spPr>
              <a:xfrm>
                <a:off x="3441661" y="531254"/>
                <a:ext cx="238018" cy="45719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0" name="Group 19"/>
              <p:cNvGrpSpPr/>
              <p:nvPr/>
            </p:nvGrpSpPr>
            <p:grpSpPr>
              <a:xfrm>
                <a:off x="3470660" y="438678"/>
                <a:ext cx="180020" cy="223895"/>
                <a:chOff x="3470660" y="438678"/>
                <a:chExt cx="180020" cy="223895"/>
              </a:xfrm>
            </p:grpSpPr>
            <p:sp>
              <p:nvSpPr>
                <p:cNvPr id="21" name="Isosceles Triangle 39"/>
                <p:cNvSpPr/>
                <p:nvPr/>
              </p:nvSpPr>
              <p:spPr>
                <a:xfrm>
                  <a:off x="3514044" y="438678"/>
                  <a:ext cx="93251" cy="45719"/>
                </a:xfrm>
                <a:prstGeom prst="triangle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Isosceles Triangle 40"/>
                <p:cNvSpPr/>
                <p:nvPr/>
              </p:nvSpPr>
              <p:spPr>
                <a:xfrm>
                  <a:off x="3470660" y="484397"/>
                  <a:ext cx="180020" cy="45719"/>
                </a:xfrm>
                <a:prstGeom prst="triangle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3560670" y="579446"/>
                  <a:ext cx="0" cy="83127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4" name="Group 23"/>
            <p:cNvGrpSpPr/>
            <p:nvPr/>
          </p:nvGrpSpPr>
          <p:grpSpPr>
            <a:xfrm>
              <a:off x="2703738" y="3153980"/>
              <a:ext cx="238018" cy="223895"/>
              <a:chOff x="3441661" y="438678"/>
              <a:chExt cx="238018" cy="223895"/>
            </a:xfrm>
          </p:grpSpPr>
          <p:sp>
            <p:nvSpPr>
              <p:cNvPr id="25" name="Isosceles Triangle 43"/>
              <p:cNvSpPr/>
              <p:nvPr/>
            </p:nvSpPr>
            <p:spPr>
              <a:xfrm>
                <a:off x="3441661" y="531254"/>
                <a:ext cx="238018" cy="45719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6" name="Group 25"/>
              <p:cNvGrpSpPr/>
              <p:nvPr/>
            </p:nvGrpSpPr>
            <p:grpSpPr>
              <a:xfrm>
                <a:off x="3470660" y="438678"/>
                <a:ext cx="180020" cy="223895"/>
                <a:chOff x="3470660" y="438678"/>
                <a:chExt cx="180020" cy="223895"/>
              </a:xfrm>
            </p:grpSpPr>
            <p:sp>
              <p:nvSpPr>
                <p:cNvPr id="27" name="Isosceles Triangle 45"/>
                <p:cNvSpPr/>
                <p:nvPr/>
              </p:nvSpPr>
              <p:spPr>
                <a:xfrm>
                  <a:off x="3514044" y="438678"/>
                  <a:ext cx="93251" cy="45719"/>
                </a:xfrm>
                <a:prstGeom prst="triangle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Isosceles Triangle 46"/>
                <p:cNvSpPr/>
                <p:nvPr/>
              </p:nvSpPr>
              <p:spPr>
                <a:xfrm>
                  <a:off x="3470660" y="484397"/>
                  <a:ext cx="180020" cy="45719"/>
                </a:xfrm>
                <a:prstGeom prst="triangle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29" name="Straight Connector 28"/>
                <p:cNvCxnSpPr/>
                <p:nvPr/>
              </p:nvCxnSpPr>
              <p:spPr>
                <a:xfrm>
                  <a:off x="3560670" y="579446"/>
                  <a:ext cx="0" cy="83127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0" name="Group 29"/>
            <p:cNvGrpSpPr/>
            <p:nvPr/>
          </p:nvGrpSpPr>
          <p:grpSpPr>
            <a:xfrm>
              <a:off x="3026839" y="3153980"/>
              <a:ext cx="238018" cy="223895"/>
              <a:chOff x="3441661" y="438678"/>
              <a:chExt cx="238018" cy="223895"/>
            </a:xfrm>
          </p:grpSpPr>
          <p:sp>
            <p:nvSpPr>
              <p:cNvPr id="31" name="Isosceles Triangle 49"/>
              <p:cNvSpPr/>
              <p:nvPr/>
            </p:nvSpPr>
            <p:spPr>
              <a:xfrm>
                <a:off x="3441661" y="531254"/>
                <a:ext cx="238018" cy="45719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2" name="Group 31"/>
              <p:cNvGrpSpPr/>
              <p:nvPr/>
            </p:nvGrpSpPr>
            <p:grpSpPr>
              <a:xfrm>
                <a:off x="3470660" y="438678"/>
                <a:ext cx="180020" cy="223895"/>
                <a:chOff x="3470660" y="438678"/>
                <a:chExt cx="180020" cy="223895"/>
              </a:xfrm>
            </p:grpSpPr>
            <p:sp>
              <p:nvSpPr>
                <p:cNvPr id="33" name="Isosceles Triangle 51"/>
                <p:cNvSpPr/>
                <p:nvPr/>
              </p:nvSpPr>
              <p:spPr>
                <a:xfrm>
                  <a:off x="3514044" y="438678"/>
                  <a:ext cx="93251" cy="45719"/>
                </a:xfrm>
                <a:prstGeom prst="triangle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" name="Isosceles Triangle 52"/>
                <p:cNvSpPr/>
                <p:nvPr/>
              </p:nvSpPr>
              <p:spPr>
                <a:xfrm>
                  <a:off x="3470660" y="484397"/>
                  <a:ext cx="180020" cy="45719"/>
                </a:xfrm>
                <a:prstGeom prst="triangle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35" name="Straight Connector 34"/>
                <p:cNvCxnSpPr/>
                <p:nvPr/>
              </p:nvCxnSpPr>
              <p:spPr>
                <a:xfrm>
                  <a:off x="3560670" y="579446"/>
                  <a:ext cx="0" cy="83127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37" name="Straight Arrow Connector 36"/>
            <p:cNvCxnSpPr/>
            <p:nvPr/>
          </p:nvCxnSpPr>
          <p:spPr>
            <a:xfrm>
              <a:off x="1572038" y="3007463"/>
              <a:ext cx="1957372" cy="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ys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 flipH="1" flipV="1">
              <a:off x="2549800" y="2839015"/>
              <a:ext cx="924" cy="234684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1776451" y="2436141"/>
              <a:ext cx="261118" cy="1833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r>
                <a:rPr lang="en-US" i="1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</a:t>
              </a:r>
              <a:endPara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 flipV="1">
              <a:off x="3091579" y="2743918"/>
              <a:ext cx="0" cy="391889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Down Arrow 40"/>
            <p:cNvSpPr/>
            <p:nvPr/>
          </p:nvSpPr>
          <p:spPr>
            <a:xfrm>
              <a:off x="1749231" y="2495172"/>
              <a:ext cx="72008" cy="634993"/>
            </a:xfrm>
            <a:prstGeom prst="downArrow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2425894" y="2607940"/>
              <a:ext cx="227855" cy="1833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endPara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909166" y="2527798"/>
              <a:ext cx="293343" cy="1833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err="1" smtClean="0">
                  <a:latin typeface="Symbol" panose="05050102010706020507" pitchFamily="18" charset="2"/>
                  <a:cs typeface="Times New Roman" panose="02020603050405020304" pitchFamily="18" charset="0"/>
                </a:rPr>
                <a:t>l</a:t>
              </a:r>
              <a:r>
                <a:rPr lang="en-US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endPara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4" name="Straight Arrow Connector 43"/>
            <p:cNvCxnSpPr/>
            <p:nvPr/>
          </p:nvCxnSpPr>
          <p:spPr>
            <a:xfrm>
              <a:off x="1597212" y="3486461"/>
              <a:ext cx="1957372" cy="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ys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>
              <a:off x="2340087" y="3444640"/>
              <a:ext cx="0" cy="146024"/>
            </a:xfrm>
            <a:prstGeom prst="straightConnector1">
              <a:avLst/>
            </a:prstGeom>
            <a:ln w="25400">
              <a:solidFill>
                <a:schemeClr val="bg1">
                  <a:lumMod val="6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2348043" y="3449782"/>
              <a:ext cx="227855" cy="1833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</a:t>
              </a:r>
              <a:endPara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299731" y="3081992"/>
              <a:ext cx="277750" cy="1833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Q</a:t>
              </a:r>
              <a:r>
                <a:rPr lang="en-US" i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</a:t>
              </a:r>
              <a:endPara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50" name="Picture 8" descr="DSC0003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1512" y="1553420"/>
            <a:ext cx="3818856" cy="2864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" name="Picture 3" descr="Climate and Life Scan046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349" y="3932275"/>
            <a:ext cx="3814019" cy="2551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" name="Picture 5" descr="Climate and Life Scan047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3059" y="1553420"/>
            <a:ext cx="3225057" cy="4930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8538" y="5029792"/>
            <a:ext cx="3160356" cy="356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426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>
                <a:solidFill>
                  <a:schemeClr val="tx1"/>
                </a:solidFill>
              </a:rPr>
              <a:t>E</a:t>
            </a:r>
            <a:r>
              <a:rPr lang="en-US" altLang="en-US" sz="3200" dirty="0" smtClean="0">
                <a:solidFill>
                  <a:schemeClr val="tx1"/>
                </a:solidFill>
              </a:rPr>
              <a:t>nergy balance of an urban landscape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1338" y="5290831"/>
            <a:ext cx="3925824" cy="402336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3948985" y="1978294"/>
            <a:ext cx="3620314" cy="2712945"/>
            <a:chOff x="3948985" y="2113424"/>
            <a:chExt cx="2013486" cy="1340835"/>
          </a:xfrm>
        </p:grpSpPr>
        <p:cxnSp>
          <p:nvCxnSpPr>
            <p:cNvPr id="53" name="Straight Arrow Connector 52"/>
            <p:cNvCxnSpPr/>
            <p:nvPr/>
          </p:nvCxnSpPr>
          <p:spPr>
            <a:xfrm>
              <a:off x="3948985" y="3173288"/>
              <a:ext cx="1994906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>
              <a:off x="3974530" y="3276830"/>
              <a:ext cx="1957372" cy="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ys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>
              <a:off x="4717405" y="3235009"/>
              <a:ext cx="0" cy="194221"/>
            </a:xfrm>
            <a:prstGeom prst="straightConnector1">
              <a:avLst/>
            </a:prstGeom>
            <a:ln w="25400">
              <a:solidFill>
                <a:schemeClr val="bg1">
                  <a:lumMod val="6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/>
            <p:cNvSpPr txBox="1"/>
            <p:nvPr/>
          </p:nvSpPr>
          <p:spPr>
            <a:xfrm>
              <a:off x="4710693" y="3271722"/>
              <a:ext cx="195424" cy="1825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</a:t>
              </a:r>
              <a:endPara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5365328" y="2977082"/>
              <a:ext cx="274447" cy="196205"/>
              <a:chOff x="1556300" y="2632988"/>
              <a:chExt cx="274447" cy="196205"/>
            </a:xfrm>
          </p:grpSpPr>
          <p:sp>
            <p:nvSpPr>
              <p:cNvPr id="58" name="Rectangle 57"/>
              <p:cNvSpPr/>
              <p:nvPr/>
            </p:nvSpPr>
            <p:spPr>
              <a:xfrm>
                <a:off x="1556300" y="2694318"/>
                <a:ext cx="274447" cy="13487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Rectangle 58"/>
              <p:cNvSpPr/>
              <p:nvPr/>
            </p:nvSpPr>
            <p:spPr>
              <a:xfrm>
                <a:off x="1754969" y="2632988"/>
                <a:ext cx="45719" cy="6000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Rectangle 59"/>
              <p:cNvSpPr/>
              <p:nvPr/>
            </p:nvSpPr>
            <p:spPr>
              <a:xfrm>
                <a:off x="1611633" y="2731752"/>
                <a:ext cx="45719" cy="4571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1" name="Group 60"/>
            <p:cNvGrpSpPr/>
            <p:nvPr/>
          </p:nvGrpSpPr>
          <p:grpSpPr>
            <a:xfrm>
              <a:off x="4850784" y="2977082"/>
              <a:ext cx="274447" cy="196205"/>
              <a:chOff x="1556300" y="2632988"/>
              <a:chExt cx="274447" cy="196205"/>
            </a:xfrm>
          </p:grpSpPr>
          <p:sp>
            <p:nvSpPr>
              <p:cNvPr id="62" name="Rectangle 61"/>
              <p:cNvSpPr/>
              <p:nvPr/>
            </p:nvSpPr>
            <p:spPr>
              <a:xfrm>
                <a:off x="1556300" y="2694318"/>
                <a:ext cx="274447" cy="13487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1754969" y="2632988"/>
                <a:ext cx="45719" cy="6000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Rectangle 63"/>
              <p:cNvSpPr/>
              <p:nvPr/>
            </p:nvSpPr>
            <p:spPr>
              <a:xfrm>
                <a:off x="1611633" y="2731752"/>
                <a:ext cx="45719" cy="4571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5" name="Group 64"/>
            <p:cNvGrpSpPr/>
            <p:nvPr/>
          </p:nvGrpSpPr>
          <p:grpSpPr>
            <a:xfrm>
              <a:off x="4051264" y="2977082"/>
              <a:ext cx="274447" cy="196205"/>
              <a:chOff x="1556300" y="2632988"/>
              <a:chExt cx="274447" cy="196205"/>
            </a:xfrm>
          </p:grpSpPr>
          <p:sp>
            <p:nvSpPr>
              <p:cNvPr id="66" name="Rectangle 65"/>
              <p:cNvSpPr/>
              <p:nvPr/>
            </p:nvSpPr>
            <p:spPr>
              <a:xfrm>
                <a:off x="1556300" y="2694318"/>
                <a:ext cx="274447" cy="13487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1754969" y="2632988"/>
                <a:ext cx="45719" cy="6000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Rectangle 67"/>
              <p:cNvSpPr/>
              <p:nvPr/>
            </p:nvSpPr>
            <p:spPr>
              <a:xfrm>
                <a:off x="1611633" y="2731752"/>
                <a:ext cx="45719" cy="4571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69" name="Straight Arrow Connector 68"/>
            <p:cNvCxnSpPr/>
            <p:nvPr/>
          </p:nvCxnSpPr>
          <p:spPr>
            <a:xfrm>
              <a:off x="4005099" y="2757451"/>
              <a:ext cx="1957372" cy="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ys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/>
            <p:nvPr/>
          </p:nvCxnSpPr>
          <p:spPr>
            <a:xfrm flipV="1">
              <a:off x="4982610" y="2557693"/>
              <a:ext cx="0" cy="43178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TextBox 70"/>
            <p:cNvSpPr txBox="1"/>
            <p:nvPr/>
          </p:nvSpPr>
          <p:spPr>
            <a:xfrm>
              <a:off x="4129457" y="2113424"/>
              <a:ext cx="223953" cy="1825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r>
                <a:rPr lang="en-US" i="1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</a:t>
              </a:r>
              <a:endPara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72" name="Straight Arrow Connector 71"/>
            <p:cNvCxnSpPr/>
            <p:nvPr/>
          </p:nvCxnSpPr>
          <p:spPr>
            <a:xfrm flipV="1">
              <a:off x="5524640" y="2598997"/>
              <a:ext cx="0" cy="23182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Down Arrow 72"/>
            <p:cNvSpPr/>
            <p:nvPr/>
          </p:nvSpPr>
          <p:spPr>
            <a:xfrm>
              <a:off x="4182292" y="2316871"/>
              <a:ext cx="72008" cy="634993"/>
            </a:xfrm>
            <a:prstGeom prst="downArrow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4890295" y="2336744"/>
              <a:ext cx="195424" cy="1825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endPara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5408408" y="2363088"/>
              <a:ext cx="251591" cy="1825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err="1" smtClean="0">
                  <a:latin typeface="Symbol" panose="05050102010706020507" pitchFamily="18" charset="2"/>
                  <a:cs typeface="Times New Roman" panose="02020603050405020304" pitchFamily="18" charset="0"/>
                </a:rPr>
                <a:t>l</a:t>
              </a:r>
              <a:r>
                <a:rPr lang="en-US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endPara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4475102" y="2836992"/>
              <a:ext cx="248024" cy="1825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Q</a:t>
              </a:r>
              <a:r>
                <a:rPr lang="en-US" i="1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77" name="Straight Arrow Connector 76"/>
            <p:cNvCxnSpPr/>
            <p:nvPr/>
          </p:nvCxnSpPr>
          <p:spPr>
            <a:xfrm flipH="1" flipV="1">
              <a:off x="4683027" y="3038412"/>
              <a:ext cx="167757" cy="9711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/>
            <p:cNvCxnSpPr/>
            <p:nvPr/>
          </p:nvCxnSpPr>
          <p:spPr>
            <a:xfrm flipV="1">
              <a:off x="4325711" y="3044618"/>
              <a:ext cx="158877" cy="6123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extBox 78"/>
            <p:cNvSpPr txBox="1"/>
            <p:nvPr/>
          </p:nvSpPr>
          <p:spPr>
            <a:xfrm>
              <a:off x="5695823" y="2854551"/>
              <a:ext cx="238217" cy="1825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Q</a:t>
              </a:r>
              <a:r>
                <a:rPr lang="en-US" i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</a:t>
              </a:r>
              <a:endPara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783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>
                <a:solidFill>
                  <a:schemeClr val="tx1"/>
                </a:solidFill>
              </a:rPr>
              <a:t>E</a:t>
            </a:r>
            <a:r>
              <a:rPr lang="en-US" altLang="en-US" sz="3200" dirty="0" smtClean="0">
                <a:solidFill>
                  <a:schemeClr val="tx1"/>
                </a:solidFill>
              </a:rPr>
              <a:t>nergy balance of a water “surface”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076551" y="1790162"/>
            <a:ext cx="5644089" cy="2598274"/>
            <a:chOff x="3046862" y="1768022"/>
            <a:chExt cx="1967635" cy="1281464"/>
          </a:xfrm>
        </p:grpSpPr>
        <p:cxnSp>
          <p:nvCxnSpPr>
            <p:cNvPr id="39" name="Straight Arrow Connector 38"/>
            <p:cNvCxnSpPr/>
            <p:nvPr/>
          </p:nvCxnSpPr>
          <p:spPr>
            <a:xfrm>
              <a:off x="3057125" y="2784344"/>
              <a:ext cx="1957372" cy="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ys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>
              <a:off x="4599272" y="2750384"/>
              <a:ext cx="0" cy="243813"/>
            </a:xfrm>
            <a:prstGeom prst="straightConnector1">
              <a:avLst/>
            </a:prstGeom>
            <a:ln w="25400">
              <a:solidFill>
                <a:schemeClr val="bg1">
                  <a:lumMod val="6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>
              <a:off x="3046862" y="2471411"/>
              <a:ext cx="1957372" cy="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ys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3207804" y="1768022"/>
              <a:ext cx="140380" cy="1821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r>
                <a:rPr lang="en-US" i="1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</a:t>
              </a:r>
              <a:endPara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4" name="Straight Arrow Connector 43"/>
            <p:cNvCxnSpPr/>
            <p:nvPr/>
          </p:nvCxnSpPr>
          <p:spPr>
            <a:xfrm flipV="1">
              <a:off x="4566403" y="2207867"/>
              <a:ext cx="0" cy="340325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Down Arrow 44"/>
            <p:cNvSpPr/>
            <p:nvPr/>
          </p:nvSpPr>
          <p:spPr>
            <a:xfrm>
              <a:off x="3224055" y="1959120"/>
              <a:ext cx="72008" cy="634993"/>
            </a:xfrm>
            <a:prstGeom prst="downArrow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974200" y="2199502"/>
              <a:ext cx="122497" cy="1821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endPara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487551" y="1979352"/>
              <a:ext cx="157704" cy="1821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err="1" smtClean="0">
                  <a:latin typeface="Symbol" panose="05050102010706020507" pitchFamily="18" charset="2"/>
                  <a:cs typeface="Times New Roman" panose="02020603050405020304" pitchFamily="18" charset="0"/>
                </a:rPr>
                <a:t>l</a:t>
              </a:r>
              <a:r>
                <a:rPr lang="en-US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endPara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597947" y="2825892"/>
              <a:ext cx="146393" cy="1821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</a:t>
              </a:r>
              <a:endPara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50" name="Straight Arrow Connector 49"/>
            <p:cNvCxnSpPr/>
            <p:nvPr/>
          </p:nvCxnSpPr>
          <p:spPr>
            <a:xfrm flipH="1">
              <a:off x="3277994" y="2766456"/>
              <a:ext cx="530" cy="28303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3300760" y="2834855"/>
              <a:ext cx="500419" cy="1821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>
                  <a:latin typeface="Symbol" panose="05050102010706020507" pitchFamily="18" charset="2"/>
                  <a:cs typeface="Times New Roman" panose="02020603050405020304" pitchFamily="18" charset="0"/>
                </a:rPr>
                <a:t>b </a:t>
              </a:r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lang="en-US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</a:t>
              </a:r>
              <a:r>
                <a:rPr lang="en-US" i="1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↑</a:t>
              </a:r>
              <a:r>
                <a:rPr lang="en-US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- K</a:t>
              </a:r>
              <a:r>
                <a:rPr lang="en-US" i="1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↓</a:t>
              </a:r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endPara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6" name="Freeform 5"/>
          <p:cNvSpPr/>
          <p:nvPr/>
        </p:nvSpPr>
        <p:spPr>
          <a:xfrm>
            <a:off x="3061274" y="3471556"/>
            <a:ext cx="5619262" cy="211016"/>
          </a:xfrm>
          <a:custGeom>
            <a:avLst/>
            <a:gdLst>
              <a:gd name="connsiteX0" fmla="*/ 0 w 5619262"/>
              <a:gd name="connsiteY0" fmla="*/ 93785 h 211016"/>
              <a:gd name="connsiteX1" fmla="*/ 7816 w 5619262"/>
              <a:gd name="connsiteY1" fmla="*/ 132862 h 211016"/>
              <a:gd name="connsiteX2" fmla="*/ 54708 w 5619262"/>
              <a:gd name="connsiteY2" fmla="*/ 164123 h 211016"/>
              <a:gd name="connsiteX3" fmla="*/ 125047 w 5619262"/>
              <a:gd name="connsiteY3" fmla="*/ 203200 h 211016"/>
              <a:gd name="connsiteX4" fmla="*/ 148493 w 5619262"/>
              <a:gd name="connsiteY4" fmla="*/ 211016 h 211016"/>
              <a:gd name="connsiteX5" fmla="*/ 257908 w 5619262"/>
              <a:gd name="connsiteY5" fmla="*/ 203200 h 211016"/>
              <a:gd name="connsiteX6" fmla="*/ 304800 w 5619262"/>
              <a:gd name="connsiteY6" fmla="*/ 179754 h 211016"/>
              <a:gd name="connsiteX7" fmla="*/ 414216 w 5619262"/>
              <a:gd name="connsiteY7" fmla="*/ 156308 h 211016"/>
              <a:gd name="connsiteX8" fmla="*/ 437662 w 5619262"/>
              <a:gd name="connsiteY8" fmla="*/ 148492 h 211016"/>
              <a:gd name="connsiteX9" fmla="*/ 492370 w 5619262"/>
              <a:gd name="connsiteY9" fmla="*/ 132862 h 211016"/>
              <a:gd name="connsiteX10" fmla="*/ 617416 w 5619262"/>
              <a:gd name="connsiteY10" fmla="*/ 140677 h 211016"/>
              <a:gd name="connsiteX11" fmla="*/ 664308 w 5619262"/>
              <a:gd name="connsiteY11" fmla="*/ 156308 h 211016"/>
              <a:gd name="connsiteX12" fmla="*/ 687754 w 5619262"/>
              <a:gd name="connsiteY12" fmla="*/ 164123 h 211016"/>
              <a:gd name="connsiteX13" fmla="*/ 711200 w 5619262"/>
              <a:gd name="connsiteY13" fmla="*/ 179754 h 211016"/>
              <a:gd name="connsiteX14" fmla="*/ 765908 w 5619262"/>
              <a:gd name="connsiteY14" fmla="*/ 195385 h 211016"/>
              <a:gd name="connsiteX15" fmla="*/ 906585 w 5619262"/>
              <a:gd name="connsiteY15" fmla="*/ 179754 h 211016"/>
              <a:gd name="connsiteX16" fmla="*/ 953477 w 5619262"/>
              <a:gd name="connsiteY16" fmla="*/ 164123 h 211016"/>
              <a:gd name="connsiteX17" fmla="*/ 1000370 w 5619262"/>
              <a:gd name="connsiteY17" fmla="*/ 140677 h 211016"/>
              <a:gd name="connsiteX18" fmla="*/ 1023816 w 5619262"/>
              <a:gd name="connsiteY18" fmla="*/ 125046 h 211016"/>
              <a:gd name="connsiteX19" fmla="*/ 1070708 w 5619262"/>
              <a:gd name="connsiteY19" fmla="*/ 109416 h 211016"/>
              <a:gd name="connsiteX20" fmla="*/ 1180123 w 5619262"/>
              <a:gd name="connsiteY20" fmla="*/ 93785 h 211016"/>
              <a:gd name="connsiteX21" fmla="*/ 1203570 w 5619262"/>
              <a:gd name="connsiteY21" fmla="*/ 85969 h 211016"/>
              <a:gd name="connsiteX22" fmla="*/ 1344247 w 5619262"/>
              <a:gd name="connsiteY22" fmla="*/ 93785 h 211016"/>
              <a:gd name="connsiteX23" fmla="*/ 1414585 w 5619262"/>
              <a:gd name="connsiteY23" fmla="*/ 125046 h 211016"/>
              <a:gd name="connsiteX24" fmla="*/ 1461477 w 5619262"/>
              <a:gd name="connsiteY24" fmla="*/ 140677 h 211016"/>
              <a:gd name="connsiteX25" fmla="*/ 1484923 w 5619262"/>
              <a:gd name="connsiteY25" fmla="*/ 148492 h 211016"/>
              <a:gd name="connsiteX26" fmla="*/ 1625600 w 5619262"/>
              <a:gd name="connsiteY26" fmla="*/ 164123 h 211016"/>
              <a:gd name="connsiteX27" fmla="*/ 1742831 w 5619262"/>
              <a:gd name="connsiteY27" fmla="*/ 156308 h 211016"/>
              <a:gd name="connsiteX28" fmla="*/ 1781908 w 5619262"/>
              <a:gd name="connsiteY28" fmla="*/ 117231 h 211016"/>
              <a:gd name="connsiteX29" fmla="*/ 1805354 w 5619262"/>
              <a:gd name="connsiteY29" fmla="*/ 101600 h 211016"/>
              <a:gd name="connsiteX30" fmla="*/ 1820985 w 5619262"/>
              <a:gd name="connsiteY30" fmla="*/ 78154 h 211016"/>
              <a:gd name="connsiteX31" fmla="*/ 1867877 w 5619262"/>
              <a:gd name="connsiteY31" fmla="*/ 62523 h 211016"/>
              <a:gd name="connsiteX32" fmla="*/ 1946031 w 5619262"/>
              <a:gd name="connsiteY32" fmla="*/ 46892 h 211016"/>
              <a:gd name="connsiteX33" fmla="*/ 2039816 w 5619262"/>
              <a:gd name="connsiteY33" fmla="*/ 31262 h 211016"/>
              <a:gd name="connsiteX34" fmla="*/ 2117970 w 5619262"/>
              <a:gd name="connsiteY34" fmla="*/ 15631 h 211016"/>
              <a:gd name="connsiteX35" fmla="*/ 2180493 w 5619262"/>
              <a:gd name="connsiteY35" fmla="*/ 31262 h 211016"/>
              <a:gd name="connsiteX36" fmla="*/ 2250831 w 5619262"/>
              <a:gd name="connsiteY36" fmla="*/ 54708 h 211016"/>
              <a:gd name="connsiteX37" fmla="*/ 2297723 w 5619262"/>
              <a:gd name="connsiteY37" fmla="*/ 70339 h 211016"/>
              <a:gd name="connsiteX38" fmla="*/ 2344616 w 5619262"/>
              <a:gd name="connsiteY38" fmla="*/ 93785 h 211016"/>
              <a:gd name="connsiteX39" fmla="*/ 2368062 w 5619262"/>
              <a:gd name="connsiteY39" fmla="*/ 109416 h 211016"/>
              <a:gd name="connsiteX40" fmla="*/ 2461847 w 5619262"/>
              <a:gd name="connsiteY40" fmla="*/ 117231 h 211016"/>
              <a:gd name="connsiteX41" fmla="*/ 2586893 w 5619262"/>
              <a:gd name="connsiteY41" fmla="*/ 93785 h 211016"/>
              <a:gd name="connsiteX42" fmla="*/ 2610339 w 5619262"/>
              <a:gd name="connsiteY42" fmla="*/ 70339 h 211016"/>
              <a:gd name="connsiteX43" fmla="*/ 2758831 w 5619262"/>
              <a:gd name="connsiteY43" fmla="*/ 78154 h 211016"/>
              <a:gd name="connsiteX44" fmla="*/ 2805723 w 5619262"/>
              <a:gd name="connsiteY44" fmla="*/ 101600 h 211016"/>
              <a:gd name="connsiteX45" fmla="*/ 2852616 w 5619262"/>
              <a:gd name="connsiteY45" fmla="*/ 117231 h 211016"/>
              <a:gd name="connsiteX46" fmla="*/ 2899508 w 5619262"/>
              <a:gd name="connsiteY46" fmla="*/ 148492 h 211016"/>
              <a:gd name="connsiteX47" fmla="*/ 2969847 w 5619262"/>
              <a:gd name="connsiteY47" fmla="*/ 171939 h 211016"/>
              <a:gd name="connsiteX48" fmla="*/ 2993293 w 5619262"/>
              <a:gd name="connsiteY48" fmla="*/ 179754 h 211016"/>
              <a:gd name="connsiteX49" fmla="*/ 3016739 w 5619262"/>
              <a:gd name="connsiteY49" fmla="*/ 187569 h 211016"/>
              <a:gd name="connsiteX50" fmla="*/ 3157416 w 5619262"/>
              <a:gd name="connsiteY50" fmla="*/ 179754 h 211016"/>
              <a:gd name="connsiteX51" fmla="*/ 3235570 w 5619262"/>
              <a:gd name="connsiteY51" fmla="*/ 132862 h 211016"/>
              <a:gd name="connsiteX52" fmla="*/ 3259016 w 5619262"/>
              <a:gd name="connsiteY52" fmla="*/ 117231 h 211016"/>
              <a:gd name="connsiteX53" fmla="*/ 3305908 w 5619262"/>
              <a:gd name="connsiteY53" fmla="*/ 101600 h 211016"/>
              <a:gd name="connsiteX54" fmla="*/ 3376247 w 5619262"/>
              <a:gd name="connsiteY54" fmla="*/ 70339 h 211016"/>
              <a:gd name="connsiteX55" fmla="*/ 3485662 w 5619262"/>
              <a:gd name="connsiteY55" fmla="*/ 62523 h 211016"/>
              <a:gd name="connsiteX56" fmla="*/ 3516923 w 5619262"/>
              <a:gd name="connsiteY56" fmla="*/ 70339 h 211016"/>
              <a:gd name="connsiteX57" fmla="*/ 3587262 w 5619262"/>
              <a:gd name="connsiteY57" fmla="*/ 93785 h 211016"/>
              <a:gd name="connsiteX58" fmla="*/ 3610708 w 5619262"/>
              <a:gd name="connsiteY58" fmla="*/ 101600 h 211016"/>
              <a:gd name="connsiteX59" fmla="*/ 3634154 w 5619262"/>
              <a:gd name="connsiteY59" fmla="*/ 109416 h 211016"/>
              <a:gd name="connsiteX60" fmla="*/ 3673231 w 5619262"/>
              <a:gd name="connsiteY60" fmla="*/ 117231 h 211016"/>
              <a:gd name="connsiteX61" fmla="*/ 3884247 w 5619262"/>
              <a:gd name="connsiteY61" fmla="*/ 140677 h 211016"/>
              <a:gd name="connsiteX62" fmla="*/ 3931139 w 5619262"/>
              <a:gd name="connsiteY62" fmla="*/ 117231 h 211016"/>
              <a:gd name="connsiteX63" fmla="*/ 3954585 w 5619262"/>
              <a:gd name="connsiteY63" fmla="*/ 109416 h 211016"/>
              <a:gd name="connsiteX64" fmla="*/ 3978031 w 5619262"/>
              <a:gd name="connsiteY64" fmla="*/ 93785 h 211016"/>
              <a:gd name="connsiteX65" fmla="*/ 3993662 w 5619262"/>
              <a:gd name="connsiteY65" fmla="*/ 70339 h 211016"/>
              <a:gd name="connsiteX66" fmla="*/ 4040554 w 5619262"/>
              <a:gd name="connsiteY66" fmla="*/ 54708 h 211016"/>
              <a:gd name="connsiteX67" fmla="*/ 4064000 w 5619262"/>
              <a:gd name="connsiteY67" fmla="*/ 39077 h 211016"/>
              <a:gd name="connsiteX68" fmla="*/ 4095262 w 5619262"/>
              <a:gd name="connsiteY68" fmla="*/ 31262 h 211016"/>
              <a:gd name="connsiteX69" fmla="*/ 4142154 w 5619262"/>
              <a:gd name="connsiteY69" fmla="*/ 15631 h 211016"/>
              <a:gd name="connsiteX70" fmla="*/ 4165600 w 5619262"/>
              <a:gd name="connsiteY70" fmla="*/ 7816 h 211016"/>
              <a:gd name="connsiteX71" fmla="*/ 4189047 w 5619262"/>
              <a:gd name="connsiteY71" fmla="*/ 0 h 211016"/>
              <a:gd name="connsiteX72" fmla="*/ 4290647 w 5619262"/>
              <a:gd name="connsiteY72" fmla="*/ 7816 h 211016"/>
              <a:gd name="connsiteX73" fmla="*/ 4321908 w 5619262"/>
              <a:gd name="connsiteY73" fmla="*/ 15631 h 211016"/>
              <a:gd name="connsiteX74" fmla="*/ 4431323 w 5619262"/>
              <a:gd name="connsiteY74" fmla="*/ 31262 h 211016"/>
              <a:gd name="connsiteX75" fmla="*/ 4478216 w 5619262"/>
              <a:gd name="connsiteY75" fmla="*/ 46892 h 211016"/>
              <a:gd name="connsiteX76" fmla="*/ 4501662 w 5619262"/>
              <a:gd name="connsiteY76" fmla="*/ 54708 h 211016"/>
              <a:gd name="connsiteX77" fmla="*/ 4532923 w 5619262"/>
              <a:gd name="connsiteY77" fmla="*/ 62523 h 211016"/>
              <a:gd name="connsiteX78" fmla="*/ 4556370 w 5619262"/>
              <a:gd name="connsiteY78" fmla="*/ 78154 h 211016"/>
              <a:gd name="connsiteX79" fmla="*/ 4603262 w 5619262"/>
              <a:gd name="connsiteY79" fmla="*/ 93785 h 211016"/>
              <a:gd name="connsiteX80" fmla="*/ 4626708 w 5619262"/>
              <a:gd name="connsiteY80" fmla="*/ 109416 h 211016"/>
              <a:gd name="connsiteX81" fmla="*/ 4650154 w 5619262"/>
              <a:gd name="connsiteY81" fmla="*/ 132862 h 211016"/>
              <a:gd name="connsiteX82" fmla="*/ 4673600 w 5619262"/>
              <a:gd name="connsiteY82" fmla="*/ 140677 h 211016"/>
              <a:gd name="connsiteX83" fmla="*/ 4759570 w 5619262"/>
              <a:gd name="connsiteY83" fmla="*/ 132862 h 211016"/>
              <a:gd name="connsiteX84" fmla="*/ 4806462 w 5619262"/>
              <a:gd name="connsiteY84" fmla="*/ 117231 h 211016"/>
              <a:gd name="connsiteX85" fmla="*/ 4861170 w 5619262"/>
              <a:gd name="connsiteY85" fmla="*/ 109416 h 211016"/>
              <a:gd name="connsiteX86" fmla="*/ 4908062 w 5619262"/>
              <a:gd name="connsiteY86" fmla="*/ 93785 h 211016"/>
              <a:gd name="connsiteX87" fmla="*/ 4939323 w 5619262"/>
              <a:gd name="connsiteY87" fmla="*/ 78154 h 211016"/>
              <a:gd name="connsiteX88" fmla="*/ 4962770 w 5619262"/>
              <a:gd name="connsiteY88" fmla="*/ 62523 h 211016"/>
              <a:gd name="connsiteX89" fmla="*/ 4986216 w 5619262"/>
              <a:gd name="connsiteY89" fmla="*/ 54708 h 211016"/>
              <a:gd name="connsiteX90" fmla="*/ 5056554 w 5619262"/>
              <a:gd name="connsiteY90" fmla="*/ 23446 h 211016"/>
              <a:gd name="connsiteX91" fmla="*/ 5080000 w 5619262"/>
              <a:gd name="connsiteY91" fmla="*/ 15631 h 211016"/>
              <a:gd name="connsiteX92" fmla="*/ 5103447 w 5619262"/>
              <a:gd name="connsiteY92" fmla="*/ 7816 h 211016"/>
              <a:gd name="connsiteX93" fmla="*/ 5197231 w 5619262"/>
              <a:gd name="connsiteY93" fmla="*/ 15631 h 211016"/>
              <a:gd name="connsiteX94" fmla="*/ 5244123 w 5619262"/>
              <a:gd name="connsiteY94" fmla="*/ 31262 h 211016"/>
              <a:gd name="connsiteX95" fmla="*/ 5283200 w 5619262"/>
              <a:gd name="connsiteY95" fmla="*/ 62523 h 211016"/>
              <a:gd name="connsiteX96" fmla="*/ 5298831 w 5619262"/>
              <a:gd name="connsiteY96" fmla="*/ 85969 h 211016"/>
              <a:gd name="connsiteX97" fmla="*/ 5345723 w 5619262"/>
              <a:gd name="connsiteY97" fmla="*/ 101600 h 211016"/>
              <a:gd name="connsiteX98" fmla="*/ 5619262 w 5619262"/>
              <a:gd name="connsiteY98" fmla="*/ 109416 h 211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</a:cxnLst>
            <a:rect l="l" t="t" r="r" b="b"/>
            <a:pathLst>
              <a:path w="5619262" h="211016">
                <a:moveTo>
                  <a:pt x="0" y="93785"/>
                </a:moveTo>
                <a:cubicBezTo>
                  <a:pt x="2605" y="106811"/>
                  <a:pt x="1875" y="120981"/>
                  <a:pt x="7816" y="132862"/>
                </a:cubicBezTo>
                <a:cubicBezTo>
                  <a:pt x="19525" y="156279"/>
                  <a:pt x="33867" y="157176"/>
                  <a:pt x="54708" y="164123"/>
                </a:cubicBezTo>
                <a:cubicBezTo>
                  <a:pt x="89805" y="199220"/>
                  <a:pt x="67668" y="184073"/>
                  <a:pt x="125047" y="203200"/>
                </a:cubicBezTo>
                <a:lnTo>
                  <a:pt x="148493" y="211016"/>
                </a:lnTo>
                <a:cubicBezTo>
                  <a:pt x="184965" y="208411"/>
                  <a:pt x="221594" y="207472"/>
                  <a:pt x="257908" y="203200"/>
                </a:cubicBezTo>
                <a:cubicBezTo>
                  <a:pt x="286983" y="199779"/>
                  <a:pt x="278242" y="191558"/>
                  <a:pt x="304800" y="179754"/>
                </a:cubicBezTo>
                <a:cubicBezTo>
                  <a:pt x="348377" y="160386"/>
                  <a:pt x="364970" y="162463"/>
                  <a:pt x="414216" y="156308"/>
                </a:cubicBezTo>
                <a:cubicBezTo>
                  <a:pt x="422031" y="153703"/>
                  <a:pt x="429741" y="150755"/>
                  <a:pt x="437662" y="148492"/>
                </a:cubicBezTo>
                <a:cubicBezTo>
                  <a:pt x="506391" y="128855"/>
                  <a:pt x="436125" y="151609"/>
                  <a:pt x="492370" y="132862"/>
                </a:cubicBezTo>
                <a:cubicBezTo>
                  <a:pt x="534052" y="135467"/>
                  <a:pt x="576036" y="135034"/>
                  <a:pt x="617416" y="140677"/>
                </a:cubicBezTo>
                <a:cubicBezTo>
                  <a:pt x="633741" y="142903"/>
                  <a:pt x="648677" y="151098"/>
                  <a:pt x="664308" y="156308"/>
                </a:cubicBezTo>
                <a:lnTo>
                  <a:pt x="687754" y="164123"/>
                </a:lnTo>
                <a:cubicBezTo>
                  <a:pt x="695569" y="169333"/>
                  <a:pt x="702799" y="175553"/>
                  <a:pt x="711200" y="179754"/>
                </a:cubicBezTo>
                <a:cubicBezTo>
                  <a:pt x="722407" y="185357"/>
                  <a:pt x="755899" y="192882"/>
                  <a:pt x="765908" y="195385"/>
                </a:cubicBezTo>
                <a:cubicBezTo>
                  <a:pt x="811994" y="191840"/>
                  <a:pt x="861091" y="192161"/>
                  <a:pt x="906585" y="179754"/>
                </a:cubicBezTo>
                <a:cubicBezTo>
                  <a:pt x="922481" y="175419"/>
                  <a:pt x="939768" y="173262"/>
                  <a:pt x="953477" y="164123"/>
                </a:cubicBezTo>
                <a:cubicBezTo>
                  <a:pt x="983778" y="143922"/>
                  <a:pt x="968012" y="151462"/>
                  <a:pt x="1000370" y="140677"/>
                </a:cubicBezTo>
                <a:cubicBezTo>
                  <a:pt x="1008185" y="135467"/>
                  <a:pt x="1015233" y="128861"/>
                  <a:pt x="1023816" y="125046"/>
                </a:cubicBezTo>
                <a:cubicBezTo>
                  <a:pt x="1038872" y="118354"/>
                  <a:pt x="1055077" y="114626"/>
                  <a:pt x="1070708" y="109416"/>
                </a:cubicBezTo>
                <a:cubicBezTo>
                  <a:pt x="1121458" y="92499"/>
                  <a:pt x="1085929" y="102348"/>
                  <a:pt x="1180123" y="93785"/>
                </a:cubicBezTo>
                <a:cubicBezTo>
                  <a:pt x="1187939" y="91180"/>
                  <a:pt x="1195332" y="85969"/>
                  <a:pt x="1203570" y="85969"/>
                </a:cubicBezTo>
                <a:cubicBezTo>
                  <a:pt x="1250535" y="85969"/>
                  <a:pt x="1297645" y="87960"/>
                  <a:pt x="1344247" y="93785"/>
                </a:cubicBezTo>
                <a:cubicBezTo>
                  <a:pt x="1408991" y="101878"/>
                  <a:pt x="1372332" y="106267"/>
                  <a:pt x="1414585" y="125046"/>
                </a:cubicBezTo>
                <a:cubicBezTo>
                  <a:pt x="1429641" y="131738"/>
                  <a:pt x="1445846" y="135467"/>
                  <a:pt x="1461477" y="140677"/>
                </a:cubicBezTo>
                <a:cubicBezTo>
                  <a:pt x="1469292" y="143282"/>
                  <a:pt x="1476845" y="146876"/>
                  <a:pt x="1484923" y="148492"/>
                </a:cubicBezTo>
                <a:cubicBezTo>
                  <a:pt x="1557307" y="162970"/>
                  <a:pt x="1510755" y="155289"/>
                  <a:pt x="1625600" y="164123"/>
                </a:cubicBezTo>
                <a:cubicBezTo>
                  <a:pt x="1664677" y="161518"/>
                  <a:pt x="1704200" y="162746"/>
                  <a:pt x="1742831" y="156308"/>
                </a:cubicBezTo>
                <a:cubicBezTo>
                  <a:pt x="1767839" y="152140"/>
                  <a:pt x="1767320" y="131819"/>
                  <a:pt x="1781908" y="117231"/>
                </a:cubicBezTo>
                <a:cubicBezTo>
                  <a:pt x="1788550" y="110589"/>
                  <a:pt x="1797539" y="106810"/>
                  <a:pt x="1805354" y="101600"/>
                </a:cubicBezTo>
                <a:cubicBezTo>
                  <a:pt x="1810564" y="93785"/>
                  <a:pt x="1813020" y="83132"/>
                  <a:pt x="1820985" y="78154"/>
                </a:cubicBezTo>
                <a:cubicBezTo>
                  <a:pt x="1834957" y="69422"/>
                  <a:pt x="1852246" y="67733"/>
                  <a:pt x="1867877" y="62523"/>
                </a:cubicBezTo>
                <a:cubicBezTo>
                  <a:pt x="1911203" y="48081"/>
                  <a:pt x="1877791" y="57667"/>
                  <a:pt x="1946031" y="46892"/>
                </a:cubicBezTo>
                <a:lnTo>
                  <a:pt x="2039816" y="31262"/>
                </a:lnTo>
                <a:cubicBezTo>
                  <a:pt x="2097293" y="21683"/>
                  <a:pt x="2071342" y="27287"/>
                  <a:pt x="2117970" y="15631"/>
                </a:cubicBezTo>
                <a:cubicBezTo>
                  <a:pt x="2189110" y="39343"/>
                  <a:pt x="2076752" y="2969"/>
                  <a:pt x="2180493" y="31262"/>
                </a:cubicBezTo>
                <a:cubicBezTo>
                  <a:pt x="2180540" y="31275"/>
                  <a:pt x="2239085" y="50793"/>
                  <a:pt x="2250831" y="54708"/>
                </a:cubicBezTo>
                <a:cubicBezTo>
                  <a:pt x="2250836" y="54710"/>
                  <a:pt x="2297719" y="70336"/>
                  <a:pt x="2297723" y="70339"/>
                </a:cubicBezTo>
                <a:cubicBezTo>
                  <a:pt x="2364933" y="115142"/>
                  <a:pt x="2279888" y="61420"/>
                  <a:pt x="2344616" y="93785"/>
                </a:cubicBezTo>
                <a:cubicBezTo>
                  <a:pt x="2353017" y="97986"/>
                  <a:pt x="2358851" y="107574"/>
                  <a:pt x="2368062" y="109416"/>
                </a:cubicBezTo>
                <a:cubicBezTo>
                  <a:pt x="2398823" y="115568"/>
                  <a:pt x="2430585" y="114626"/>
                  <a:pt x="2461847" y="117231"/>
                </a:cubicBezTo>
                <a:cubicBezTo>
                  <a:pt x="2531614" y="111865"/>
                  <a:pt x="2546578" y="127381"/>
                  <a:pt x="2586893" y="93785"/>
                </a:cubicBezTo>
                <a:cubicBezTo>
                  <a:pt x="2595384" y="86709"/>
                  <a:pt x="2602524" y="78154"/>
                  <a:pt x="2610339" y="70339"/>
                </a:cubicBezTo>
                <a:cubicBezTo>
                  <a:pt x="2659836" y="72944"/>
                  <a:pt x="2709469" y="73667"/>
                  <a:pt x="2758831" y="78154"/>
                </a:cubicBezTo>
                <a:cubicBezTo>
                  <a:pt x="2785706" y="80597"/>
                  <a:pt x="2781673" y="90911"/>
                  <a:pt x="2805723" y="101600"/>
                </a:cubicBezTo>
                <a:cubicBezTo>
                  <a:pt x="2820779" y="108292"/>
                  <a:pt x="2852616" y="117231"/>
                  <a:pt x="2852616" y="117231"/>
                </a:cubicBezTo>
                <a:cubicBezTo>
                  <a:pt x="2868247" y="127651"/>
                  <a:pt x="2881686" y="142551"/>
                  <a:pt x="2899508" y="148492"/>
                </a:cubicBezTo>
                <a:lnTo>
                  <a:pt x="2969847" y="171939"/>
                </a:lnTo>
                <a:lnTo>
                  <a:pt x="2993293" y="179754"/>
                </a:lnTo>
                <a:lnTo>
                  <a:pt x="3016739" y="187569"/>
                </a:lnTo>
                <a:cubicBezTo>
                  <a:pt x="3063631" y="184964"/>
                  <a:pt x="3110882" y="186100"/>
                  <a:pt x="3157416" y="179754"/>
                </a:cubicBezTo>
                <a:cubicBezTo>
                  <a:pt x="3172519" y="177695"/>
                  <a:pt x="3232132" y="135154"/>
                  <a:pt x="3235570" y="132862"/>
                </a:cubicBezTo>
                <a:cubicBezTo>
                  <a:pt x="3243385" y="127652"/>
                  <a:pt x="3250105" y="120201"/>
                  <a:pt x="3259016" y="117231"/>
                </a:cubicBezTo>
                <a:cubicBezTo>
                  <a:pt x="3274647" y="112021"/>
                  <a:pt x="3292199" y="110739"/>
                  <a:pt x="3305908" y="101600"/>
                </a:cubicBezTo>
                <a:cubicBezTo>
                  <a:pt x="3329067" y="86160"/>
                  <a:pt x="3344994" y="72572"/>
                  <a:pt x="3376247" y="70339"/>
                </a:cubicBezTo>
                <a:lnTo>
                  <a:pt x="3485662" y="62523"/>
                </a:lnTo>
                <a:cubicBezTo>
                  <a:pt x="3496082" y="65128"/>
                  <a:pt x="3506635" y="67253"/>
                  <a:pt x="3516923" y="70339"/>
                </a:cubicBezTo>
                <a:cubicBezTo>
                  <a:pt x="3517020" y="70368"/>
                  <a:pt x="3575491" y="89861"/>
                  <a:pt x="3587262" y="93785"/>
                </a:cubicBezTo>
                <a:lnTo>
                  <a:pt x="3610708" y="101600"/>
                </a:lnTo>
                <a:cubicBezTo>
                  <a:pt x="3618523" y="104205"/>
                  <a:pt x="3626076" y="107800"/>
                  <a:pt x="3634154" y="109416"/>
                </a:cubicBezTo>
                <a:lnTo>
                  <a:pt x="3673231" y="117231"/>
                </a:lnTo>
                <a:cubicBezTo>
                  <a:pt x="3765695" y="178873"/>
                  <a:pt x="3701359" y="149385"/>
                  <a:pt x="3884247" y="140677"/>
                </a:cubicBezTo>
                <a:cubicBezTo>
                  <a:pt x="3943179" y="121034"/>
                  <a:pt x="3870538" y="147531"/>
                  <a:pt x="3931139" y="117231"/>
                </a:cubicBezTo>
                <a:cubicBezTo>
                  <a:pt x="3938507" y="113547"/>
                  <a:pt x="3946770" y="112021"/>
                  <a:pt x="3954585" y="109416"/>
                </a:cubicBezTo>
                <a:cubicBezTo>
                  <a:pt x="3962400" y="104206"/>
                  <a:pt x="3971389" y="100427"/>
                  <a:pt x="3978031" y="93785"/>
                </a:cubicBezTo>
                <a:cubicBezTo>
                  <a:pt x="3984673" y="87143"/>
                  <a:pt x="3985697" y="75317"/>
                  <a:pt x="3993662" y="70339"/>
                </a:cubicBezTo>
                <a:cubicBezTo>
                  <a:pt x="4007634" y="61607"/>
                  <a:pt x="4040554" y="54708"/>
                  <a:pt x="4040554" y="54708"/>
                </a:cubicBezTo>
                <a:cubicBezTo>
                  <a:pt x="4048369" y="49498"/>
                  <a:pt x="4055367" y="42777"/>
                  <a:pt x="4064000" y="39077"/>
                </a:cubicBezTo>
                <a:cubicBezTo>
                  <a:pt x="4073873" y="34846"/>
                  <a:pt x="4084974" y="34348"/>
                  <a:pt x="4095262" y="31262"/>
                </a:cubicBezTo>
                <a:cubicBezTo>
                  <a:pt x="4111043" y="26528"/>
                  <a:pt x="4126523" y="20841"/>
                  <a:pt x="4142154" y="15631"/>
                </a:cubicBezTo>
                <a:lnTo>
                  <a:pt x="4165600" y="7816"/>
                </a:lnTo>
                <a:lnTo>
                  <a:pt x="4189047" y="0"/>
                </a:lnTo>
                <a:cubicBezTo>
                  <a:pt x="4222914" y="2605"/>
                  <a:pt x="4256913" y="3847"/>
                  <a:pt x="4290647" y="7816"/>
                </a:cubicBezTo>
                <a:cubicBezTo>
                  <a:pt x="4301314" y="9071"/>
                  <a:pt x="4311292" y="13998"/>
                  <a:pt x="4321908" y="15631"/>
                </a:cubicBezTo>
                <a:cubicBezTo>
                  <a:pt x="4367914" y="22709"/>
                  <a:pt x="4390250" y="20060"/>
                  <a:pt x="4431323" y="31262"/>
                </a:cubicBezTo>
                <a:cubicBezTo>
                  <a:pt x="4447219" y="35597"/>
                  <a:pt x="4462585" y="41682"/>
                  <a:pt x="4478216" y="46892"/>
                </a:cubicBezTo>
                <a:cubicBezTo>
                  <a:pt x="4486031" y="49497"/>
                  <a:pt x="4493670" y="52710"/>
                  <a:pt x="4501662" y="54708"/>
                </a:cubicBezTo>
                <a:lnTo>
                  <a:pt x="4532923" y="62523"/>
                </a:lnTo>
                <a:cubicBezTo>
                  <a:pt x="4540739" y="67733"/>
                  <a:pt x="4547786" y="74339"/>
                  <a:pt x="4556370" y="78154"/>
                </a:cubicBezTo>
                <a:cubicBezTo>
                  <a:pt x="4571426" y="84846"/>
                  <a:pt x="4589553" y="84646"/>
                  <a:pt x="4603262" y="93785"/>
                </a:cubicBezTo>
                <a:cubicBezTo>
                  <a:pt x="4611077" y="98995"/>
                  <a:pt x="4619492" y="103403"/>
                  <a:pt x="4626708" y="109416"/>
                </a:cubicBezTo>
                <a:cubicBezTo>
                  <a:pt x="4635199" y="116492"/>
                  <a:pt x="4640958" y="126731"/>
                  <a:pt x="4650154" y="132862"/>
                </a:cubicBezTo>
                <a:cubicBezTo>
                  <a:pt x="4657008" y="137432"/>
                  <a:pt x="4665785" y="138072"/>
                  <a:pt x="4673600" y="140677"/>
                </a:cubicBezTo>
                <a:cubicBezTo>
                  <a:pt x="4702257" y="138072"/>
                  <a:pt x="4731233" y="137863"/>
                  <a:pt x="4759570" y="132862"/>
                </a:cubicBezTo>
                <a:cubicBezTo>
                  <a:pt x="4775796" y="129999"/>
                  <a:pt x="4790151" y="119561"/>
                  <a:pt x="4806462" y="117231"/>
                </a:cubicBezTo>
                <a:lnTo>
                  <a:pt x="4861170" y="109416"/>
                </a:lnTo>
                <a:cubicBezTo>
                  <a:pt x="4876801" y="104206"/>
                  <a:pt x="4893325" y="101154"/>
                  <a:pt x="4908062" y="93785"/>
                </a:cubicBezTo>
                <a:cubicBezTo>
                  <a:pt x="4918482" y="88575"/>
                  <a:pt x="4929208" y="83934"/>
                  <a:pt x="4939323" y="78154"/>
                </a:cubicBezTo>
                <a:cubicBezTo>
                  <a:pt x="4947479" y="73494"/>
                  <a:pt x="4954368" y="66724"/>
                  <a:pt x="4962770" y="62523"/>
                </a:cubicBezTo>
                <a:cubicBezTo>
                  <a:pt x="4970138" y="58839"/>
                  <a:pt x="4978401" y="57313"/>
                  <a:pt x="4986216" y="54708"/>
                </a:cubicBezTo>
                <a:cubicBezTo>
                  <a:pt x="5023370" y="29938"/>
                  <a:pt x="5000752" y="42047"/>
                  <a:pt x="5056554" y="23446"/>
                </a:cubicBezTo>
                <a:lnTo>
                  <a:pt x="5080000" y="15631"/>
                </a:lnTo>
                <a:lnTo>
                  <a:pt x="5103447" y="7816"/>
                </a:lnTo>
                <a:cubicBezTo>
                  <a:pt x="5134708" y="10421"/>
                  <a:pt x="5166288" y="10474"/>
                  <a:pt x="5197231" y="15631"/>
                </a:cubicBezTo>
                <a:cubicBezTo>
                  <a:pt x="5213483" y="18340"/>
                  <a:pt x="5244123" y="31262"/>
                  <a:pt x="5244123" y="31262"/>
                </a:cubicBezTo>
                <a:cubicBezTo>
                  <a:pt x="5288920" y="98455"/>
                  <a:pt x="5229271" y="19381"/>
                  <a:pt x="5283200" y="62523"/>
                </a:cubicBezTo>
                <a:cubicBezTo>
                  <a:pt x="5290535" y="68391"/>
                  <a:pt x="5290866" y="80991"/>
                  <a:pt x="5298831" y="85969"/>
                </a:cubicBezTo>
                <a:cubicBezTo>
                  <a:pt x="5312803" y="94701"/>
                  <a:pt x="5330092" y="96390"/>
                  <a:pt x="5345723" y="101600"/>
                </a:cubicBezTo>
                <a:cubicBezTo>
                  <a:pt x="5448257" y="135779"/>
                  <a:pt x="5360917" y="109416"/>
                  <a:pt x="5619262" y="109416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5" name="Straight Arrow Connector 84"/>
          <p:cNvCxnSpPr/>
          <p:nvPr/>
        </p:nvCxnSpPr>
        <p:spPr>
          <a:xfrm flipV="1">
            <a:off x="5912276" y="3107584"/>
            <a:ext cx="0" cy="21751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/>
              <p:cNvSpPr txBox="1"/>
              <p:nvPr/>
            </p:nvSpPr>
            <p:spPr>
              <a:xfrm>
                <a:off x="3303324" y="5102045"/>
                <a:ext cx="486652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charset="0"/>
                            </a:rPr>
                            <m:t>𝑅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charset="0"/>
                            </a:rPr>
                            <m:t>𝑛</m:t>
                          </m:r>
                        </m:sub>
                      </m:sSub>
                      <m:r>
                        <a:rPr lang="en-US" sz="2400" b="0" i="1" smtClean="0">
                          <a:latin typeface="Cambria Math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charset="0"/>
                        </a:rPr>
                        <m:t>𝐻</m:t>
                      </m:r>
                      <m:r>
                        <a:rPr lang="en-US" sz="2400" b="0" i="1" smtClean="0">
                          <a:latin typeface="Cambria Math" charset="0"/>
                        </a:rPr>
                        <m:t>+</m:t>
                      </m:r>
                      <m:r>
                        <a:rPr lang="en-US" sz="2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𝜆</m:t>
                      </m:r>
                      <m:r>
                        <a:rPr lang="en-US" sz="2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𝐸</m:t>
                      </m:r>
                      <m:r>
                        <a:rPr lang="en-US" sz="2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+</m:t>
                      </m:r>
                      <m:r>
                        <a:rPr lang="en-US" sz="2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𝐺</m:t>
                      </m:r>
                      <m:r>
                        <a:rPr lang="en-US" sz="2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𝑄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𝑠</m:t>
                          </m:r>
                        </m:sub>
                      </m:sSub>
                      <m:r>
                        <a:rPr lang="en-US" sz="2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+</m:t>
                      </m:r>
                      <m:r>
                        <a:rPr lang="en-US" sz="2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𝛽</m:t>
                      </m:r>
                      <m:r>
                        <a:rPr lang="en-US" sz="2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(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𝐾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↓</m:t>
                          </m:r>
                        </m:sub>
                      </m:sSub>
                      <m:r>
                        <a:rPr lang="en-US" sz="2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−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𝐾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↑</m:t>
                          </m:r>
                        </m:sub>
                      </m:sSub>
                      <m:r>
                        <a:rPr lang="en-US" sz="2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)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3324" y="5102045"/>
                <a:ext cx="4866524" cy="369332"/>
              </a:xfrm>
              <a:prstGeom prst="rect">
                <a:avLst/>
              </a:prstGeom>
              <a:blipFill rotWithShape="0">
                <a:blip r:embed="rId3"/>
                <a:stretch>
                  <a:fillRect l="-752" r="-1629" b="-360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2725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3353</TotalTime>
  <Words>275</Words>
  <Application>Microsoft Macintosh PowerPoint</Application>
  <PresentationFormat>Widescreen</PresentationFormat>
  <Paragraphs>57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20" baseType="lpstr">
      <vt:lpstr>Cambria Math</vt:lpstr>
      <vt:lpstr>Franklin Gothic Book</vt:lpstr>
      <vt:lpstr>Franklin Gothic Medium</vt:lpstr>
      <vt:lpstr>Symbol</vt:lpstr>
      <vt:lpstr>Times New Roman</vt:lpstr>
      <vt:lpstr>Tunga</vt:lpstr>
      <vt:lpstr>Tw Cen MT</vt:lpstr>
      <vt:lpstr>Wingdings</vt:lpstr>
      <vt:lpstr>Wingdings 2</vt:lpstr>
      <vt:lpstr>Arial</vt:lpstr>
      <vt:lpstr>Median</vt:lpstr>
      <vt:lpstr>Angles</vt:lpstr>
      <vt:lpstr>Fundamental Equations:   5. surface energy balance  </vt:lpstr>
      <vt:lpstr>Four forms of energy exchange</vt:lpstr>
      <vt:lpstr>Latent heat of vaporization</vt:lpstr>
      <vt:lpstr>Surface radiation balance</vt:lpstr>
      <vt:lpstr>Surface energy balance</vt:lpstr>
      <vt:lpstr>Measuring energy balance of a land ecosystem</vt:lpstr>
      <vt:lpstr>Energy balance of an urban landscape</vt:lpstr>
      <vt:lpstr>Energy balance of a water “surface”</vt:lpstr>
    </vt:vector>
  </TitlesOfParts>
  <Company>Yale University</Company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rxsmith</dc:creator>
  <cp:lastModifiedBy>Microsoft Office User</cp:lastModifiedBy>
  <cp:revision>360</cp:revision>
  <cp:lastPrinted>2014-01-28T01:06:42Z</cp:lastPrinted>
  <dcterms:created xsi:type="dcterms:W3CDTF">2007-09-17T10:00:58Z</dcterms:created>
  <dcterms:modified xsi:type="dcterms:W3CDTF">2017-09-12T20:36:55Z</dcterms:modified>
</cp:coreProperties>
</file>