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10"/>
  </p:notesMasterIdLst>
  <p:sldIdLst>
    <p:sldId id="439" r:id="rId3"/>
    <p:sldId id="523" r:id="rId4"/>
    <p:sldId id="526" r:id="rId5"/>
    <p:sldId id="515" r:id="rId6"/>
    <p:sldId id="524" r:id="rId7"/>
    <p:sldId id="525" r:id="rId8"/>
    <p:sldId id="493" r:id="rId9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F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2" autoAdjust="0"/>
    <p:restoredTop sz="92321" autoAdjust="0"/>
  </p:normalViewPr>
  <p:slideViewPr>
    <p:cSldViewPr snapToGrid="0">
      <p:cViewPr>
        <p:scale>
          <a:sx n="76" d="100"/>
          <a:sy n="76" d="100"/>
        </p:scale>
        <p:origin x="1560" y="448"/>
      </p:cViewPr>
      <p:guideLst>
        <p:guide orient="horz" pos="1323"/>
        <p:guide pos="3849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11/13/17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5D6B19B1-F78A-44A2-A5CB-399972B09D71}" type="datetimeFigureOut">
              <a:rPr lang="en-US"/>
              <a:pPr>
                <a:defRPr/>
              </a:pPr>
              <a:t>11/13/17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2448EB6E-5D01-4514-B485-2FDA75E4D1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0517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slideLayout" Target="../slideLayouts/slideLayout9.xml"/><Relationship Id="rId8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11/13/17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70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11/13/17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3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3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Energy Balance, evaporation, and surface temperature</a:t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dirty="0"/>
              <a:t>3</a:t>
            </a:r>
            <a:r>
              <a:rPr lang="en-US" dirty="0" smtClean="0"/>
              <a:t>. One-source model for remote sensing application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7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39" y="1990973"/>
            <a:ext cx="4254280" cy="3151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6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716" y="1922346"/>
            <a:ext cx="4254831" cy="3197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8006695" y="1990972"/>
            <a:ext cx="2456074" cy="2456074"/>
            <a:chOff x="4776704" y="1596637"/>
            <a:chExt cx="2456074" cy="2456074"/>
          </a:xfrm>
        </p:grpSpPr>
        <p:sp>
          <p:nvSpPr>
            <p:cNvPr id="5" name="Rectangle 4"/>
            <p:cNvSpPr/>
            <p:nvPr/>
          </p:nvSpPr>
          <p:spPr>
            <a:xfrm>
              <a:off x="6994712" y="1649517"/>
              <a:ext cx="118872" cy="1371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776704" y="1596637"/>
              <a:ext cx="2456074" cy="2456074"/>
            </a:xfrm>
            <a:prstGeom prst="rect">
              <a:avLst/>
            </a:prstGeom>
            <a:noFill/>
            <a:ln w="254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73759" y="4581017"/>
            <a:ext cx="3566238" cy="1945894"/>
            <a:chOff x="5330465" y="4552442"/>
            <a:chExt cx="3566238" cy="1945894"/>
          </a:xfrm>
        </p:grpSpPr>
        <p:pic>
          <p:nvPicPr>
            <p:cNvPr id="143365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0465" y="4552442"/>
              <a:ext cx="1917535" cy="1945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366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4762" y="4725659"/>
              <a:ext cx="1991941" cy="1597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TextBox 7"/>
          <p:cNvSpPr txBox="1"/>
          <p:nvPr/>
        </p:nvSpPr>
        <p:spPr>
          <a:xfrm>
            <a:off x="7382301" y="1263967"/>
            <a:ext cx="269817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L</a:t>
            </a:r>
            <a:r>
              <a:rPr lang="en-US" dirty="0" smtClean="0">
                <a:solidFill>
                  <a:prstClr val="black"/>
                </a:solidFill>
              </a:rPr>
              <a:t>and cover classification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328710" y="2037537"/>
            <a:ext cx="2456074" cy="2456074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3368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888" y="5006166"/>
            <a:ext cx="2640965" cy="101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1894274" y="1137915"/>
            <a:ext cx="2826415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Land surface temperature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(October 6, 2016)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9709" y="3384026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H="1" flipV="1">
            <a:off x="4009071" y="3429818"/>
            <a:ext cx="977062" cy="212414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621565" y="5566883"/>
            <a:ext cx="761670" cy="7616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21566" y="6302420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1 km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4048332" y="5776901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1 km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 bwMode="auto">
          <a:xfrm>
            <a:off x="770710" y="228600"/>
            <a:ext cx="9519466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MODIS satellite land products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5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050" name="Group 2"/>
          <p:cNvGrpSpPr>
            <a:grpSpLocks/>
          </p:cNvGrpSpPr>
          <p:nvPr/>
        </p:nvGrpSpPr>
        <p:grpSpPr bwMode="auto">
          <a:xfrm>
            <a:off x="6002338" y="1066801"/>
            <a:ext cx="4718050" cy="6232525"/>
            <a:chOff x="1922318" y="0"/>
            <a:chExt cx="5299363" cy="6858000"/>
          </a:xfrm>
        </p:grpSpPr>
        <p:pic>
          <p:nvPicPr>
            <p:cNvPr id="130059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2318" y="0"/>
              <a:ext cx="5299363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006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0800" y="4495800"/>
              <a:ext cx="1209675" cy="695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0051" name="Group 2"/>
          <p:cNvGrpSpPr>
            <a:grpSpLocks/>
          </p:cNvGrpSpPr>
          <p:nvPr/>
        </p:nvGrpSpPr>
        <p:grpSpPr bwMode="auto">
          <a:xfrm>
            <a:off x="1019176" y="1081088"/>
            <a:ext cx="4568825" cy="6232525"/>
            <a:chOff x="1922318" y="1"/>
            <a:chExt cx="5299361" cy="6857997"/>
          </a:xfrm>
        </p:grpSpPr>
        <p:pic>
          <p:nvPicPr>
            <p:cNvPr id="130057" name="Picture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2318" y="1"/>
              <a:ext cx="5299361" cy="6857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0058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2237" y="4419599"/>
              <a:ext cx="97155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0052" name="AutoShape 4" descr="https://upload.wikimedia.org/wikipedia/commons/9/90/I-91.svg"/>
          <p:cNvSpPr>
            <a:spLocks noChangeAspect="1" noChangeArrowheads="1"/>
          </p:cNvSpPr>
          <p:nvPr/>
        </p:nvSpPr>
        <p:spPr bwMode="auto">
          <a:xfrm>
            <a:off x="1679575" y="-2560638"/>
            <a:ext cx="5334000" cy="5334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30053" name="AutoShape 6" descr="https://upload.wikimedia.org/wikipedia/commons/9/90/I-91.svg"/>
          <p:cNvSpPr>
            <a:spLocks noChangeAspect="1" noChangeArrowheads="1"/>
          </p:cNvSpPr>
          <p:nvPr/>
        </p:nvSpPr>
        <p:spPr bwMode="auto">
          <a:xfrm>
            <a:off x="1831975" y="-2408238"/>
            <a:ext cx="5334000" cy="5334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30054" name="TextBox 9"/>
          <p:cNvSpPr txBox="1">
            <a:spLocks noChangeArrowheads="1"/>
          </p:cNvSpPr>
          <p:nvPr/>
        </p:nvSpPr>
        <p:spPr bwMode="auto">
          <a:xfrm>
            <a:off x="922338" y="335219"/>
            <a:ext cx="8645525" cy="643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en-US" dirty="0" smtClean="0">
                <a:solidFill>
                  <a:srgbClr val="000000"/>
                </a:solidFill>
              </a:rPr>
              <a:t>Landsat data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130055" name="TextBox 7"/>
          <p:cNvSpPr txBox="1">
            <a:spLocks noChangeArrowheads="1"/>
          </p:cNvSpPr>
          <p:nvPr/>
        </p:nvSpPr>
        <p:spPr bwMode="auto">
          <a:xfrm>
            <a:off x="7148514" y="1219200"/>
            <a:ext cx="2625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Land use classes</a:t>
            </a:r>
          </a:p>
        </p:txBody>
      </p:sp>
      <p:sp>
        <p:nvSpPr>
          <p:cNvPr id="130056" name="TextBox 7"/>
          <p:cNvSpPr txBox="1">
            <a:spLocks noChangeArrowheads="1"/>
          </p:cNvSpPr>
          <p:nvPr/>
        </p:nvSpPr>
        <p:spPr bwMode="auto">
          <a:xfrm>
            <a:off x="2041526" y="1233488"/>
            <a:ext cx="31194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Surface temperature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July 4, 2010</a:t>
            </a:r>
          </a:p>
        </p:txBody>
      </p:sp>
    </p:spTree>
    <p:extLst>
      <p:ext uri="{BB962C8B-B14F-4D97-AF65-F5344CB8AC3E}">
        <p14:creationId xmlns:p14="http://schemas.microsoft.com/office/powerpoint/2010/main" val="364083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Infrared </a:t>
            </a:r>
            <a:r>
              <a:rPr lang="en-US" altLang="en-US" sz="3200" dirty="0" smtClean="0">
                <a:solidFill>
                  <a:schemeClr val="tx1"/>
                </a:solidFill>
              </a:rPr>
              <a:t>thermometers </a:t>
            </a:r>
            <a:r>
              <a:rPr lang="en-US" altLang="en-US" sz="3200" dirty="0" smtClean="0">
                <a:solidFill>
                  <a:schemeClr val="tx1"/>
                </a:solidFill>
              </a:rPr>
              <a:t>measuring surface temperature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1026" name="Picture 2" descr="irrigationsensor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4617"/>
            <a:ext cx="1219200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6255" y="6380018"/>
            <a:ext cx="317651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Image source: Texas </a:t>
            </a:r>
            <a:r>
              <a:rPr lang="en-US" sz="1400" dirty="0"/>
              <a:t>Agriculture </a:t>
            </a:r>
            <a:r>
              <a:rPr lang="en-US" sz="1400" dirty="0" smtClean="0"/>
              <a:t>Daily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921492" y="1277003"/>
            <a:ext cx="365919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 center </a:t>
            </a:r>
            <a:r>
              <a:rPr lang="en-US" sz="2000" dirty="0" smtClean="0"/>
              <a:t>pivot irrigation system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0872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09" y="228600"/>
            <a:ext cx="10587853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Inverting Stephan-Boltzmann law to obtain surface temperature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96192" y="1614488"/>
                <a:ext cx="4730248" cy="4400550"/>
              </a:xfrm>
            </p:spPr>
            <p:txBody>
              <a:bodyPr/>
              <a:lstStyle/>
              <a:p>
                <a:r>
                  <a:rPr lang="en-US" sz="2400" dirty="0" smtClean="0"/>
                  <a:t>If only outgoing longwave radiation flux is known:</a:t>
                </a:r>
              </a:p>
              <a:p>
                <a:pPr marL="0" indent="0">
                  <a:buNone/>
                </a:pPr>
                <a:r>
                  <a:rPr lang="en-US" sz="2400" dirty="0"/>
                  <a:t> </a:t>
                </a:r>
                <a:r>
                  <a:rPr lang="en-US" sz="2400" dirty="0" smtClean="0"/>
                  <a:t>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sSup>
                      <m:sSupPr>
                        <m:ctrlPr>
                          <a:rPr lang="en-US" sz="2400" b="0" i="1" smtClean="0"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1/4</m:t>
                        </m:r>
                      </m:sup>
                    </m:sSup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If both outgoing and incoming longwave radiation flux are known: </a:t>
                </a:r>
              </a:p>
              <a:p>
                <a:pPr marL="0" indent="0">
                  <a:buNone/>
                </a:pPr>
                <a:r>
                  <a:rPr lang="en-US" sz="2400" dirty="0" smtClean="0"/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={</m:t>
                    </m:r>
                    <m:f>
                      <m:fPr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n-US" sz="2400" b="0" i="1" smtClean="0">
                                <a:latin typeface="Cambria Math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↑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 −</m:t>
                            </m:r>
                            <m:d>
                              <m:dPr>
                                <m:ctrlPr>
                                  <a:rPr lang="en-US" sz="2400" b="0" i="1" smtClean="0">
                                    <a:latin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</m:d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↓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𝜖𝜎</m:t>
                        </m:r>
                      </m:den>
                    </m:f>
                    <m:sSup>
                      <m:sSupPr>
                        <m:ctrlPr>
                          <a:rPr lang="en-US" sz="2400" b="0" i="1" smtClean="0"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}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1/4</m:t>
                        </m:r>
                      </m:sup>
                    </m:sSup>
                  </m:oMath>
                </a14:m>
                <a:endParaRPr lang="en-US" sz="2400" dirty="0" smtClean="0"/>
              </a:p>
            </p:txBody>
          </p:sp>
        </mc:Choice>
        <mc:Fallback xmlns="">
          <p:sp>
            <p:nvSpPr>
              <p:cNvPr id="11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96192" y="1614488"/>
                <a:ext cx="4730248" cy="4400550"/>
              </a:xfrm>
              <a:blipFill rotWithShape="0">
                <a:blip r:embed="rId2"/>
                <a:stretch>
                  <a:fillRect l="-258" t="-1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659" y="1289153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59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4108" y="1944495"/>
            <a:ext cx="2261620" cy="89611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72179" y="1454342"/>
            <a:ext cx="7225621" cy="3589145"/>
          </a:xfrm>
        </p:spPr>
        <p:txBody>
          <a:bodyPr/>
          <a:lstStyle/>
          <a:p>
            <a:r>
              <a:rPr lang="en-US" sz="2400" dirty="0" smtClean="0"/>
              <a:t>If we use original formulation: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 prediction errors are large for sparse canopies 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 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1074752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Resistance analogy for remote sensing application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978" y="3836898"/>
            <a:ext cx="8778240" cy="2713274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6200776" y="3871913"/>
            <a:ext cx="1128712" cy="8858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6110288" y="3824288"/>
            <a:ext cx="2757487" cy="14716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286625" y="3586163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Predicted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24925" y="3552826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8625" y="4400550"/>
            <a:ext cx="24929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/>
              <a:t>Sensible heat flux</a:t>
            </a:r>
          </a:p>
          <a:p>
            <a:pPr algn="r"/>
            <a:r>
              <a:rPr lang="en-US" sz="2000" dirty="0" smtClean="0"/>
              <a:t>Soybean ecosystem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228600" y="3500438"/>
            <a:ext cx="11801475" cy="31432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97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512" y="2386013"/>
            <a:ext cx="8229600" cy="342900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72180" y="1454342"/>
            <a:ext cx="5185684" cy="3589145"/>
          </a:xfrm>
        </p:spPr>
        <p:txBody>
          <a:bodyPr/>
          <a:lstStyle/>
          <a:p>
            <a:r>
              <a:rPr lang="en-US" sz="2400" dirty="0" smtClean="0"/>
              <a:t>Improved formulation</a:t>
            </a:r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i="1" dirty="0" err="1"/>
              <a:t>r</a:t>
            </a:r>
            <a:r>
              <a:rPr lang="en-US" sz="2400" i="1" baseline="-25000" dirty="0" err="1" smtClean="0"/>
              <a:t>m</a:t>
            </a:r>
            <a:r>
              <a:rPr lang="en-US" sz="2400" dirty="0" smtClean="0"/>
              <a:t>: radiometric resistance </a:t>
            </a:r>
          </a:p>
          <a:p>
            <a:endParaRPr lang="en-US" sz="2400" dirty="0"/>
          </a:p>
          <a:p>
            <a:r>
              <a:rPr lang="en-US" sz="2400" dirty="0" smtClean="0"/>
              <a:t>Latent heat flux is computed as a residual of the energy balance equation: 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 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1074752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Resistance analogy for remote sensing application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6281" y="1922144"/>
            <a:ext cx="2286004" cy="8839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5651" y="5452333"/>
            <a:ext cx="2487174" cy="41452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029575" y="5257800"/>
            <a:ext cx="457200" cy="5286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5" idx="3"/>
          </p:cNvCxnSpPr>
          <p:nvPr/>
        </p:nvCxnSpPr>
        <p:spPr>
          <a:xfrm>
            <a:off x="8486775" y="5522119"/>
            <a:ext cx="751818" cy="13770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333187" y="4035973"/>
            <a:ext cx="2249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Aerodynamic </a:t>
            </a:r>
          </a:p>
          <a:p>
            <a:r>
              <a:rPr lang="en-US" dirty="0"/>
              <a:t>s</a:t>
            </a:r>
            <a:r>
              <a:rPr lang="en-US" dirty="0" smtClean="0"/>
              <a:t>urface temperature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9375228" y="5402318"/>
            <a:ext cx="2249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Radiometric </a:t>
            </a:r>
          </a:p>
          <a:p>
            <a:r>
              <a:rPr lang="en-US" dirty="0"/>
              <a:t>s</a:t>
            </a:r>
            <a:r>
              <a:rPr lang="en-US" dirty="0" smtClean="0"/>
              <a:t>urface temperature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8339630" y="4164724"/>
            <a:ext cx="457200" cy="5286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>
            <a:stCxn id="23" idx="3"/>
          </p:cNvCxnSpPr>
          <p:nvPr/>
        </p:nvCxnSpPr>
        <p:spPr>
          <a:xfrm flipV="1">
            <a:off x="8796830" y="4398579"/>
            <a:ext cx="504825" cy="3046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101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4375</TotalTime>
  <Words>134</Words>
  <Application>Microsoft Macintosh PowerPoint</Application>
  <PresentationFormat>Widescreen</PresentationFormat>
  <Paragraphs>51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9" baseType="lpstr">
      <vt:lpstr>Arial</vt:lpstr>
      <vt:lpstr>Calibri</vt:lpstr>
      <vt:lpstr>Cambria Math</vt:lpstr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Median</vt:lpstr>
      <vt:lpstr>Angles</vt:lpstr>
      <vt:lpstr>Energy Balance, evaporation, and surface temperature  3. One-source model for remote sensing application</vt:lpstr>
      <vt:lpstr>PowerPoint Presentation</vt:lpstr>
      <vt:lpstr>PowerPoint Presentation</vt:lpstr>
      <vt:lpstr>Infrared thermometers measuring surface temperature </vt:lpstr>
      <vt:lpstr>Inverting Stephan-Boltzmann law to obtain surface temperature </vt:lpstr>
      <vt:lpstr>Resistance analogy for remote sensing application</vt:lpstr>
      <vt:lpstr>Resistance analogy for remote sensing application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487</cp:revision>
  <cp:lastPrinted>2014-01-28T01:06:42Z</cp:lastPrinted>
  <dcterms:created xsi:type="dcterms:W3CDTF">2007-09-17T10:00:58Z</dcterms:created>
  <dcterms:modified xsi:type="dcterms:W3CDTF">2017-11-14T03:17:36Z</dcterms:modified>
</cp:coreProperties>
</file>