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4058" r:id="rId2"/>
  </p:sldMasterIdLst>
  <p:notesMasterIdLst>
    <p:notesMasterId r:id="rId11"/>
  </p:notesMasterIdLst>
  <p:sldIdLst>
    <p:sldId id="439" r:id="rId3"/>
    <p:sldId id="396" r:id="rId4"/>
    <p:sldId id="444" r:id="rId5"/>
    <p:sldId id="445" r:id="rId6"/>
    <p:sldId id="446" r:id="rId7"/>
    <p:sldId id="443" r:id="rId8"/>
    <p:sldId id="442" r:id="rId9"/>
    <p:sldId id="432" r:id="rId10"/>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23"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14" autoAdjust="0"/>
    <p:restoredTop sz="91161" autoAdjust="0"/>
  </p:normalViewPr>
  <p:slideViewPr>
    <p:cSldViewPr snapToGrid="0">
      <p:cViewPr>
        <p:scale>
          <a:sx n="90" d="100"/>
          <a:sy n="90" d="100"/>
        </p:scale>
        <p:origin x="856" y="104"/>
      </p:cViewPr>
      <p:guideLst>
        <p:guide orient="horz" pos="1323"/>
        <p:guide pos="3849"/>
      </p:guideLst>
    </p:cSldViewPr>
  </p:slideViewPr>
  <p:notesTextViewPr>
    <p:cViewPr>
      <p:scale>
        <a:sx n="100" d="100"/>
        <a:sy n="100" d="100"/>
      </p:scale>
      <p:origin x="0" y="0"/>
    </p:cViewPr>
  </p:notesTextViewPr>
  <p:sorterViewPr>
    <p:cViewPr>
      <p:scale>
        <a:sx n="41" d="100"/>
        <a:sy n="41"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4608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6861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4608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8360AE7D-5D25-EA42-88F4-191AF3113296}" type="slidenum">
              <a:rPr lang="en-US" altLang="en-US"/>
              <a:pPr/>
              <a:t>‹#›</a:t>
            </a:fld>
            <a:endParaRPr lang="en-US" altLang="en-US"/>
          </a:p>
        </p:txBody>
      </p:sp>
    </p:spTree>
    <p:extLst>
      <p:ext uri="{BB962C8B-B14F-4D97-AF65-F5344CB8AC3E}">
        <p14:creationId xmlns:p14="http://schemas.microsoft.com/office/powerpoint/2010/main" val="411789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3F7944B-8D25-45BB-A622-1DF692FE1BF6}" type="slidenum">
              <a:rPr lang="en-US" smtClean="0">
                <a:solidFill>
                  <a:prstClr val="black"/>
                </a:solidFill>
              </a:rPr>
              <a:pPr>
                <a:defRPr/>
              </a:pPr>
              <a:t>1</a:t>
            </a:fld>
            <a:endParaRPr lang="en-US" smtClean="0">
              <a:solidFill>
                <a:prstClr val="black"/>
              </a:solidFill>
            </a:endParaRPr>
          </a:p>
        </p:txBody>
      </p:sp>
    </p:spTree>
    <p:extLst>
      <p:ext uri="{BB962C8B-B14F-4D97-AF65-F5344CB8AC3E}">
        <p14:creationId xmlns:p14="http://schemas.microsoft.com/office/powerpoint/2010/main" val="155700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temperature the air parcel would have if it were moved adiabatically to the sea level</a:t>
            </a:r>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3</a:t>
            </a:fld>
            <a:endParaRPr lang="en-US" altLang="en-US"/>
          </a:p>
        </p:txBody>
      </p:sp>
    </p:spTree>
    <p:extLst>
      <p:ext uri="{BB962C8B-B14F-4D97-AF65-F5344CB8AC3E}">
        <p14:creationId xmlns:p14="http://schemas.microsoft.com/office/powerpoint/2010/main" val="1291137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Times New Roman" charset="0"/>
              </a:defRPr>
            </a:lvl1pPr>
          </a:lstStyle>
          <a:p>
            <a:fld id="{E60A80BC-895C-E644-992F-763AEB1B43BC}" type="datetimeFigureOut">
              <a:rPr lang="en-US" altLang="en-US"/>
              <a:pPr/>
              <a:t>7/6/17</a:t>
            </a:fld>
            <a:endParaRPr lang="en-US" altLang="en-US"/>
          </a:p>
        </p:txBody>
      </p:sp>
      <p:sp>
        <p:nvSpPr>
          <p:cNvPr id="5" name="Footer Placeholder 4"/>
          <p:cNvSpPr>
            <a:spLocks noGrp="1"/>
          </p:cNvSpPr>
          <p:nvPr>
            <p:ph type="ftr" sz="quarter" idx="11"/>
          </p:nvPr>
        </p:nvSpPr>
        <p:spPr/>
        <p:txBody>
          <a:bodyPr/>
          <a:lstStyle>
            <a:lvl1pPr>
              <a:defRPr>
                <a:latin typeface="Times New Roman" charset="0"/>
              </a:defRPr>
            </a:lvl1pPr>
          </a:lstStyle>
          <a:p>
            <a:endParaRPr lang="en-US" altLang="en-US"/>
          </a:p>
        </p:txBody>
      </p:sp>
      <p:sp>
        <p:nvSpPr>
          <p:cNvPr id="6" name="Slide Number Placeholder 5"/>
          <p:cNvSpPr>
            <a:spLocks noGrp="1"/>
          </p:cNvSpPr>
          <p:nvPr>
            <p:ph type="sldNum" sz="quarter" idx="12"/>
          </p:nvPr>
        </p:nvSpPr>
        <p:spPr/>
        <p:txBody>
          <a:bodyPr/>
          <a:lstStyle>
            <a:lvl1pPr>
              <a:defRPr>
                <a:latin typeface="Times New Roman" charset="0"/>
              </a:defRPr>
            </a:lvl1pPr>
          </a:lstStyle>
          <a:p>
            <a:fld id="{3E54D62E-DA59-3443-B6C4-FF7B2DB1D3DF}" type="slidenum">
              <a:rPr lang="en-US" altLang="en-US"/>
              <a:pPr/>
              <a:t>‹#›</a:t>
            </a:fld>
            <a:endParaRPr lang="en-US" altLang="en-US"/>
          </a:p>
        </p:txBody>
      </p:sp>
    </p:spTree>
    <p:extLst>
      <p:ext uri="{BB962C8B-B14F-4D97-AF65-F5344CB8AC3E}">
        <p14:creationId xmlns:p14="http://schemas.microsoft.com/office/powerpoint/2010/main" val="197323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6"/>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7"/>
          </p:nvPr>
        </p:nvSpPr>
        <p:spPr/>
        <p:txBody>
          <a:bodyPr/>
          <a:lstStyle>
            <a:lvl1pPr eaLnBrk="0" hangingPunct="0">
              <a:defRPr>
                <a:latin typeface="Times New Roman" panose="02020603050405020304" pitchFamily="18" charset="0"/>
              </a:defRPr>
            </a:lvl1pPr>
          </a:lstStyle>
          <a:p>
            <a:fld id="{0B4A7F95-5D05-4E29-95BA-6C3B579174FC}" type="slidenum">
              <a:rPr lang="en-US" altLang="en-US"/>
              <a:pPr/>
              <a:t>‹#›</a:t>
            </a:fld>
            <a:endParaRPr lang="en-US" altLang="en-US"/>
          </a:p>
        </p:txBody>
      </p:sp>
    </p:spTree>
    <p:extLst>
      <p:ext uri="{BB962C8B-B14F-4D97-AF65-F5344CB8AC3E}">
        <p14:creationId xmlns:p14="http://schemas.microsoft.com/office/powerpoint/2010/main" val="2615078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84BEF054-99BD-47BC-91FC-8C14C40C8E80}" type="slidenum">
              <a:rPr lang="en-US" altLang="en-US"/>
              <a:pPr/>
              <a:t>‹#›</a:t>
            </a:fld>
            <a:endParaRPr lang="en-US" altLang="en-US"/>
          </a:p>
        </p:txBody>
      </p:sp>
    </p:spTree>
    <p:extLst>
      <p:ext uri="{BB962C8B-B14F-4D97-AF65-F5344CB8AC3E}">
        <p14:creationId xmlns:p14="http://schemas.microsoft.com/office/powerpoint/2010/main" val="288461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FE3E0B68-1393-45C7-8557-2A07A8A62DD5}" type="slidenum">
              <a:rPr lang="en-US" altLang="en-US"/>
              <a:pPr/>
              <a:t>‹#›</a:t>
            </a:fld>
            <a:endParaRPr lang="en-US" altLang="en-US"/>
          </a:p>
        </p:txBody>
      </p:sp>
    </p:spTree>
    <p:extLst>
      <p:ext uri="{BB962C8B-B14F-4D97-AF65-F5344CB8AC3E}">
        <p14:creationId xmlns:p14="http://schemas.microsoft.com/office/powerpoint/2010/main" val="290127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Freeform 4"/>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CA936FB2-5D60-46A7-94B0-F5DFBC704BAB}" type="slidenum">
              <a:rPr lang="en-US" altLang="en-US"/>
              <a:pPr/>
              <a:t>‹#›</a:t>
            </a:fld>
            <a:endParaRPr lang="en-US" altLang="en-US"/>
          </a:p>
        </p:txBody>
      </p:sp>
    </p:spTree>
    <p:extLst>
      <p:ext uri="{BB962C8B-B14F-4D97-AF65-F5344CB8AC3E}">
        <p14:creationId xmlns:p14="http://schemas.microsoft.com/office/powerpoint/2010/main" val="1271695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4D47BCB0-17FD-4878-99EF-49E61FFDFE31}" type="slidenum">
              <a:rPr lang="en-US" altLang="en-US"/>
              <a:pPr/>
              <a:t>‹#›</a:t>
            </a:fld>
            <a:endParaRPr lang="en-US" altLang="en-US"/>
          </a:p>
        </p:txBody>
      </p:sp>
    </p:spTree>
    <p:extLst>
      <p:ext uri="{BB962C8B-B14F-4D97-AF65-F5344CB8AC3E}">
        <p14:creationId xmlns:p14="http://schemas.microsoft.com/office/powerpoint/2010/main" val="303373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ight Triangle 4"/>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621536" y="2468304"/>
            <a:ext cx="8680704"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D6C4B6F1-8F3F-4BE4-875B-3F77FCF14F14}" type="slidenum">
              <a:rPr lang="en-US" altLang="en-US"/>
              <a:pPr/>
              <a:t>‹#›</a:t>
            </a:fld>
            <a:endParaRPr lang="en-US" altLang="en-US"/>
          </a:p>
        </p:txBody>
      </p:sp>
    </p:spTree>
    <p:extLst>
      <p:ext uri="{BB962C8B-B14F-4D97-AF65-F5344CB8AC3E}">
        <p14:creationId xmlns:p14="http://schemas.microsoft.com/office/powerpoint/2010/main" val="220844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6" name="Footer Placeholder 5"/>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Times New Roman" panose="02020603050405020304" pitchFamily="18" charset="0"/>
              </a:defRPr>
            </a:lvl1pPr>
          </a:lstStyle>
          <a:p>
            <a:fld id="{17313B19-591F-473D-A2A5-217A696CDD5C}" type="slidenum">
              <a:rPr lang="en-US" altLang="en-US"/>
              <a:pPr/>
              <a:t>‹#›</a:t>
            </a:fld>
            <a:endParaRPr lang="en-US" altLang="en-US"/>
          </a:p>
        </p:txBody>
      </p:sp>
    </p:spTree>
    <p:extLst>
      <p:ext uri="{BB962C8B-B14F-4D97-AF65-F5344CB8AC3E}">
        <p14:creationId xmlns:p14="http://schemas.microsoft.com/office/powerpoint/2010/main" val="23153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7"/>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8"/>
          <p:cNvSpPr>
            <a:spLocks noGrp="1"/>
          </p:cNvSpPr>
          <p:nvPr>
            <p:ph type="sldNum" sz="quarter" idx="12"/>
          </p:nvPr>
        </p:nvSpPr>
        <p:spPr/>
        <p:txBody>
          <a:bodyPr/>
          <a:lstStyle>
            <a:lvl1pPr eaLnBrk="0" hangingPunct="0">
              <a:defRPr>
                <a:latin typeface="Times New Roman" panose="02020603050405020304" pitchFamily="18" charset="0"/>
              </a:defRPr>
            </a:lvl1pPr>
          </a:lstStyle>
          <a:p>
            <a:fld id="{2A090A51-A406-4130-A9AE-D9681761181D}" type="slidenum">
              <a:rPr lang="en-US" altLang="en-US"/>
              <a:pPr/>
              <a:t>‹#›</a:t>
            </a:fld>
            <a:endParaRPr lang="en-US" altLang="en-US"/>
          </a:p>
        </p:txBody>
      </p:sp>
    </p:spTree>
    <p:extLst>
      <p:ext uri="{BB962C8B-B14F-4D97-AF65-F5344CB8AC3E}">
        <p14:creationId xmlns:p14="http://schemas.microsoft.com/office/powerpoint/2010/main" val="330417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4" name="Footer Placeholder 3"/>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latin typeface="Times New Roman" panose="02020603050405020304" pitchFamily="18" charset="0"/>
              </a:defRPr>
            </a:lvl1pPr>
          </a:lstStyle>
          <a:p>
            <a:fld id="{6AEA3484-D2A5-490F-9723-5283C075243F}" type="slidenum">
              <a:rPr lang="en-US" altLang="en-US"/>
              <a:pPr/>
              <a:t>‹#›</a:t>
            </a:fld>
            <a:endParaRPr lang="en-US" altLang="en-US"/>
          </a:p>
        </p:txBody>
      </p:sp>
    </p:spTree>
    <p:extLst>
      <p:ext uri="{BB962C8B-B14F-4D97-AF65-F5344CB8AC3E}">
        <p14:creationId xmlns:p14="http://schemas.microsoft.com/office/powerpoint/2010/main" val="263522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3" name="Footer Placeholder 2"/>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4" name="Slide Number Placeholder 3"/>
          <p:cNvSpPr>
            <a:spLocks noGrp="1"/>
          </p:cNvSpPr>
          <p:nvPr>
            <p:ph type="sldNum" sz="quarter" idx="12"/>
          </p:nvPr>
        </p:nvSpPr>
        <p:spPr/>
        <p:txBody>
          <a:bodyPr/>
          <a:lstStyle>
            <a:lvl1pPr eaLnBrk="0" hangingPunct="0">
              <a:defRPr>
                <a:latin typeface="Times New Roman" panose="02020603050405020304" pitchFamily="18" charset="0"/>
              </a:defRPr>
            </a:lvl1pPr>
          </a:lstStyle>
          <a:p>
            <a:fld id="{09B1B57A-BC90-4C68-B309-BE07B0F81783}" type="slidenum">
              <a:rPr lang="en-US" altLang="en-US"/>
              <a:pPr/>
              <a:t>‹#›</a:t>
            </a:fld>
            <a:endParaRPr lang="en-US" altLang="en-US"/>
          </a:p>
        </p:txBody>
      </p:sp>
    </p:spTree>
    <p:extLst>
      <p:ext uri="{BB962C8B-B14F-4D97-AF65-F5344CB8AC3E}">
        <p14:creationId xmlns:p14="http://schemas.microsoft.com/office/powerpoint/2010/main" val="3633638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ight Triangle 5"/>
          <p:cNvSpPr/>
          <p:nvPr/>
        </p:nvSpPr>
        <p:spPr>
          <a:xfrm rot="5400000">
            <a:off x="1720851" y="-1720850"/>
            <a:ext cx="6858000" cy="102997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1"/>
          </p:nvPr>
        </p:nvSpPr>
        <p:spPr/>
        <p:txBody>
          <a:bodyPr/>
          <a:lstStyle>
            <a:lvl1pPr eaLnBrk="0" hangingPunct="0">
              <a:defRPr>
                <a:solidFill>
                  <a:srgbClr val="434342"/>
                </a:solidFill>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eaLnBrk="0" hangingPunct="0">
              <a:defRPr>
                <a:solidFill>
                  <a:srgbClr val="434342"/>
                </a:solidFill>
                <a:latin typeface="Times New Roman" panose="02020603050405020304" pitchFamily="18" charset="0"/>
              </a:defRPr>
            </a:lvl1pPr>
          </a:lstStyle>
          <a:p>
            <a:fld id="{F0B07E6F-64BA-4EF0-89C3-A2D264EC81AD}" type="slidenum">
              <a:rPr lang="en-US" altLang="en-US"/>
              <a:pPr/>
              <a:t>‹#›</a:t>
            </a:fld>
            <a:endParaRPr lang="en-US" altLang="en-US"/>
          </a:p>
        </p:txBody>
      </p:sp>
    </p:spTree>
    <p:extLst>
      <p:ext uri="{BB962C8B-B14F-4D97-AF65-F5344CB8AC3E}">
        <p14:creationId xmlns:p14="http://schemas.microsoft.com/office/powerpoint/2010/main" val="521890970"/>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2" Type="http://schemas.openxmlformats.org/officeDocument/2006/relationships/theme" Target="../theme/theme2.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10"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812800" y="228600"/>
            <a:ext cx="1087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817033" y="1600201"/>
            <a:ext cx="10871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rgbClr val="775F55"/>
                </a:solidFill>
              </a:defRPr>
            </a:lvl1pPr>
          </a:lstStyle>
          <a:p>
            <a:fld id="{ADAE5F0D-EE0A-5F44-965A-ACBBBAA19A82}" type="datetimeFigureOut">
              <a:rPr lang="en-US" altLang="en-US"/>
              <a:pPr/>
              <a:t>7/6/17</a:t>
            </a:fld>
            <a:endParaRPr lang="en-US" altLang="en-US"/>
          </a:p>
        </p:txBody>
      </p:sp>
      <p:sp>
        <p:nvSpPr>
          <p:cNvPr id="3" name="Footer Placeholder 2"/>
          <p:cNvSpPr>
            <a:spLocks noGrp="1"/>
          </p:cNvSpPr>
          <p:nvPr>
            <p:ph type="ftr" sz="quarter" idx="3"/>
          </p:nvPr>
        </p:nvSpPr>
        <p:spPr>
          <a:xfrm>
            <a:off x="812801" y="6248401"/>
            <a:ext cx="7228417"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775F55"/>
                </a:solidFill>
              </a:defRPr>
            </a:lvl1pPr>
          </a:lstStyle>
          <a:p>
            <a:endParaRPr lang="en-US" altLang="en-US"/>
          </a:p>
        </p:txBody>
      </p:sp>
      <p:sp>
        <p:nvSpPr>
          <p:cNvPr id="7" name="Rectangle 6"/>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8" name="Rectangle 7"/>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9" name="Rectangle 8"/>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23" name="Slide Number Placeholder 22"/>
          <p:cNvSpPr>
            <a:spLocks noGrp="1"/>
          </p:cNvSpPr>
          <p:nvPr>
            <p:ph type="sldNum" sz="quarter" idx="4"/>
          </p:nvPr>
        </p:nvSpPr>
        <p:spPr>
          <a:xfrm>
            <a:off x="0" y="1271589"/>
            <a:ext cx="7112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defRPr>
            </a:lvl1pPr>
          </a:lstStyle>
          <a:p>
            <a:fld id="{5AE03BC1-6732-6441-ABFF-6AE1B7A8869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7" r:id="rId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p:nvPr/>
        </p:nvSpPr>
        <p:spPr>
          <a:xfrm>
            <a:off x="-4233" y="5051426"/>
            <a:ext cx="4766733"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Freeform 7"/>
          <p:cNvSpPr/>
          <p:nvPr/>
        </p:nvSpPr>
        <p:spPr>
          <a:xfrm>
            <a:off x="-2117" y="5051426"/>
            <a:ext cx="12194117"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Placeholder 1"/>
          <p:cNvSpPr>
            <a:spLocks noGrp="1"/>
          </p:cNvSpPr>
          <p:nvPr>
            <p:ph type="title"/>
          </p:nvPr>
        </p:nvSpPr>
        <p:spPr>
          <a:xfrm>
            <a:off x="1096434" y="365126"/>
            <a:ext cx="10028767"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2053" name="Text Placeholder 2"/>
          <p:cNvSpPr>
            <a:spLocks noGrp="1"/>
          </p:cNvSpPr>
          <p:nvPr>
            <p:ph type="body" idx="1"/>
          </p:nvPr>
        </p:nvSpPr>
        <p:spPr bwMode="auto">
          <a:xfrm>
            <a:off x="1096434" y="1100138"/>
            <a:ext cx="10028767"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rot="19140000">
            <a:off x="268818" y="5870576"/>
            <a:ext cx="2901949" cy="201613"/>
          </a:xfrm>
          <a:prstGeom prst="rect">
            <a:avLst/>
          </a:prstGeom>
        </p:spPr>
        <p:txBody>
          <a:bodyPr vert="horz" lIns="91440" tIns="45720" rIns="91440" bIns="45720" rtlCol="0" anchor="ctr"/>
          <a:lstStyle>
            <a:lvl1pPr algn="l" eaLnBrk="1" hangingPunct="1">
              <a:defRPr sz="1200">
                <a:solidFill>
                  <a:srgbClr val="FFFFFF"/>
                </a:solidFill>
                <a:latin typeface="Arial" charset="0"/>
              </a:defRPr>
            </a:lvl1pPr>
          </a:lstStyle>
          <a:p>
            <a:pPr>
              <a:defRPr/>
            </a:pPr>
            <a:fld id="{2963240F-FC65-44ED-9421-7AA0FB0CC610}" type="datetimeFigureOut">
              <a:rPr lang="en-US">
                <a:ea typeface="+mn-ea"/>
              </a:rPr>
              <a:pPr>
                <a:defRPr/>
              </a:pPr>
              <a:t>7/6/17</a:t>
            </a:fld>
            <a:endParaRPr lang="en-US">
              <a:ea typeface="+mn-ea"/>
            </a:endParaRPr>
          </a:p>
        </p:txBody>
      </p:sp>
      <p:sp>
        <p:nvSpPr>
          <p:cNvPr id="5" name="Footer Placeholder 4"/>
          <p:cNvSpPr>
            <a:spLocks noGrp="1"/>
          </p:cNvSpPr>
          <p:nvPr>
            <p:ph type="ftr" sz="quarter" idx="3"/>
          </p:nvPr>
        </p:nvSpPr>
        <p:spPr>
          <a:xfrm>
            <a:off x="4690533" y="6284914"/>
            <a:ext cx="6299200" cy="274637"/>
          </a:xfrm>
          <a:prstGeom prst="rect">
            <a:avLst/>
          </a:prstGeom>
        </p:spPr>
        <p:txBody>
          <a:bodyPr vert="horz" lIns="91440" tIns="45720" rIns="91440" bIns="45720" rtlCol="0" anchor="ctr"/>
          <a:lstStyle>
            <a:lvl1pPr algn="r" eaLnBrk="1" hangingPunct="1">
              <a:defRPr sz="1000" cap="all" spc="200" baseline="0">
                <a:solidFill>
                  <a:srgbClr val="FFFFFF"/>
                </a:solidFill>
                <a:latin typeface="Arial" charset="0"/>
              </a:defRPr>
            </a:lvl1pPr>
          </a:lstStyle>
          <a:p>
            <a:pPr>
              <a:defRPr/>
            </a:pPr>
            <a:endParaRPr lang="en-US">
              <a:ea typeface="+mn-ea"/>
            </a:endParaRPr>
          </a:p>
        </p:txBody>
      </p:sp>
      <p:sp>
        <p:nvSpPr>
          <p:cNvPr id="6" name="Slide Number Placeholder 5"/>
          <p:cNvSpPr>
            <a:spLocks noGrp="1"/>
          </p:cNvSpPr>
          <p:nvPr>
            <p:ph type="sldNum" sz="quarter" idx="4"/>
          </p:nvPr>
        </p:nvSpPr>
        <p:spPr>
          <a:xfrm>
            <a:off x="11201400" y="6170614"/>
            <a:ext cx="670984" cy="503237"/>
          </a:xfrm>
          <a:prstGeom prst="ellipse">
            <a:avLst/>
          </a:prstGeom>
          <a:ln w="19050">
            <a:solidFill>
              <a:srgbClr val="FFFFFF"/>
            </a:solidFill>
          </a:ln>
        </p:spPr>
        <p:txBody>
          <a:bodyPr vert="horz" wrap="square" lIns="9144" tIns="9144" rIns="9144" bIns="9144" numCol="1" anchor="ctr" anchorCtr="0" compatLnSpc="1">
            <a:prstTxWarp prst="textNoShape">
              <a:avLst/>
            </a:prstTxWarp>
            <a:normAutofit/>
          </a:bodyPr>
          <a:lstStyle>
            <a:lvl1pPr algn="ctr" eaLnBrk="1" hangingPunct="1">
              <a:defRPr sz="1600">
                <a:solidFill>
                  <a:srgbClr val="FFFFFF"/>
                </a:solidFill>
                <a:latin typeface="Arial" panose="020B0604020202020204" pitchFamily="34" charset="0"/>
              </a:defRPr>
            </a:lvl1pPr>
          </a:lstStyle>
          <a:p>
            <a:fld id="{3A10E68A-56B7-4236-87C2-2C44A52A1FFC}" type="slidenum">
              <a:rPr lang="en-US" altLang="en-US" smtClean="0">
                <a:ea typeface="+mn-ea"/>
              </a:rPr>
              <a:pPr/>
              <a:t>‹#›</a:t>
            </a:fld>
            <a:endParaRPr lang="en-US" altLang="en-US" smtClean="0">
              <a:ea typeface="+mn-ea"/>
            </a:endParaRPr>
          </a:p>
        </p:txBody>
      </p:sp>
    </p:spTree>
    <p:extLst>
      <p:ext uri="{BB962C8B-B14F-4D97-AF65-F5344CB8AC3E}">
        <p14:creationId xmlns:p14="http://schemas.microsoft.com/office/powerpoint/2010/main" val="355580367"/>
      </p:ext>
    </p:extLst>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anose="020B0603020102020204" pitchFamily="34" charset="0"/>
        </a:defRPr>
      </a:lvl2pPr>
      <a:lvl3pPr algn="l" rtl="0" eaLnBrk="0" fontAlgn="base" hangingPunct="0">
        <a:spcBef>
          <a:spcPct val="0"/>
        </a:spcBef>
        <a:spcAft>
          <a:spcPct val="0"/>
        </a:spcAft>
        <a:defRPr sz="2800">
          <a:solidFill>
            <a:schemeClr val="tx1"/>
          </a:solidFill>
          <a:latin typeface="Franklin Gothic Medium" panose="020B0603020102020204" pitchFamily="34" charset="0"/>
        </a:defRPr>
      </a:lvl3pPr>
      <a:lvl4pPr algn="l" rtl="0" eaLnBrk="0" fontAlgn="base" hangingPunct="0">
        <a:spcBef>
          <a:spcPct val="0"/>
        </a:spcBef>
        <a:spcAft>
          <a:spcPct val="0"/>
        </a:spcAft>
        <a:defRPr sz="2800">
          <a:solidFill>
            <a:schemeClr val="tx1"/>
          </a:solidFill>
          <a:latin typeface="Franklin Gothic Medium" panose="020B0603020102020204" pitchFamily="34" charset="0"/>
        </a:defRPr>
      </a:lvl4pPr>
      <a:lvl5pPr algn="l" rtl="0" eaLnBrk="0" fontAlgn="base" hangingPunct="0">
        <a:spcBef>
          <a:spcPct val="0"/>
        </a:spcBef>
        <a:spcAft>
          <a:spcPct val="0"/>
        </a:spcAft>
        <a:defRPr sz="2800">
          <a:solidFill>
            <a:schemeClr val="tx1"/>
          </a:solidFill>
          <a:latin typeface="Franklin Gothic Medium" panose="020B0603020102020204" pitchFamily="34" charset="0"/>
        </a:defRPr>
      </a:lvl5pPr>
      <a:lvl6pPr marL="457200" algn="l" rtl="0" fontAlgn="base">
        <a:spcBef>
          <a:spcPct val="0"/>
        </a:spcBef>
        <a:spcAft>
          <a:spcPct val="0"/>
        </a:spcAft>
        <a:defRPr sz="2800">
          <a:solidFill>
            <a:schemeClr val="tx1"/>
          </a:solidFill>
          <a:latin typeface="Franklin Gothic Medium" panose="020B0603020102020204" pitchFamily="34" charset="0"/>
        </a:defRPr>
      </a:lvl6pPr>
      <a:lvl7pPr marL="914400" algn="l" rtl="0" fontAlgn="base">
        <a:spcBef>
          <a:spcPct val="0"/>
        </a:spcBef>
        <a:spcAft>
          <a:spcPct val="0"/>
        </a:spcAft>
        <a:defRPr sz="2800">
          <a:solidFill>
            <a:schemeClr val="tx1"/>
          </a:solidFill>
          <a:latin typeface="Franklin Gothic Medium" panose="020B0603020102020204" pitchFamily="34" charset="0"/>
        </a:defRPr>
      </a:lvl7pPr>
      <a:lvl8pPr marL="1371600" algn="l" rtl="0" fontAlgn="base">
        <a:spcBef>
          <a:spcPct val="0"/>
        </a:spcBef>
        <a:spcAft>
          <a:spcPct val="0"/>
        </a:spcAft>
        <a:defRPr sz="2800">
          <a:solidFill>
            <a:schemeClr val="tx1"/>
          </a:solidFill>
          <a:latin typeface="Franklin Gothic Medium" panose="020B0603020102020204" pitchFamily="34" charset="0"/>
        </a:defRPr>
      </a:lvl8pPr>
      <a:lvl9pPr marL="1828800" algn="l" rtl="0" fontAlgn="base">
        <a:spcBef>
          <a:spcPct val="0"/>
        </a:spcBef>
        <a:spcAft>
          <a:spcPct val="0"/>
        </a:spcAft>
        <a:defRPr sz="2800">
          <a:solidFill>
            <a:schemeClr val="tx1"/>
          </a:solidFill>
          <a:latin typeface="Franklin Gothic Medium" panose="020B0603020102020204" pitchFamily="34" charset="0"/>
        </a:defRPr>
      </a:lvl9pPr>
    </p:titleStyle>
    <p:bodyStyle>
      <a:lvl1pPr marL="342900" indent="-342900" algn="l" rtl="0" eaLnBrk="0" fontAlgn="base" hangingPunct="0">
        <a:spcBef>
          <a:spcPts val="800"/>
        </a:spcBef>
        <a:spcAft>
          <a:spcPct val="0"/>
        </a:spcAft>
        <a:buFont typeface="Arial" panose="020B0604020202020204" pitchFamily="34"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 Id="rId3" Type="http://schemas.openxmlformats.org/officeDocument/2006/relationships/image" Target="../media/image16.tif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0.png"/><Relationship Id="rId5"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63600" y="1905000"/>
            <a:ext cx="10541000" cy="2628900"/>
          </a:xfrm>
        </p:spPr>
        <p:txBody>
          <a:bodyPr/>
          <a:lstStyle/>
          <a:p>
            <a:r>
              <a:rPr lang="en-US" sz="3600" dirty="0" smtClean="0"/>
              <a:t>Fundamental Equations: </a:t>
            </a:r>
            <a:r>
              <a:rPr lang="en-US" dirty="0" smtClean="0"/>
              <a:t/>
            </a:r>
            <a:br>
              <a:rPr lang="en-US" dirty="0" smtClean="0"/>
            </a:br>
            <a:r>
              <a:rPr lang="en-US" dirty="0" smtClean="0"/>
              <a:t/>
            </a:r>
            <a:br>
              <a:rPr lang="en-US" dirty="0" smtClean="0"/>
            </a:br>
            <a:r>
              <a:rPr lang="en-US" dirty="0" smtClean="0"/>
              <a:t>4. Conservation of </a:t>
            </a:r>
            <a:r>
              <a:rPr lang="en-US" smtClean="0"/>
              <a:t>energy </a:t>
            </a:r>
            <a:r>
              <a:rPr lang="en-US" altLang="en-US" sz="3200" b="1" dirty="0"/>
              <a:t/>
            </a:r>
            <a:br>
              <a:rPr lang="en-US" altLang="en-US" sz="3200" b="1" dirty="0"/>
            </a:br>
            <a:r>
              <a:rPr lang="en-US" altLang="en-US" sz="3200" b="1" dirty="0"/>
              <a:t/>
            </a:r>
            <a:br>
              <a:rPr lang="en-US" altLang="en-US" sz="3200" b="1" dirty="0"/>
            </a:br>
            <a:endParaRPr lang="en-US" sz="1600" dirty="0"/>
          </a:p>
        </p:txBody>
      </p:sp>
    </p:spTree>
    <p:extLst>
      <p:ext uri="{BB962C8B-B14F-4D97-AF65-F5344CB8AC3E}">
        <p14:creationId xmlns:p14="http://schemas.microsoft.com/office/powerpoint/2010/main" val="98153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Conservation of energy of a moving air parcel</a:t>
            </a:r>
            <a:endParaRPr lang="en-US" altLang="en-US" sz="3200" dirty="0">
              <a:solidFill>
                <a:schemeClr val="tx1"/>
              </a:solidFill>
            </a:endParaRPr>
          </a:p>
        </p:txBody>
      </p:sp>
      <p:pic>
        <p:nvPicPr>
          <p:cNvPr id="4" name="Picture 3"/>
          <p:cNvPicPr>
            <a:picLocks noChangeAspect="1"/>
          </p:cNvPicPr>
          <p:nvPr/>
        </p:nvPicPr>
        <p:blipFill>
          <a:blip r:embed="rId2"/>
          <a:stretch>
            <a:fillRect/>
          </a:stretch>
        </p:blipFill>
        <p:spPr>
          <a:xfrm>
            <a:off x="1033619" y="1878580"/>
            <a:ext cx="4852416" cy="810768"/>
          </a:xfrm>
          <a:prstGeom prst="rect">
            <a:avLst/>
          </a:prstGeom>
        </p:spPr>
      </p:pic>
      <p:grpSp>
        <p:nvGrpSpPr>
          <p:cNvPr id="7" name="Group 6"/>
          <p:cNvGrpSpPr/>
          <p:nvPr/>
        </p:nvGrpSpPr>
        <p:grpSpPr>
          <a:xfrm>
            <a:off x="1739417" y="2857661"/>
            <a:ext cx="5447196" cy="2999129"/>
            <a:chOff x="1473200" y="4131733"/>
            <a:chExt cx="4741333" cy="491067"/>
          </a:xfrm>
        </p:grpSpPr>
        <p:cxnSp>
          <p:nvCxnSpPr>
            <p:cNvPr id="3" name="Straight Connector 2"/>
            <p:cNvCxnSpPr/>
            <p:nvPr/>
          </p:nvCxnSpPr>
          <p:spPr>
            <a:xfrm>
              <a:off x="1473200" y="4131733"/>
              <a:ext cx="0" cy="491067"/>
            </a:xfrm>
            <a:prstGeom prst="line">
              <a:avLst/>
            </a:prstGeom>
            <a:ln w="254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473200" y="4622800"/>
              <a:ext cx="4741333"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7380127" y="5672124"/>
            <a:ext cx="4503284" cy="400110"/>
          </a:xfrm>
          <a:prstGeom prst="rect">
            <a:avLst/>
          </a:prstGeom>
          <a:noFill/>
        </p:spPr>
        <p:txBody>
          <a:bodyPr wrap="none" rtlCol="0">
            <a:spAutoFit/>
          </a:bodyPr>
          <a:lstStyle/>
          <a:p>
            <a:r>
              <a:rPr lang="en-US" sz="2000" dirty="0" smtClean="0"/>
              <a:t>Time rate </a:t>
            </a:r>
            <a:r>
              <a:rPr lang="en-US" sz="2000" smtClean="0"/>
              <a:t>of change of internal energy</a:t>
            </a:r>
            <a:endParaRPr lang="en-US" sz="2000"/>
          </a:p>
        </p:txBody>
      </p:sp>
      <p:sp>
        <p:nvSpPr>
          <p:cNvPr id="11" name="TextBox 10"/>
          <p:cNvSpPr txBox="1"/>
          <p:nvPr/>
        </p:nvSpPr>
        <p:spPr>
          <a:xfrm>
            <a:off x="7380127" y="4715755"/>
            <a:ext cx="3899016" cy="400110"/>
          </a:xfrm>
          <a:prstGeom prst="rect">
            <a:avLst/>
          </a:prstGeom>
          <a:noFill/>
        </p:spPr>
        <p:txBody>
          <a:bodyPr wrap="none" rtlCol="0">
            <a:spAutoFit/>
          </a:bodyPr>
          <a:lstStyle/>
          <a:p>
            <a:r>
              <a:rPr lang="en-US" sz="2000" dirty="0" smtClean="0"/>
              <a:t>Work done by volume expansion</a:t>
            </a:r>
            <a:endParaRPr lang="en-US" sz="2000" dirty="0"/>
          </a:p>
        </p:txBody>
      </p:sp>
      <p:grpSp>
        <p:nvGrpSpPr>
          <p:cNvPr id="12" name="Group 11"/>
          <p:cNvGrpSpPr/>
          <p:nvPr/>
        </p:nvGrpSpPr>
        <p:grpSpPr>
          <a:xfrm>
            <a:off x="2549042" y="2857661"/>
            <a:ext cx="4637571" cy="2058149"/>
            <a:chOff x="1473200" y="4131733"/>
            <a:chExt cx="4741333" cy="491067"/>
          </a:xfrm>
        </p:grpSpPr>
        <p:cxnSp>
          <p:nvCxnSpPr>
            <p:cNvPr id="13" name="Straight Connector 12"/>
            <p:cNvCxnSpPr/>
            <p:nvPr/>
          </p:nvCxnSpPr>
          <p:spPr>
            <a:xfrm>
              <a:off x="1473200" y="4131733"/>
              <a:ext cx="0" cy="491067"/>
            </a:xfrm>
            <a:prstGeom prst="line">
              <a:avLst/>
            </a:prstGeom>
            <a:ln w="254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473200" y="4622800"/>
              <a:ext cx="4741333"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3567250" y="2857661"/>
            <a:ext cx="3619364" cy="1301836"/>
            <a:chOff x="1473200" y="4131733"/>
            <a:chExt cx="4741333" cy="491067"/>
          </a:xfrm>
        </p:grpSpPr>
        <p:cxnSp>
          <p:nvCxnSpPr>
            <p:cNvPr id="16" name="Straight Connector 15"/>
            <p:cNvCxnSpPr/>
            <p:nvPr/>
          </p:nvCxnSpPr>
          <p:spPr>
            <a:xfrm>
              <a:off x="1473200" y="4131733"/>
              <a:ext cx="0" cy="491067"/>
            </a:xfrm>
            <a:prstGeom prst="line">
              <a:avLst/>
            </a:prstGeom>
            <a:ln w="254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473200" y="4622800"/>
              <a:ext cx="4741333"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7380127" y="3959441"/>
            <a:ext cx="2419252" cy="400110"/>
          </a:xfrm>
          <a:prstGeom prst="rect">
            <a:avLst/>
          </a:prstGeom>
          <a:noFill/>
        </p:spPr>
        <p:txBody>
          <a:bodyPr wrap="none" rtlCol="0">
            <a:spAutoFit/>
          </a:bodyPr>
          <a:lstStyle/>
          <a:p>
            <a:r>
              <a:rPr lang="en-US" sz="2000" dirty="0" smtClean="0"/>
              <a:t>Energy source term</a:t>
            </a:r>
            <a:endParaRPr lang="en-US" sz="2000" dirty="0"/>
          </a:p>
        </p:txBody>
      </p:sp>
      <p:grpSp>
        <p:nvGrpSpPr>
          <p:cNvPr id="19" name="Group 18"/>
          <p:cNvGrpSpPr/>
          <p:nvPr/>
        </p:nvGrpSpPr>
        <p:grpSpPr>
          <a:xfrm>
            <a:off x="5091250" y="2851431"/>
            <a:ext cx="2095363" cy="497297"/>
            <a:chOff x="1473200" y="4131733"/>
            <a:chExt cx="4741333" cy="491067"/>
          </a:xfrm>
        </p:grpSpPr>
        <p:cxnSp>
          <p:nvCxnSpPr>
            <p:cNvPr id="20" name="Straight Connector 19"/>
            <p:cNvCxnSpPr/>
            <p:nvPr/>
          </p:nvCxnSpPr>
          <p:spPr>
            <a:xfrm>
              <a:off x="1473200" y="4131733"/>
              <a:ext cx="0" cy="491067"/>
            </a:xfrm>
            <a:prstGeom prst="line">
              <a:avLst/>
            </a:prstGeom>
            <a:ln w="254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473200" y="4622800"/>
              <a:ext cx="4741333" cy="0"/>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7380127" y="3049239"/>
            <a:ext cx="4322209" cy="707886"/>
          </a:xfrm>
          <a:prstGeom prst="rect">
            <a:avLst/>
          </a:prstGeom>
          <a:noFill/>
        </p:spPr>
        <p:txBody>
          <a:bodyPr wrap="none" rtlCol="0">
            <a:spAutoFit/>
          </a:bodyPr>
          <a:lstStyle/>
          <a:p>
            <a:r>
              <a:rPr lang="en-US" sz="2000" dirty="0" smtClean="0"/>
              <a:t>Molecular diffusion of energy to/from</a:t>
            </a:r>
          </a:p>
          <a:p>
            <a:r>
              <a:rPr lang="en-US" sz="2000" dirty="0" smtClean="0"/>
              <a:t>the environment</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The dry adiabatic process and potential temperature</a:t>
            </a:r>
            <a:endParaRPr lang="en-US" altLang="en-US" sz="3200" dirty="0">
              <a:solidFill>
                <a:schemeClr val="tx1"/>
              </a:solidFill>
            </a:endParaRPr>
          </a:p>
        </p:txBody>
      </p:sp>
      <p:sp>
        <p:nvSpPr>
          <p:cNvPr id="3" name="Rectangle 3"/>
          <p:cNvSpPr>
            <a:spLocks noGrp="1" noChangeArrowheads="1"/>
          </p:cNvSpPr>
          <p:nvPr>
            <p:ph sz="quarter" idx="1"/>
          </p:nvPr>
        </p:nvSpPr>
        <p:spPr>
          <a:xfrm>
            <a:off x="104503" y="1600200"/>
            <a:ext cx="11525522" cy="4495800"/>
          </a:xfrm>
        </p:spPr>
        <p:txBody>
          <a:bodyPr/>
          <a:lstStyle/>
          <a:p>
            <a:pPr marL="990600" lvl="1" indent="-533400" eaLnBrk="1" hangingPunct="1">
              <a:lnSpc>
                <a:spcPct val="90000"/>
              </a:lnSpc>
            </a:pPr>
            <a:r>
              <a:rPr lang="en-US" sz="2400" dirty="0" smtClean="0"/>
              <a:t>Dry adiabatic process: in </a:t>
            </a:r>
            <a:r>
              <a:rPr lang="en-US" sz="2400" dirty="0"/>
              <a:t>the parcel’s descent or descent, no heat is lost via molecular diffusion to the surroundings, no molecules escape from the parcel, no heat source exists within the parcel, and changes to its temperature result only from the work done through its volume </a:t>
            </a:r>
            <a:r>
              <a:rPr lang="en-US" sz="2400" dirty="0" smtClean="0"/>
              <a:t>change.</a:t>
            </a:r>
          </a:p>
          <a:p>
            <a:pPr marL="990600" lvl="1" indent="-533400" eaLnBrk="1" hangingPunct="1">
              <a:lnSpc>
                <a:spcPct val="90000"/>
              </a:lnSpc>
            </a:pPr>
            <a:endParaRPr lang="en-US" sz="2400" dirty="0" smtClean="0"/>
          </a:p>
          <a:p>
            <a:pPr marL="990600" lvl="1" indent="-533400" eaLnBrk="1" hangingPunct="1">
              <a:lnSpc>
                <a:spcPct val="90000"/>
              </a:lnSpc>
            </a:pPr>
            <a:r>
              <a:rPr lang="en-US" altLang="en-US" sz="2400" dirty="0" smtClean="0">
                <a:ea typeface="Arial" charset="0"/>
                <a:cs typeface="Arial" charset="0"/>
              </a:rPr>
              <a:t>Potential temperature                            </a:t>
            </a:r>
          </a:p>
          <a:p>
            <a:pPr marL="990600" lvl="1" indent="-533400" eaLnBrk="1" hangingPunct="1">
              <a:lnSpc>
                <a:spcPct val="90000"/>
              </a:lnSpc>
            </a:pPr>
            <a:endParaRPr lang="en-US" sz="2400" dirty="0"/>
          </a:p>
          <a:p>
            <a:pPr marL="457200" lvl="1" indent="0" eaLnBrk="1" hangingPunct="1">
              <a:lnSpc>
                <a:spcPct val="90000"/>
              </a:lnSpc>
              <a:buNone/>
            </a:pPr>
            <a:r>
              <a:rPr lang="en-US" sz="2400" dirty="0" smtClean="0"/>
              <a:t>	the </a:t>
            </a:r>
            <a:r>
              <a:rPr lang="en-US" sz="2400" dirty="0"/>
              <a:t>temperature the air parcel </a:t>
            </a:r>
            <a:r>
              <a:rPr lang="en-US" sz="2400" dirty="0" smtClean="0"/>
              <a:t>would </a:t>
            </a:r>
            <a:r>
              <a:rPr lang="en-US" sz="2400" dirty="0"/>
              <a:t>have if it </a:t>
            </a:r>
            <a:r>
              <a:rPr lang="en-US" sz="2400" dirty="0" smtClean="0"/>
              <a:t>were moved </a:t>
            </a:r>
            <a:r>
              <a:rPr lang="en-US" sz="2400" dirty="0"/>
              <a:t>adiabatically to </a:t>
            </a:r>
            <a:r>
              <a:rPr lang="en-US" sz="2400" dirty="0" smtClean="0"/>
              <a:t>the </a:t>
            </a:r>
            <a:r>
              <a:rPr lang="en-US" sz="2400" dirty="0"/>
              <a:t>sea </a:t>
            </a:r>
            <a:r>
              <a:rPr lang="en-US" sz="2400" dirty="0" smtClean="0"/>
              <a:t>	level.</a:t>
            </a:r>
            <a:endParaRPr lang="en-US" altLang="en-US" sz="2400" dirty="0" smtClean="0"/>
          </a:p>
          <a:p>
            <a:pPr marL="990600" lvl="1" indent="-533400" eaLnBrk="1" hangingPunct="1">
              <a:lnSpc>
                <a:spcPct val="90000"/>
              </a:lnSpc>
            </a:pPr>
            <a:endParaRPr lang="en-US" altLang="en-US" sz="2400" dirty="0"/>
          </a:p>
        </p:txBody>
      </p:sp>
      <p:pic>
        <p:nvPicPr>
          <p:cNvPr id="4" name="Picture 3"/>
          <p:cNvPicPr>
            <a:picLocks noChangeAspect="1"/>
          </p:cNvPicPr>
          <p:nvPr/>
        </p:nvPicPr>
        <p:blipFill>
          <a:blip r:embed="rId3"/>
          <a:stretch>
            <a:fillRect/>
          </a:stretch>
        </p:blipFill>
        <p:spPr>
          <a:xfrm>
            <a:off x="4093405" y="3323842"/>
            <a:ext cx="2139696" cy="725424"/>
          </a:xfrm>
          <a:prstGeom prst="rect">
            <a:avLst/>
          </a:prstGeom>
        </p:spPr>
      </p:pic>
    </p:spTree>
    <p:extLst>
      <p:ext uri="{BB962C8B-B14F-4D97-AF65-F5344CB8AC3E}">
        <p14:creationId xmlns:p14="http://schemas.microsoft.com/office/powerpoint/2010/main" val="1582170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The adiabatic process</a:t>
            </a:r>
            <a:endParaRPr lang="en-US" altLang="en-US" sz="3200" dirty="0">
              <a:solidFill>
                <a:schemeClr val="tx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6861" y="1541461"/>
            <a:ext cx="8080377" cy="4996367"/>
          </a:xfrm>
          <a:prstGeom prst="rect">
            <a:avLst/>
          </a:prstGeom>
        </p:spPr>
      </p:pic>
    </p:spTree>
    <p:extLst>
      <p:ext uri="{BB962C8B-B14F-4D97-AF65-F5344CB8AC3E}">
        <p14:creationId xmlns:p14="http://schemas.microsoft.com/office/powerpoint/2010/main" val="471254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09" y="228600"/>
            <a:ext cx="10630716" cy="990600"/>
          </a:xfrm>
        </p:spPr>
        <p:txBody>
          <a:bodyPr/>
          <a:lstStyle/>
          <a:p>
            <a:pPr eaLnBrk="1" hangingPunct="1"/>
            <a:r>
              <a:rPr lang="en-US" altLang="en-US" sz="3200" dirty="0" smtClean="0">
                <a:solidFill>
                  <a:schemeClr val="tx1"/>
                </a:solidFill>
              </a:rPr>
              <a:t>Conservation of energy, expressed </a:t>
            </a:r>
            <a:r>
              <a:rPr lang="en-US" altLang="en-US" sz="3200" smtClean="0">
                <a:solidFill>
                  <a:schemeClr val="tx1"/>
                </a:solidFill>
              </a:rPr>
              <a:t>with potential temperature</a:t>
            </a:r>
            <a:endParaRPr lang="en-US" altLang="en-US" sz="3200" dirty="0">
              <a:solidFill>
                <a:schemeClr val="tx1"/>
              </a:solidFill>
            </a:endParaRPr>
          </a:p>
        </p:txBody>
      </p:sp>
      <p:pic>
        <p:nvPicPr>
          <p:cNvPr id="23" name="Picture 22"/>
          <p:cNvPicPr>
            <a:picLocks noChangeAspect="1"/>
          </p:cNvPicPr>
          <p:nvPr/>
        </p:nvPicPr>
        <p:blipFill>
          <a:blip r:embed="rId2"/>
          <a:stretch>
            <a:fillRect/>
          </a:stretch>
        </p:blipFill>
        <p:spPr>
          <a:xfrm>
            <a:off x="1558507" y="1980464"/>
            <a:ext cx="2389632" cy="743712"/>
          </a:xfrm>
          <a:prstGeom prst="rect">
            <a:avLst/>
          </a:prstGeom>
        </p:spPr>
      </p:pic>
      <p:pic>
        <p:nvPicPr>
          <p:cNvPr id="25" name="Picture 24"/>
          <p:cNvPicPr>
            <a:picLocks noChangeAspect="1"/>
          </p:cNvPicPr>
          <p:nvPr/>
        </p:nvPicPr>
        <p:blipFill>
          <a:blip r:embed="rId3"/>
          <a:stretch>
            <a:fillRect/>
          </a:stretch>
        </p:blipFill>
        <p:spPr>
          <a:xfrm>
            <a:off x="4857723" y="1980464"/>
            <a:ext cx="2456688" cy="780288"/>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1038852" y="3800475"/>
                <a:ext cx="10094430" cy="1828386"/>
              </a:xfrm>
              <a:prstGeom prst="rect">
                <a:avLst/>
              </a:prstGeom>
              <a:noFill/>
            </p:spPr>
            <p:txBody>
              <a:bodyPr wrap="none" rtlCol="0">
                <a:spAutoFit/>
              </a:bodyPr>
              <a:lstStyle/>
              <a:p>
                <a:pPr>
                  <a:lnSpc>
                    <a:spcPct val="150000"/>
                  </a:lnSpc>
                </a:pPr>
                <a:r>
                  <a:rPr lang="en-US" sz="2000" b="1" dirty="0" smtClean="0"/>
                  <a:t>Note: </a:t>
                </a:r>
                <a:r>
                  <a:rPr lang="en-US" sz="2000" dirty="0" smtClean="0"/>
                  <a:t>In dry adiabatic process (</a:t>
                </a:r>
                <a:r>
                  <a:rPr lang="en-US" sz="2000" dirty="0" err="1" smtClean="0"/>
                  <a:t>ie</a:t>
                </a:r>
                <a:r>
                  <a:rPr lang="en-US" sz="2000" dirty="0" smtClean="0"/>
                  <a:t>. no energy source &amp; no molecular energy exchange), </a:t>
                </a:r>
              </a:p>
              <a:p>
                <a:pPr>
                  <a:lnSpc>
                    <a:spcPct val="150000"/>
                  </a:lnSpc>
                </a:pPr>
                <a:r>
                  <a:rPr lang="en-US" sz="2000" dirty="0"/>
                  <a:t>p</a:t>
                </a:r>
                <a:r>
                  <a:rPr lang="en-US" sz="2000" dirty="0" smtClean="0"/>
                  <a:t>otential temperature is a conserved variable:  </a:t>
                </a:r>
                <a14:m>
                  <m:oMath xmlns:m="http://schemas.openxmlformats.org/officeDocument/2006/math">
                    <m:f>
                      <m:fPr>
                        <m:ctrlPr>
                          <a:rPr lang="en-US" sz="2400" i="1" smtClean="0">
                            <a:latin typeface="Cambria Math" charset="0"/>
                          </a:rPr>
                        </m:ctrlPr>
                      </m:fPr>
                      <m:num>
                        <m:r>
                          <m:rPr>
                            <m:sty m:val="p"/>
                          </m:rPr>
                          <a:rPr lang="en-US" sz="2400" i="0" smtClean="0">
                            <a:latin typeface="Cambria Math" charset="0"/>
                          </a:rPr>
                          <m:t>d</m:t>
                        </m:r>
                        <m:r>
                          <a:rPr lang="en-US" sz="2400" i="1" smtClean="0">
                            <a:latin typeface="Cambria Math" charset="0"/>
                            <a:ea typeface="Cambria Math" charset="0"/>
                            <a:cs typeface="Cambria Math" charset="0"/>
                          </a:rPr>
                          <m:t>𝜃</m:t>
                        </m:r>
                      </m:num>
                      <m:den>
                        <m:r>
                          <m:rPr>
                            <m:sty m:val="p"/>
                          </m:rPr>
                          <a:rPr lang="en-US" sz="2400" i="0" smtClean="0">
                            <a:latin typeface="Cambria Math" charset="0"/>
                          </a:rPr>
                          <m:t>d</m:t>
                        </m:r>
                        <m:r>
                          <a:rPr lang="en-US" sz="2400" b="0" i="1" smtClean="0">
                            <a:latin typeface="Cambria Math" charset="0"/>
                          </a:rPr>
                          <m:t>𝑡</m:t>
                        </m:r>
                      </m:den>
                    </m:f>
                    <m:r>
                      <a:rPr lang="en-US" sz="2400" b="0" i="1" smtClean="0">
                        <a:latin typeface="Cambria Math" charset="0"/>
                      </a:rPr>
                      <m:t>=0</m:t>
                    </m:r>
                  </m:oMath>
                </a14:m>
                <a:r>
                  <a:rPr lang="en-US" sz="2400" dirty="0" smtClean="0"/>
                  <a:t>. </a:t>
                </a:r>
                <a:r>
                  <a:rPr lang="en-US" sz="2000" dirty="0" smtClean="0"/>
                  <a:t>The CO</a:t>
                </a:r>
                <a:r>
                  <a:rPr lang="en-US" sz="2000" baseline="-25000" dirty="0" smtClean="0"/>
                  <a:t>2</a:t>
                </a:r>
                <a:r>
                  <a:rPr lang="en-US" sz="2000" dirty="0" smtClean="0"/>
                  <a:t> mass mixing ratio is</a:t>
                </a:r>
              </a:p>
              <a:p>
                <a:pPr>
                  <a:lnSpc>
                    <a:spcPct val="150000"/>
                  </a:lnSpc>
                </a:pPr>
                <a:r>
                  <a:rPr lang="en-US" sz="2000" dirty="0" smtClean="0"/>
                  <a:t>also a conserved variable.  </a:t>
                </a:r>
                <a:endParaRPr lang="en-US" sz="2400" dirty="0"/>
              </a:p>
            </p:txBody>
          </p:sp>
        </mc:Choice>
        <mc:Fallback xmlns="">
          <p:sp>
            <p:nvSpPr>
              <p:cNvPr id="2" name="TextBox 1"/>
              <p:cNvSpPr txBox="1">
                <a:spLocks noRot="1" noChangeAspect="1" noMove="1" noResize="1" noEditPoints="1" noAdjustHandles="1" noChangeArrowheads="1" noChangeShapeType="1" noTextEdit="1"/>
              </p:cNvSpPr>
              <p:nvPr/>
            </p:nvSpPr>
            <p:spPr>
              <a:xfrm>
                <a:off x="1038852" y="3800475"/>
                <a:ext cx="10094430" cy="1828386"/>
              </a:xfrm>
              <a:prstGeom prst="rect">
                <a:avLst/>
              </a:prstGeom>
              <a:blipFill rotWithShape="0">
                <a:blip r:embed="rId4"/>
                <a:stretch>
                  <a:fillRect l="-604" r="-121" b="-2000"/>
                </a:stretch>
              </a:blipFill>
            </p:spPr>
            <p:txBody>
              <a:bodyPr/>
              <a:lstStyle/>
              <a:p>
                <a:r>
                  <a:rPr lang="en-US">
                    <a:noFill/>
                  </a:rPr>
                  <a:t> </a:t>
                </a:r>
              </a:p>
            </p:txBody>
          </p:sp>
        </mc:Fallback>
      </mc:AlternateContent>
    </p:spTree>
    <p:extLst>
      <p:ext uri="{BB962C8B-B14F-4D97-AF65-F5344CB8AC3E}">
        <p14:creationId xmlns:p14="http://schemas.microsoft.com/office/powerpoint/2010/main" val="340545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Importance of the incompressibility constraint</a:t>
            </a:r>
            <a:endParaRPr lang="en-US" altLang="en-US" sz="3200" dirty="0">
              <a:solidFill>
                <a:schemeClr val="tx1"/>
              </a:solidFill>
            </a:endParaRPr>
          </a:p>
        </p:txBody>
      </p:sp>
      <p:sp>
        <p:nvSpPr>
          <p:cNvPr id="3" name="Rectangle 3"/>
          <p:cNvSpPr>
            <a:spLocks noGrp="1" noChangeArrowheads="1"/>
          </p:cNvSpPr>
          <p:nvPr>
            <p:ph sz="quarter" idx="1"/>
          </p:nvPr>
        </p:nvSpPr>
        <p:spPr>
          <a:xfrm>
            <a:off x="104503" y="1600200"/>
            <a:ext cx="11625535" cy="4495800"/>
          </a:xfrm>
        </p:spPr>
        <p:txBody>
          <a:bodyPr/>
          <a:lstStyle/>
          <a:p>
            <a:pPr marL="990600" lvl="1" indent="-533400" eaLnBrk="1" hangingPunct="1">
              <a:lnSpc>
                <a:spcPct val="90000"/>
              </a:lnSpc>
            </a:pPr>
            <a:endParaRPr lang="en-US" altLang="en-US" sz="2400" dirty="0" smtClean="0"/>
          </a:p>
          <a:p>
            <a:pPr marL="990600" lvl="1" indent="-533400" eaLnBrk="1" hangingPunct="1">
              <a:lnSpc>
                <a:spcPct val="90000"/>
              </a:lnSpc>
            </a:pPr>
            <a:r>
              <a:rPr lang="en-US" altLang="en-US" sz="2400" dirty="0" smtClean="0"/>
              <a:t>Incompressibility:</a:t>
            </a:r>
          </a:p>
          <a:p>
            <a:pPr marL="990600" lvl="1" indent="-533400" eaLnBrk="1" hangingPunct="1">
              <a:lnSpc>
                <a:spcPct val="90000"/>
              </a:lnSpc>
            </a:pPr>
            <a:endParaRPr lang="en-US" altLang="en-US" sz="2400" dirty="0" smtClean="0"/>
          </a:p>
          <a:p>
            <a:pPr marL="990600" lvl="1" indent="-533400" eaLnBrk="1" hangingPunct="1">
              <a:lnSpc>
                <a:spcPct val="90000"/>
              </a:lnSpc>
            </a:pPr>
            <a:r>
              <a:rPr lang="en-US" altLang="en-US" sz="2400" dirty="0" smtClean="0"/>
              <a:t>The continuity equation provides an important constraint on </a:t>
            </a:r>
            <a:r>
              <a:rPr lang="en-US" altLang="en-US" sz="2400" dirty="0" err="1" smtClean="0"/>
              <a:t>meso</a:t>
            </a:r>
            <a:r>
              <a:rPr lang="en-US" altLang="en-US" sz="2400" dirty="0" smtClean="0"/>
              <a:t>-scale and large-scale atmospheric motion.</a:t>
            </a:r>
          </a:p>
          <a:p>
            <a:pPr marL="990600" lvl="1" indent="-533400" eaLnBrk="1" hangingPunct="1">
              <a:lnSpc>
                <a:spcPct val="90000"/>
              </a:lnSpc>
            </a:pPr>
            <a:r>
              <a:rPr lang="en-US" altLang="en-US" sz="2400" dirty="0" smtClean="0"/>
              <a:t>It helps us to relate vertical motion to horizontal flow divergence and convergence:</a:t>
            </a:r>
          </a:p>
          <a:p>
            <a:pPr marL="990600" lvl="1" indent="-533400" eaLnBrk="1" hangingPunct="1">
              <a:lnSpc>
                <a:spcPct val="90000"/>
              </a:lnSpc>
            </a:pPr>
            <a:endParaRPr lang="en-US" altLang="en-US" sz="2400" dirty="0"/>
          </a:p>
          <a:p>
            <a:pPr marL="990600" lvl="1" indent="-533400" eaLnBrk="1" hangingPunct="1">
              <a:lnSpc>
                <a:spcPct val="90000"/>
              </a:lnSpc>
            </a:pPr>
            <a:endParaRPr lang="en-US" altLang="en-US" sz="2400" dirty="0" smtClean="0"/>
          </a:p>
          <a:p>
            <a:pPr marL="990600" lvl="1" indent="-533400" eaLnBrk="1" hangingPunct="1">
              <a:lnSpc>
                <a:spcPct val="90000"/>
              </a:lnSpc>
            </a:pPr>
            <a:endParaRPr lang="en-US" altLang="en-US" sz="2400" dirty="0" smtClean="0"/>
          </a:p>
          <a:p>
            <a:pPr marL="990600" lvl="1" indent="-533400" eaLnBrk="1" hangingPunct="1">
              <a:lnSpc>
                <a:spcPct val="90000"/>
              </a:lnSpc>
            </a:pPr>
            <a:r>
              <a:rPr lang="en-US" altLang="en-US" sz="2400" dirty="0" smtClean="0"/>
              <a:t>Incompressibility at the eddy scale is used in the derivation of </a:t>
            </a:r>
            <a:r>
              <a:rPr lang="en-US" altLang="en-US" sz="2400" dirty="0" smtClean="0"/>
              <a:t>Reynolds </a:t>
            </a:r>
            <a:r>
              <a:rPr lang="en-US" altLang="en-US" sz="2400" dirty="0" smtClean="0"/>
              <a:t>mean </a:t>
            </a:r>
            <a:r>
              <a:rPr lang="en-US" altLang="en-US" sz="2400" dirty="0" smtClean="0"/>
              <a:t>equations: </a:t>
            </a:r>
            <a:endParaRPr lang="en-US" altLang="en-US" sz="2400" dirty="0"/>
          </a:p>
        </p:txBody>
      </p:sp>
      <p:grpSp>
        <p:nvGrpSpPr>
          <p:cNvPr id="4" name="Group 3"/>
          <p:cNvGrpSpPr/>
          <p:nvPr/>
        </p:nvGrpSpPr>
        <p:grpSpPr>
          <a:xfrm>
            <a:off x="3388022" y="1818893"/>
            <a:ext cx="4112720" cy="780288"/>
            <a:chOff x="7859731" y="2467200"/>
            <a:chExt cx="4112720" cy="780288"/>
          </a:xfrm>
        </p:grpSpPr>
        <p:pic>
          <p:nvPicPr>
            <p:cNvPr id="5" name="Picture 4"/>
            <p:cNvPicPr>
              <a:picLocks noChangeAspect="1"/>
            </p:cNvPicPr>
            <p:nvPr/>
          </p:nvPicPr>
          <p:blipFill>
            <a:blip r:embed="rId2"/>
            <a:stretch>
              <a:fillRect/>
            </a:stretch>
          </p:blipFill>
          <p:spPr>
            <a:xfrm>
              <a:off x="7859731" y="2467200"/>
              <a:ext cx="3998976" cy="780288"/>
            </a:xfrm>
            <a:prstGeom prst="rect">
              <a:avLst/>
            </a:prstGeom>
          </p:spPr>
        </p:pic>
        <p:sp>
          <p:nvSpPr>
            <p:cNvPr id="6" name="Rectangle 5"/>
            <p:cNvSpPr/>
            <p:nvPr/>
          </p:nvSpPr>
          <p:spPr>
            <a:xfrm>
              <a:off x="8397979" y="2467200"/>
              <a:ext cx="3574472" cy="780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430310" y="2617823"/>
              <a:ext cx="952505" cy="461665"/>
            </a:xfrm>
            <a:prstGeom prst="rect">
              <a:avLst/>
            </a:prstGeom>
            <a:noFill/>
          </p:spPr>
          <p:txBody>
            <a:bodyPr wrap="none" rtlCol="0">
              <a:spAutoFit/>
            </a:bodyPr>
            <a:lstStyle/>
            <a:p>
              <a:r>
                <a:rPr lang="en-US" sz="2200" dirty="0" smtClean="0">
                  <a:latin typeface="Times New Roman" charset="0"/>
                  <a:ea typeface="Times New Roman" charset="0"/>
                  <a:cs typeface="Times New Roman" charset="0"/>
                </a:rPr>
                <a:t>= 0, </a:t>
              </a:r>
              <a:r>
                <a:rPr lang="en-US" sz="2400" dirty="0" smtClean="0">
                  <a:latin typeface="Tw Cen MT" charset="0"/>
                  <a:ea typeface="Tw Cen MT" charset="0"/>
                  <a:cs typeface="Tw Cen MT" charset="0"/>
                </a:rPr>
                <a:t>or</a:t>
              </a:r>
              <a:endParaRPr lang="en-US" sz="2400" dirty="0">
                <a:latin typeface="Tw Cen MT" charset="0"/>
                <a:ea typeface="Tw Cen MT" charset="0"/>
                <a:cs typeface="Tw Cen MT" charset="0"/>
              </a:endParaRPr>
            </a:p>
          </p:txBody>
        </p:sp>
      </p:grpSp>
      <p:pic>
        <p:nvPicPr>
          <p:cNvPr id="8" name="Picture 7"/>
          <p:cNvPicPr>
            <a:picLocks noChangeAspect="1"/>
          </p:cNvPicPr>
          <p:nvPr/>
        </p:nvPicPr>
        <p:blipFill>
          <a:blip r:embed="rId3"/>
          <a:stretch>
            <a:fillRect/>
          </a:stretch>
        </p:blipFill>
        <p:spPr>
          <a:xfrm>
            <a:off x="4928230" y="1771649"/>
            <a:ext cx="2572512" cy="780288"/>
          </a:xfrm>
          <a:prstGeom prst="rect">
            <a:avLst/>
          </a:prstGeom>
        </p:spPr>
      </p:pic>
      <p:pic>
        <p:nvPicPr>
          <p:cNvPr id="9" name="Picture 8"/>
          <p:cNvPicPr>
            <a:picLocks noChangeAspect="1"/>
          </p:cNvPicPr>
          <p:nvPr/>
        </p:nvPicPr>
        <p:blipFill>
          <a:blip r:embed="rId4"/>
          <a:stretch>
            <a:fillRect/>
          </a:stretch>
        </p:blipFill>
        <p:spPr>
          <a:xfrm>
            <a:off x="2831344" y="3923918"/>
            <a:ext cx="3511296" cy="847344"/>
          </a:xfrm>
          <a:prstGeom prst="rect">
            <a:avLst/>
          </a:prstGeom>
        </p:spPr>
      </p:pic>
      <p:pic>
        <p:nvPicPr>
          <p:cNvPr id="10" name="Picture 9"/>
          <p:cNvPicPr>
            <a:picLocks noChangeAspect="1"/>
          </p:cNvPicPr>
          <p:nvPr/>
        </p:nvPicPr>
        <p:blipFill>
          <a:blip r:embed="rId5"/>
          <a:stretch>
            <a:fillRect/>
          </a:stretch>
        </p:blipFill>
        <p:spPr>
          <a:xfrm>
            <a:off x="2830098" y="5705855"/>
            <a:ext cx="2883408" cy="780288"/>
          </a:xfrm>
          <a:prstGeom prst="rect">
            <a:avLst/>
          </a:prstGeom>
        </p:spPr>
      </p:pic>
    </p:spTree>
    <p:extLst>
      <p:ext uri="{BB962C8B-B14F-4D97-AF65-F5344CB8AC3E}">
        <p14:creationId xmlns:p14="http://schemas.microsoft.com/office/powerpoint/2010/main" val="1518864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Examples of compressibility</a:t>
            </a:r>
            <a:endParaRPr lang="en-US" altLang="en-US" sz="3200" dirty="0">
              <a:solidFill>
                <a:schemeClr val="tx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713" y="2335212"/>
            <a:ext cx="7399800" cy="2293938"/>
          </a:xfrm>
          <a:prstGeom prst="rect">
            <a:avLst/>
          </a:prstGeom>
        </p:spPr>
      </p:pic>
      <p:sp>
        <p:nvSpPr>
          <p:cNvPr id="3" name="TextBox 2"/>
          <p:cNvSpPr txBox="1"/>
          <p:nvPr/>
        </p:nvSpPr>
        <p:spPr>
          <a:xfrm>
            <a:off x="1300163" y="4229040"/>
            <a:ext cx="1837362" cy="400110"/>
          </a:xfrm>
          <a:prstGeom prst="rect">
            <a:avLst/>
          </a:prstGeom>
          <a:noFill/>
        </p:spPr>
        <p:txBody>
          <a:bodyPr wrap="none" rtlCol="0">
            <a:spAutoFit/>
          </a:bodyPr>
          <a:lstStyle/>
          <a:p>
            <a:r>
              <a:rPr lang="en-US" sz="2000" smtClean="0"/>
              <a:t>Hot parking lot</a:t>
            </a:r>
            <a:endParaRPr lang="en-US" sz="2000"/>
          </a:p>
        </p:txBody>
      </p:sp>
      <p:sp>
        <p:nvSpPr>
          <p:cNvPr id="5" name="TextBox 4"/>
          <p:cNvSpPr txBox="1"/>
          <p:nvPr/>
        </p:nvSpPr>
        <p:spPr>
          <a:xfrm>
            <a:off x="4244572" y="4229040"/>
            <a:ext cx="1952779" cy="400110"/>
          </a:xfrm>
          <a:prstGeom prst="rect">
            <a:avLst/>
          </a:prstGeom>
          <a:noFill/>
        </p:spPr>
        <p:txBody>
          <a:bodyPr wrap="none" rtlCol="0">
            <a:spAutoFit/>
          </a:bodyPr>
          <a:lstStyle/>
          <a:p>
            <a:r>
              <a:rPr lang="en-US" sz="2000" dirty="0" smtClean="0"/>
              <a:t>Cold lake water</a:t>
            </a:r>
            <a:endParaRPr lang="en-US" sz="2000" dirty="0"/>
          </a:p>
        </p:txBody>
      </p:sp>
      <p:pic>
        <p:nvPicPr>
          <p:cNvPr id="4" name="Picture 3"/>
          <p:cNvPicPr>
            <a:picLocks noChangeAspect="1"/>
          </p:cNvPicPr>
          <p:nvPr/>
        </p:nvPicPr>
        <p:blipFill>
          <a:blip r:embed="rId3"/>
          <a:stretch>
            <a:fillRect/>
          </a:stretch>
        </p:blipFill>
        <p:spPr>
          <a:xfrm>
            <a:off x="8505032" y="2963803"/>
            <a:ext cx="2284412" cy="2737356"/>
          </a:xfrm>
          <a:prstGeom prst="rect">
            <a:avLst/>
          </a:prstGeom>
        </p:spPr>
      </p:pic>
      <p:sp>
        <p:nvSpPr>
          <p:cNvPr id="7" name="TextBox 6"/>
          <p:cNvSpPr txBox="1"/>
          <p:nvPr/>
        </p:nvSpPr>
        <p:spPr>
          <a:xfrm>
            <a:off x="7973542" y="1970026"/>
            <a:ext cx="3347391" cy="400110"/>
          </a:xfrm>
          <a:prstGeom prst="rect">
            <a:avLst/>
          </a:prstGeom>
          <a:noFill/>
        </p:spPr>
        <p:txBody>
          <a:bodyPr wrap="none" rtlCol="0">
            <a:spAutoFit/>
          </a:bodyPr>
          <a:lstStyle/>
          <a:p>
            <a:r>
              <a:rPr lang="en-US" sz="2000" dirty="0" smtClean="0">
                <a:latin typeface="Times New Roman" charset="0"/>
                <a:ea typeface="Times New Roman" charset="0"/>
                <a:cs typeface="Times New Roman" charset="0"/>
              </a:rPr>
              <a:t>Adiabatic air </a:t>
            </a:r>
            <a:r>
              <a:rPr lang="en-US" sz="2000" smtClean="0">
                <a:latin typeface="Times New Roman" charset="0"/>
                <a:ea typeface="Times New Roman" charset="0"/>
                <a:cs typeface="Times New Roman" charset="0"/>
              </a:rPr>
              <a:t>parcel movement</a:t>
            </a:r>
            <a:endParaRPr lang="en-US" sz="20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675731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Unintended consequences of incompressibility</a:t>
            </a:r>
            <a:endParaRPr lang="en-US" altLang="en-US" sz="3200" dirty="0">
              <a:solidFill>
                <a:schemeClr val="tx1"/>
              </a:solidFill>
            </a:endParaRPr>
          </a:p>
        </p:txBody>
      </p:sp>
      <p:sp>
        <p:nvSpPr>
          <p:cNvPr id="3" name="Rectangle 3"/>
          <p:cNvSpPr>
            <a:spLocks noGrp="1" noChangeArrowheads="1"/>
          </p:cNvSpPr>
          <p:nvPr>
            <p:ph sz="quarter" idx="1"/>
          </p:nvPr>
        </p:nvSpPr>
        <p:spPr>
          <a:xfrm>
            <a:off x="104503" y="1600200"/>
            <a:ext cx="11582671" cy="4495800"/>
          </a:xfrm>
        </p:spPr>
        <p:txBody>
          <a:bodyPr/>
          <a:lstStyle/>
          <a:p>
            <a:pPr marL="990600" lvl="1" indent="-533400" eaLnBrk="1" hangingPunct="1">
              <a:lnSpc>
                <a:spcPct val="90000"/>
              </a:lnSpc>
            </a:pPr>
            <a:r>
              <a:rPr lang="en-US" sz="2400" dirty="0"/>
              <a:t>T</a:t>
            </a:r>
            <a:r>
              <a:rPr lang="en-US" sz="2400" dirty="0" smtClean="0"/>
              <a:t>he CO</a:t>
            </a:r>
            <a:r>
              <a:rPr lang="en-US" sz="2400" baseline="-25000" dirty="0" smtClean="0"/>
              <a:t>2</a:t>
            </a:r>
            <a:r>
              <a:rPr lang="en-US" sz="2400" dirty="0" smtClean="0"/>
              <a:t> mass density would become a conserved variable and density effects would vanish completely</a:t>
            </a:r>
          </a:p>
          <a:p>
            <a:pPr marL="990600" lvl="1" indent="-533400" eaLnBrk="1" hangingPunct="1">
              <a:lnSpc>
                <a:spcPct val="90000"/>
              </a:lnSpc>
            </a:pPr>
            <a:endParaRPr lang="en-US" sz="2400" dirty="0"/>
          </a:p>
          <a:p>
            <a:pPr marL="990600" lvl="1" indent="-533400" eaLnBrk="1" hangingPunct="1">
              <a:lnSpc>
                <a:spcPct val="90000"/>
              </a:lnSpc>
            </a:pPr>
            <a:endParaRPr lang="en-US" sz="2400" dirty="0" smtClean="0"/>
          </a:p>
          <a:p>
            <a:pPr marL="990600" lvl="1" indent="-533400" eaLnBrk="1" hangingPunct="1">
              <a:lnSpc>
                <a:spcPct val="90000"/>
              </a:lnSpc>
            </a:pPr>
            <a:endParaRPr lang="en-US" sz="2400" dirty="0" smtClean="0"/>
          </a:p>
          <a:p>
            <a:pPr marL="990600" lvl="1" indent="-533400" eaLnBrk="1" hangingPunct="1">
              <a:lnSpc>
                <a:spcPct val="90000"/>
              </a:lnSpc>
            </a:pPr>
            <a:endParaRPr lang="en-US" sz="2400" dirty="0" smtClean="0"/>
          </a:p>
          <a:p>
            <a:pPr marL="990600" lvl="1" indent="-533400" eaLnBrk="1" hangingPunct="1">
              <a:lnSpc>
                <a:spcPct val="90000"/>
              </a:lnSpc>
            </a:pPr>
            <a:r>
              <a:rPr lang="en-US" sz="2400" dirty="0" smtClean="0"/>
              <a:t>The energy conservation equation would be incomplete</a:t>
            </a:r>
          </a:p>
          <a:p>
            <a:pPr marL="990600" lvl="1" indent="-533400" eaLnBrk="1" hangingPunct="1">
              <a:lnSpc>
                <a:spcPct val="90000"/>
              </a:lnSpc>
            </a:pPr>
            <a:endParaRPr lang="en-US" sz="2400" dirty="0"/>
          </a:p>
          <a:p>
            <a:pPr marL="990600" lvl="1" indent="-533400" eaLnBrk="1" hangingPunct="1">
              <a:lnSpc>
                <a:spcPct val="90000"/>
              </a:lnSpc>
            </a:pPr>
            <a:endParaRPr lang="en-US" sz="2400" dirty="0" smtClean="0"/>
          </a:p>
        </p:txBody>
      </p:sp>
      <p:pic>
        <p:nvPicPr>
          <p:cNvPr id="4" name="Picture 3"/>
          <p:cNvPicPr>
            <a:picLocks noChangeAspect="1"/>
          </p:cNvPicPr>
          <p:nvPr/>
        </p:nvPicPr>
        <p:blipFill>
          <a:blip r:embed="rId2"/>
          <a:stretch>
            <a:fillRect/>
          </a:stretch>
        </p:blipFill>
        <p:spPr>
          <a:xfrm>
            <a:off x="3466783" y="2395260"/>
            <a:ext cx="5364480" cy="816864"/>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rot="5400000">
                <a:off x="7083192" y="3027458"/>
                <a:ext cx="56637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0</m:t>
                      </m:r>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rot="5400000">
                <a:off x="7083192" y="3027458"/>
                <a:ext cx="566374" cy="369332"/>
              </a:xfrm>
              <a:prstGeom prst="rect">
                <a:avLst/>
              </a:prstGeom>
              <a:blipFill rotWithShape="0">
                <a:blip r:embed="rId3"/>
                <a:stretch>
                  <a:fillRect l="-9836" t="-5376" b="-118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rot="5400000">
                <a:off x="8049980" y="3029992"/>
                <a:ext cx="56637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0</m:t>
                      </m:r>
                    </m:oMath>
                  </m:oMathPara>
                </a14:m>
                <a:endParaRPr lang="en-US" sz="2400" dirty="0"/>
              </a:p>
            </p:txBody>
          </p:sp>
        </mc:Choice>
        <mc:Fallback xmlns="">
          <p:sp>
            <p:nvSpPr>
              <p:cNvPr id="10" name="TextBox 9"/>
              <p:cNvSpPr txBox="1">
                <a:spLocks noRot="1" noChangeAspect="1" noMove="1" noResize="1" noEditPoints="1" noAdjustHandles="1" noChangeArrowheads="1" noChangeShapeType="1" noTextEdit="1"/>
              </p:cNvSpPr>
              <p:nvPr/>
            </p:nvSpPr>
            <p:spPr>
              <a:xfrm rot="5400000">
                <a:off x="8049980" y="3029992"/>
                <a:ext cx="566374" cy="369332"/>
              </a:xfrm>
              <a:prstGeom prst="rect">
                <a:avLst/>
              </a:prstGeom>
              <a:blipFill rotWithShape="0">
                <a:blip r:embed="rId4"/>
                <a:stretch>
                  <a:fillRect l="-10000" t="-5376" b="-10753"/>
                </a:stretch>
              </a:blipFill>
            </p:spPr>
            <p:txBody>
              <a:bodyPr/>
              <a:lstStyle/>
              <a:p>
                <a:r>
                  <a:rPr lang="en-US">
                    <a:noFill/>
                  </a:rPr>
                  <a:t> </a:t>
                </a:r>
              </a:p>
            </p:txBody>
          </p:sp>
        </mc:Fallback>
      </mc:AlternateContent>
      <p:cxnSp>
        <p:nvCxnSpPr>
          <p:cNvPr id="11" name="Straight Arrow Connector 10"/>
          <p:cNvCxnSpPr/>
          <p:nvPr/>
        </p:nvCxnSpPr>
        <p:spPr>
          <a:xfrm>
            <a:off x="5372100" y="2395260"/>
            <a:ext cx="529395" cy="94291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92835" y="3264478"/>
            <a:ext cx="356188" cy="461665"/>
          </a:xfrm>
          <a:prstGeom prst="rect">
            <a:avLst/>
          </a:prstGeom>
          <a:noFill/>
        </p:spPr>
        <p:txBody>
          <a:bodyPr wrap="none" rtlCol="0">
            <a:spAutoFit/>
          </a:bodyPr>
          <a:lstStyle/>
          <a:p>
            <a:r>
              <a:rPr lang="en-US" sz="2400" smtClean="0"/>
              <a:t>0</a:t>
            </a:r>
            <a:endParaRPr lang="en-US" sz="2400"/>
          </a:p>
        </p:txBody>
      </p:sp>
      <p:pic>
        <p:nvPicPr>
          <p:cNvPr id="16" name="Picture 15"/>
          <p:cNvPicPr>
            <a:picLocks noChangeAspect="1"/>
          </p:cNvPicPr>
          <p:nvPr/>
        </p:nvPicPr>
        <p:blipFill>
          <a:blip r:embed="rId5"/>
          <a:stretch>
            <a:fillRect/>
          </a:stretch>
        </p:blipFill>
        <p:spPr>
          <a:xfrm>
            <a:off x="2856093" y="4641489"/>
            <a:ext cx="7077456" cy="768096"/>
          </a:xfrm>
          <a:prstGeom prst="rect">
            <a:avLst/>
          </a:prstGeom>
        </p:spPr>
      </p:pic>
      <p:cxnSp>
        <p:nvCxnSpPr>
          <p:cNvPr id="17" name="Straight Arrow Connector 16"/>
          <p:cNvCxnSpPr/>
          <p:nvPr/>
        </p:nvCxnSpPr>
        <p:spPr>
          <a:xfrm>
            <a:off x="5528137" y="4616729"/>
            <a:ext cx="529395" cy="94291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948872" y="5485947"/>
            <a:ext cx="356188" cy="461665"/>
          </a:xfrm>
          <a:prstGeom prst="rect">
            <a:avLst/>
          </a:prstGeom>
          <a:noFill/>
        </p:spPr>
        <p:txBody>
          <a:bodyPr wrap="none" rtlCol="0">
            <a:spAutoFit/>
          </a:bodyPr>
          <a:lstStyle/>
          <a:p>
            <a:r>
              <a:rPr lang="en-US" sz="2400" smtClean="0"/>
              <a:t>0</a:t>
            </a:r>
            <a:endParaRPr lang="en-US" sz="2400"/>
          </a:p>
        </p:txBody>
      </p:sp>
    </p:spTree>
    <p:extLst>
      <p:ext uri="{BB962C8B-B14F-4D97-AF65-F5344CB8AC3E}">
        <p14:creationId xmlns:p14="http://schemas.microsoft.com/office/powerpoint/2010/main" val="9203800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2128</TotalTime>
  <Words>248</Words>
  <Application>Microsoft Macintosh PowerPoint</Application>
  <PresentationFormat>Widescreen</PresentationFormat>
  <Paragraphs>47</Paragraphs>
  <Slides>8</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8</vt:i4>
      </vt:variant>
    </vt:vector>
  </HeadingPairs>
  <TitlesOfParts>
    <vt:vector size="19" baseType="lpstr">
      <vt:lpstr>Cambria Math</vt:lpstr>
      <vt:lpstr>Franklin Gothic Book</vt:lpstr>
      <vt:lpstr>Franklin Gothic Medium</vt:lpstr>
      <vt:lpstr>Times New Roman</vt:lpstr>
      <vt:lpstr>Tunga</vt:lpstr>
      <vt:lpstr>Tw Cen MT</vt:lpstr>
      <vt:lpstr>Wingdings</vt:lpstr>
      <vt:lpstr>Wingdings 2</vt:lpstr>
      <vt:lpstr>Arial</vt:lpstr>
      <vt:lpstr>Median</vt:lpstr>
      <vt:lpstr>Angles</vt:lpstr>
      <vt:lpstr>Fundamental Equations:   4. Conservation of energy   </vt:lpstr>
      <vt:lpstr>Conservation of energy of a moving air parcel</vt:lpstr>
      <vt:lpstr>The dry adiabatic process and potential temperature</vt:lpstr>
      <vt:lpstr>The adiabatic process</vt:lpstr>
      <vt:lpstr>Conservation of energy, expressed with potential temperature</vt:lpstr>
      <vt:lpstr>Importance of the incompressibility constraint</vt:lpstr>
      <vt:lpstr>Examples of compressibility</vt:lpstr>
      <vt:lpstr>Unintended consequences of incompressibility</vt:lpstr>
    </vt:vector>
  </TitlesOfParts>
  <Company>Yale University</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rxsmith</dc:creator>
  <cp:lastModifiedBy>Microsoft Office User</cp:lastModifiedBy>
  <cp:revision>365</cp:revision>
  <cp:lastPrinted>2014-01-28T01:06:42Z</cp:lastPrinted>
  <dcterms:created xsi:type="dcterms:W3CDTF">2007-09-17T10:00:58Z</dcterms:created>
  <dcterms:modified xsi:type="dcterms:W3CDTF">2017-07-07T03:02:36Z</dcterms:modified>
</cp:coreProperties>
</file>