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0"/>
  </p:notesMasterIdLst>
  <p:sldIdLst>
    <p:sldId id="439" r:id="rId3"/>
    <p:sldId id="515" r:id="rId4"/>
    <p:sldId id="525" r:id="rId5"/>
    <p:sldId id="516" r:id="rId6"/>
    <p:sldId id="488" r:id="rId7"/>
    <p:sldId id="526" r:id="rId8"/>
    <p:sldId id="527" r:id="rId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86429" autoAdjust="0"/>
  </p:normalViewPr>
  <p:slideViewPr>
    <p:cSldViewPr snapToGrid="0">
      <p:cViewPr varScale="1">
        <p:scale>
          <a:sx n="82" d="100"/>
          <a:sy n="82" d="100"/>
        </p:scale>
        <p:origin x="1296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7626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8475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37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11/6/17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11/6/17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11/6/17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Density effects on flux measurements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3</a:t>
            </a:r>
            <a:r>
              <a:rPr lang="en-US" dirty="0" smtClean="0"/>
              <a:t>. Density effects on flux-gradient </a:t>
            </a:r>
            <a:r>
              <a:rPr lang="en-US" dirty="0" smtClean="0"/>
              <a:t>relations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Fick’s law analogy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sz="quarter" idx="1"/>
          </p:nvPr>
        </p:nvSpPr>
        <p:spPr>
          <a:xfrm>
            <a:off x="654626" y="1632618"/>
            <a:ext cx="10992731" cy="4768181"/>
          </a:xfrm>
        </p:spPr>
        <p:txBody>
          <a:bodyPr/>
          <a:lstStyle/>
          <a:p>
            <a:r>
              <a:rPr lang="en-US" sz="2400" dirty="0" smtClean="0"/>
              <a:t>Fick’s law: molecular flux of a </a:t>
            </a:r>
            <a:r>
              <a:rPr lang="en-US" sz="2400" dirty="0" err="1" smtClean="0"/>
              <a:t>diffusant</a:t>
            </a:r>
            <a:r>
              <a:rPr lang="en-US" sz="2400" dirty="0" smtClean="0"/>
              <a:t> </a:t>
            </a:r>
            <a:r>
              <a:rPr lang="en-US" sz="2400" dirty="0" smtClean="0"/>
              <a:t>in a fluid is proportional to its concentration gradient. The proportionality coefficient is the molecular diffusivity</a:t>
            </a:r>
          </a:p>
          <a:p>
            <a:endParaRPr lang="en-US" sz="2400" dirty="0" smtClean="0"/>
          </a:p>
          <a:p>
            <a:r>
              <a:rPr lang="en-US" sz="2400" dirty="0" smtClean="0"/>
              <a:t>The flux-gradient relationship expresses the turbulent flux similarly, as</a:t>
            </a:r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if we use the mass density to describe the gas “concentration”, or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if we use the mass mixing ratio to describe the gas concentration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560" y="3433561"/>
            <a:ext cx="1828804" cy="768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486" y="4731394"/>
            <a:ext cx="2133604" cy="7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592" y="1624366"/>
            <a:ext cx="6583680" cy="4389120"/>
          </a:xfrm>
          <a:prstGeom prst="rect">
            <a:avLst/>
          </a:prstGeom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thought experiment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91284" y="1594643"/>
                <a:ext cx="5068257" cy="5016020"/>
              </a:xfrm>
            </p:spPr>
            <p:txBody>
              <a:bodyPr/>
              <a:lstStyle/>
              <a:p>
                <a:r>
                  <a:rPr lang="en-US" sz="2400" dirty="0" smtClean="0"/>
                  <a:t>At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 smtClean="0"/>
                  <a:t>, the enclosure is divided into two separate chambers</a:t>
                </a:r>
              </a:p>
              <a:p>
                <a:r>
                  <a:rPr lang="en-US" sz="2400" dirty="0" smtClean="0"/>
                  <a:t>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sz="2400" dirty="0" smtClean="0"/>
                  <a:t>, the divider is removed</a:t>
                </a:r>
              </a:p>
              <a:p>
                <a:r>
                  <a:rPr lang="en-US" sz="2400" dirty="0" smtClean="0"/>
                  <a:t>The flux gradient relation predicts a downward CO</a:t>
                </a:r>
                <a:r>
                  <a:rPr lang="en-US" sz="2400" baseline="-25000" dirty="0" smtClean="0"/>
                  <a:t>2</a:t>
                </a:r>
                <a:r>
                  <a:rPr lang="en-US" sz="2400" dirty="0" smtClean="0"/>
                  <a:t> flux 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US" sz="2400" dirty="0" smtClean="0"/>
                  <a:t> if the mass density is used to describe </a:t>
                </a:r>
                <a:r>
                  <a:rPr lang="en-US" sz="2400" dirty="0" smtClean="0"/>
                  <a:t>concentration </a:t>
                </a:r>
                <a:endParaRPr lang="en-US" sz="2400" dirty="0" smtClean="0"/>
              </a:p>
              <a:p>
                <a:r>
                  <a:rPr lang="en-US" sz="2400" dirty="0"/>
                  <a:t>But this flux is not </a:t>
                </a:r>
                <a:r>
                  <a:rPr lang="en-US" sz="2400" dirty="0" smtClean="0"/>
                  <a:t>real; it is a consequence of density effects on the flux-gradient relation</a:t>
                </a:r>
              </a:p>
              <a:p>
                <a:r>
                  <a:rPr lang="en-US" sz="2400" dirty="0" smtClean="0"/>
                  <a:t>Use of the mass mixing ratio avoids the density effects</a:t>
                </a:r>
              </a:p>
            </p:txBody>
          </p:sp>
        </mc:Choice>
        <mc:Fallback>
          <p:sp>
            <p:nvSpPr>
              <p:cNvPr id="7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91284" y="1594643"/>
                <a:ext cx="5068257" cy="5016020"/>
              </a:xfrm>
              <a:blipFill rotWithShape="0">
                <a:blip r:embed="rId4"/>
                <a:stretch>
                  <a:fillRect l="-241" t="-9611" r="-2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6459985" y="3311276"/>
            <a:ext cx="1072056" cy="9459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59985" y="5639317"/>
            <a:ext cx="1072056" cy="9459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7169434" y="5770697"/>
            <a:ext cx="709448" cy="614855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941945" y="630672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Hot plate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576341" y="1528997"/>
            <a:ext cx="6505731" cy="52165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0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Artificial 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flux in a desert environment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559" y="2106299"/>
            <a:ext cx="8229600" cy="3017520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sz="quarter" idx="1"/>
          </p:nvPr>
        </p:nvSpPr>
        <p:spPr>
          <a:xfrm>
            <a:off x="491284" y="1594643"/>
            <a:ext cx="5068257" cy="5016020"/>
          </a:xfrm>
        </p:spPr>
        <p:txBody>
          <a:bodyPr/>
          <a:lstStyle/>
          <a:p>
            <a:r>
              <a:rPr lang="en-US" sz="2400" dirty="0" smtClean="0"/>
              <a:t>The true NEE is zero</a:t>
            </a:r>
          </a:p>
          <a:p>
            <a:r>
              <a:rPr lang="en-US" sz="2400" dirty="0" smtClean="0"/>
              <a:t>But the flux-gradient relation predicts a downward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flux if the mass density is used to describe </a:t>
            </a:r>
            <a:r>
              <a:rPr lang="en-US" sz="2400" dirty="0" smtClean="0"/>
              <a:t>concentration</a:t>
            </a:r>
            <a:endParaRPr lang="en-US" sz="2400" dirty="0" smtClean="0"/>
          </a:p>
          <a:p>
            <a:r>
              <a:rPr lang="en-US" sz="2400" dirty="0" smtClean="0"/>
              <a:t>With</a:t>
            </a:r>
            <a:r>
              <a:rPr lang="en-US" sz="2400" dirty="0" smtClean="0"/>
              <a:t> </a:t>
            </a:r>
            <a:r>
              <a:rPr lang="en-US" sz="2400" dirty="0" smtClean="0"/>
              <a:t>a typical eddy diffusivity of 0.3 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, the relation predicts a large (artificial) flux of -0.6 mg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 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or -52 t C ha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y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544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06468" y="1599612"/>
            <a:ext cx="11046388" cy="4446185"/>
          </a:xfrm>
        </p:spPr>
        <p:txBody>
          <a:bodyPr/>
          <a:lstStyle/>
          <a:p>
            <a:r>
              <a:rPr lang="en-US" sz="2400" dirty="0" smtClean="0"/>
              <a:t>The complete equation: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In this equation, all the gradient quantities are measured in-situ</a:t>
            </a:r>
          </a:p>
          <a:p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Density corrections on flux-gradient relation (I)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689" y="2169521"/>
            <a:ext cx="5839980" cy="88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06468" y="1599612"/>
            <a:ext cx="11542097" cy="4446185"/>
          </a:xfrm>
        </p:spPr>
        <p:txBody>
          <a:bodyPr/>
          <a:lstStyle/>
          <a:p>
            <a:r>
              <a:rPr lang="en-US" sz="2400" dirty="0" smtClean="0"/>
              <a:t>If the air samples from two measurement levels are brought to a common temperature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Density corrections on flux-gradient relation (II)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80577" y="2159877"/>
            <a:ext cx="3405987" cy="865634"/>
            <a:chOff x="1246337" y="3407764"/>
            <a:chExt cx="3405987" cy="86563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6337" y="3455188"/>
              <a:ext cx="2066548" cy="76200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35586" y="3407764"/>
              <a:ext cx="1316738" cy="865634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766" y="2591982"/>
            <a:ext cx="7315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06468" y="1599612"/>
            <a:ext cx="11542097" cy="4446185"/>
          </a:xfrm>
        </p:spPr>
        <p:txBody>
          <a:bodyPr/>
          <a:lstStyle/>
          <a:p>
            <a:r>
              <a:rPr lang="en-US" sz="2400" dirty="0" smtClean="0"/>
              <a:t>If the air samples from two measurement levels are brought to a common temperature and water vapor is removed prior to measurement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Density corrections on flux-gradient relation (III)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766" y="2591982"/>
            <a:ext cx="7315200" cy="3657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755" y="2775932"/>
            <a:ext cx="1828804" cy="7680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663819" y="4993871"/>
            <a:ext cx="157452" cy="2558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132780" y="5260489"/>
            <a:ext cx="484094" cy="7745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98833" y="5970494"/>
            <a:ext cx="2394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Water vapor scrubber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37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5850</TotalTime>
  <Words>293</Words>
  <Application>Microsoft Macintosh PowerPoint</Application>
  <PresentationFormat>Widescreen</PresentationFormat>
  <Paragraphs>41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Density effects on flux measurements  3. Density effects on flux-gradient relations</vt:lpstr>
      <vt:lpstr>Fick’s law analogy</vt:lpstr>
      <vt:lpstr>A thought experiment</vt:lpstr>
      <vt:lpstr>Artificial CO2 flux in a desert environment</vt:lpstr>
      <vt:lpstr>Density corrections on flux-gradient relation (I)</vt:lpstr>
      <vt:lpstr>Density corrections on flux-gradient relation (II)</vt:lpstr>
      <vt:lpstr>Density corrections on flux-gradient relation (III)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488</cp:revision>
  <cp:lastPrinted>2014-01-28T01:06:42Z</cp:lastPrinted>
  <dcterms:created xsi:type="dcterms:W3CDTF">2007-09-17T10:00:58Z</dcterms:created>
  <dcterms:modified xsi:type="dcterms:W3CDTF">2017-11-07T00:58:04Z</dcterms:modified>
</cp:coreProperties>
</file>