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3" r:id="rId1"/>
    <p:sldMasterId id="2147484058" r:id="rId2"/>
  </p:sldMasterIdLst>
  <p:notesMasterIdLst>
    <p:notesMasterId r:id="rId10"/>
  </p:notesMasterIdLst>
  <p:sldIdLst>
    <p:sldId id="439" r:id="rId3"/>
    <p:sldId id="444" r:id="rId4"/>
    <p:sldId id="443" r:id="rId5"/>
    <p:sldId id="447" r:id="rId6"/>
    <p:sldId id="448" r:id="rId7"/>
    <p:sldId id="445" r:id="rId8"/>
    <p:sldId id="432" r:id="rId9"/>
  </p:sldIdLst>
  <p:sldSz cx="12192000" cy="6858000"/>
  <p:notesSz cx="7315200" cy="96012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Arial" charset="0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Arial" charset="0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Arial" charset="0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Arial" charset="0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Arial" charset="0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Arial" charset="0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Arial" charset="0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Arial" charset="0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Arial" charset="0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1323" userDrawn="1">
          <p15:clr>
            <a:srgbClr val="A4A3A4"/>
          </p15:clr>
        </p15:guide>
        <p15:guide id="2" pos="3849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314" autoAdjust="0"/>
    <p:restoredTop sz="95179" autoAdjust="0"/>
  </p:normalViewPr>
  <p:slideViewPr>
    <p:cSldViewPr snapToGrid="0">
      <p:cViewPr>
        <p:scale>
          <a:sx n="130" d="100"/>
          <a:sy n="130" d="100"/>
        </p:scale>
        <p:origin x="144" y="-1248"/>
      </p:cViewPr>
      <p:guideLst>
        <p:guide orient="horz" pos="1323"/>
        <p:guide pos="384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41" d="100"/>
        <a:sy n="41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9" Type="http://schemas.openxmlformats.org/officeDocument/2006/relationships/slide" Target="slides/slide7.xml"/><Relationship Id="rId10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>
              <a:defRPr sz="1300"/>
            </a:lvl1pPr>
          </a:lstStyle>
          <a:p>
            <a:endParaRPr lang="en-US" altLang="en-US"/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3375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>
              <a:defRPr sz="1300"/>
            </a:lvl1pPr>
          </a:lstStyle>
          <a:p>
            <a:endParaRPr lang="en-US" altLang="en-US"/>
          </a:p>
        </p:txBody>
      </p:sp>
      <p:sp>
        <p:nvSpPr>
          <p:cNvPr id="6861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457200" y="720725"/>
            <a:ext cx="6400800" cy="3600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4608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31838" y="4560888"/>
            <a:ext cx="5851525" cy="431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4608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>
              <a:defRPr sz="1300"/>
            </a:lvl1pPr>
          </a:lstStyle>
          <a:p>
            <a:endParaRPr lang="en-US" altLang="en-US"/>
          </a:p>
        </p:txBody>
      </p:sp>
      <p:sp>
        <p:nvSpPr>
          <p:cNvPr id="4608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>
              <a:defRPr sz="1300"/>
            </a:lvl1pPr>
          </a:lstStyle>
          <a:p>
            <a:fld id="{8360AE7D-5D25-EA42-88F4-191AF311329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178939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861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  <p:sp>
        <p:nvSpPr>
          <p:cNvPr id="5018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fld id="{C3F7944B-8D25-45BB-A622-1DF692FE1BF6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1</a:t>
            </a:fld>
            <a:endParaRPr lang="en-US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700749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60AE7D-5D25-EA42-88F4-191AF3113296}" type="slidenum">
              <a:rPr lang="en-US" altLang="en-US" smtClean="0"/>
              <a:pPr/>
              <a:t>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911377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6864" y="228600"/>
            <a:ext cx="10871200" cy="990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816864" y="1600200"/>
            <a:ext cx="10871200" cy="4495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imes New Roman" charset="0"/>
              </a:defRPr>
            </a:lvl1pPr>
          </a:lstStyle>
          <a:p>
            <a:fld id="{E60A80BC-895C-E644-992F-763AEB1B43BC}" type="datetimeFigureOut">
              <a:rPr lang="en-US" altLang="en-US"/>
              <a:pPr/>
              <a:t>7/24/17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imes New Roman" charset="0"/>
              </a:defRPr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imes New Roman" charset="0"/>
              </a:defRPr>
            </a:lvl1pPr>
          </a:lstStyle>
          <a:p>
            <a:fld id="{3E54D62E-DA59-3443-B6C4-FF7B2DB1D3D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732348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ight Triangle 4"/>
          <p:cNvSpPr/>
          <p:nvPr/>
        </p:nvSpPr>
        <p:spPr>
          <a:xfrm>
            <a:off x="1" y="2647950"/>
            <a:ext cx="4762500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Freeform 5"/>
          <p:cNvSpPr/>
          <p:nvPr/>
        </p:nvSpPr>
        <p:spPr>
          <a:xfrm>
            <a:off x="1" y="5048250"/>
            <a:ext cx="4762500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705101" y="0"/>
            <a:ext cx="9486900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rtlCol="0" anchor="ctr">
            <a:normAutofit/>
          </a:bodyPr>
          <a:lstStyle>
            <a:lvl1pPr algn="r">
              <a:defRPr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94929" y="1717501"/>
            <a:ext cx="73152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524639" y="2180529"/>
            <a:ext cx="8128727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fld id="{0B4A7F95-5D05-4E29-95BA-6C3B579174F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150782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fld id="{84BEF054-99BD-47BC-91FC-8C14C40C8E8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8461935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46783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46783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fld id="{FE3E0B68-1393-45C7-8557-2A07A8A62DD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012733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ight Triangle 3"/>
          <p:cNvSpPr/>
          <p:nvPr/>
        </p:nvSpPr>
        <p:spPr>
          <a:xfrm>
            <a:off x="1" y="2647950"/>
            <a:ext cx="4762500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Freeform 4"/>
          <p:cNvSpPr/>
          <p:nvPr/>
        </p:nvSpPr>
        <p:spPr>
          <a:xfrm>
            <a:off x="-2117" y="-1588"/>
            <a:ext cx="12194117" cy="6859588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1089484" y="1730403"/>
            <a:ext cx="7531497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616370" y="2470926"/>
            <a:ext cx="8681508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fld id="{CA936FB2-5D60-46A7-94B0-F5DFBC704BA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716951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fld id="{4D47BCB0-17FD-4878-99EF-49E61FFDFE3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337389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/>
          <p:nvPr/>
        </p:nvSpPr>
        <p:spPr>
          <a:xfrm>
            <a:off x="-2117" y="-1588"/>
            <a:ext cx="12194117" cy="6859588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Right Triangle 4"/>
          <p:cNvSpPr/>
          <p:nvPr/>
        </p:nvSpPr>
        <p:spPr>
          <a:xfrm>
            <a:off x="1" y="2647950"/>
            <a:ext cx="4762500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1092532" y="1726738"/>
            <a:ext cx="7534656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621536" y="2468304"/>
            <a:ext cx="8680704" cy="329184"/>
          </a:xfrm>
        </p:spPr>
        <p:txBody>
          <a:bodyPr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fld id="{D6C4B6F1-8F3F-4BE4-875B-3F77FCF14F1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084407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80" y="1097280"/>
            <a:ext cx="42672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66688" y="1097280"/>
            <a:ext cx="42672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fld id="{17313B19-591F-473D-A2A5-217A696CDD5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15324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097280"/>
            <a:ext cx="42672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2200" y="1701848"/>
            <a:ext cx="42672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66688" y="1097280"/>
            <a:ext cx="42672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66688" y="1701848"/>
            <a:ext cx="42672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fld id="{2A090A51-A406-4130-A9AE-D9681761181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04174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fld id="{6AEA3484-D2A5-490F-9723-5283C075243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35229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fld id="{09B1B57A-BC90-4C68-B309-BE07B0F8178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336386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ight Triangle 4"/>
          <p:cNvSpPr/>
          <p:nvPr/>
        </p:nvSpPr>
        <p:spPr>
          <a:xfrm>
            <a:off x="1" y="2647950"/>
            <a:ext cx="4762500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Right Triangle 5"/>
          <p:cNvSpPr/>
          <p:nvPr/>
        </p:nvSpPr>
        <p:spPr>
          <a:xfrm rot="5400000">
            <a:off x="1720851" y="-1720850"/>
            <a:ext cx="6858000" cy="1029970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1046573" y="1576104"/>
            <a:ext cx="694944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32737" y="2618913"/>
            <a:ext cx="507703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730605" y="2253385"/>
            <a:ext cx="7726347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>
                <a:solidFill>
                  <a:srgbClr val="434342"/>
                </a:solidFill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 eaLnBrk="0" hangingPunct="0">
              <a:defRPr>
                <a:solidFill>
                  <a:srgbClr val="434342"/>
                </a:solidFill>
                <a:latin typeface="Times New Roman" panose="02020603050405020304" pitchFamily="18" charset="0"/>
              </a:defRPr>
            </a:lvl1pPr>
          </a:lstStyle>
          <a:p>
            <a:fld id="{F0B07E6F-64BA-4EF0-89C3-A2D264EC81A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218909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2.xml"/><Relationship Id="rId12" Type="http://schemas.openxmlformats.org/officeDocument/2006/relationships/theme" Target="../theme/theme2.xml"/><Relationship Id="rId1" Type="http://schemas.openxmlformats.org/officeDocument/2006/relationships/slideLayout" Target="../slideLayouts/slideLayout2.xml"/><Relationship Id="rId2" Type="http://schemas.openxmlformats.org/officeDocument/2006/relationships/slideLayout" Target="../slideLayouts/slideLayout3.xml"/><Relationship Id="rId3" Type="http://schemas.openxmlformats.org/officeDocument/2006/relationships/slideLayout" Target="../slideLayouts/slideLayout4.xml"/><Relationship Id="rId4" Type="http://schemas.openxmlformats.org/officeDocument/2006/relationships/slideLayout" Target="../slideLayouts/slideLayout5.xml"/><Relationship Id="rId5" Type="http://schemas.openxmlformats.org/officeDocument/2006/relationships/slideLayout" Target="../slideLayouts/slideLayout6.xml"/><Relationship Id="rId6" Type="http://schemas.openxmlformats.org/officeDocument/2006/relationships/slideLayout" Target="../slideLayouts/slideLayout7.xml"/><Relationship Id="rId7" Type="http://schemas.openxmlformats.org/officeDocument/2006/relationships/slideLayout" Target="../slideLayouts/slideLayout8.xml"/><Relationship Id="rId8" Type="http://schemas.openxmlformats.org/officeDocument/2006/relationships/slideLayout" Target="../slideLayouts/slideLayout9.xml"/><Relationship Id="rId9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21"/>
          <p:cNvSpPr>
            <a:spLocks noGrp="1"/>
          </p:cNvSpPr>
          <p:nvPr>
            <p:ph type="title"/>
          </p:nvPr>
        </p:nvSpPr>
        <p:spPr bwMode="auto">
          <a:xfrm>
            <a:off x="812800" y="228600"/>
            <a:ext cx="10871200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2051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817033" y="1600201"/>
            <a:ext cx="108712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8128000" y="6248401"/>
            <a:ext cx="35560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rgbClr val="775F55"/>
                </a:solidFill>
              </a:defRPr>
            </a:lvl1pPr>
          </a:lstStyle>
          <a:p>
            <a:fld id="{ADAE5F0D-EE0A-5F44-965A-ACBBBAA19A82}" type="datetimeFigureOut">
              <a:rPr lang="en-US" altLang="en-US"/>
              <a:pPr/>
              <a:t>7/24/17</a:t>
            </a:fld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812801" y="6248401"/>
            <a:ext cx="7228417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775F55"/>
                </a:solidFill>
              </a:defRPr>
            </a:lvl1pPr>
          </a:lstStyle>
          <a:p>
            <a:endParaRPr lang="en-US" alt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0" y="1235075"/>
            <a:ext cx="12192000" cy="31908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ctr" eaLnBrk="1" hangingPunct="1"/>
            <a:endParaRPr lang="en-US" altLang="en-US">
              <a:solidFill>
                <a:srgbClr val="FFFFFF"/>
              </a:solidFill>
              <a:latin typeface="Tw Cen MT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1279525"/>
            <a:ext cx="7112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ctr" eaLnBrk="1" hangingPunct="1"/>
            <a:endParaRPr lang="en-US" altLang="en-US">
              <a:solidFill>
                <a:srgbClr val="FFFFFF"/>
              </a:solidFill>
              <a:latin typeface="Tw Cen MT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787400" y="1279525"/>
            <a:ext cx="1140460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ctr" eaLnBrk="1" hangingPunct="1"/>
            <a:endParaRPr lang="en-US" altLang="en-US">
              <a:solidFill>
                <a:srgbClr val="FFFFFF"/>
              </a:solidFill>
              <a:latin typeface="Tw Cen MT" charset="0"/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1589"/>
            <a:ext cx="711200" cy="2444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>
            <a:lvl1pPr algn="ctr">
              <a:defRPr sz="1400" b="1">
                <a:solidFill>
                  <a:srgbClr val="FFFFFF"/>
                </a:solidFill>
              </a:defRPr>
            </a:lvl1pPr>
          </a:lstStyle>
          <a:p>
            <a:fld id="{5AE03BC1-6732-6441-ABFF-6AE1B7A88697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57" r:id="rId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9pPr>
    </p:titleStyle>
    <p:bodyStyle>
      <a:lvl1pPr marL="319088" indent="-319088" algn="l" rtl="0" eaLnBrk="0" fontAlgn="base" hangingPunct="0">
        <a:spcBef>
          <a:spcPts val="700"/>
        </a:spcBef>
        <a:spcAft>
          <a:spcPct val="0"/>
        </a:spcAft>
        <a:buClr>
          <a:schemeClr val="accent2"/>
        </a:buClr>
        <a:buSzPct val="60000"/>
        <a:buFont typeface="Wingdings" charset="2"/>
        <a:buChar char=""/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ts val="550"/>
        </a:spcBef>
        <a:spcAft>
          <a:spcPct val="0"/>
        </a:spcAft>
        <a:buClr>
          <a:schemeClr val="accent1"/>
        </a:buClr>
        <a:buSzPct val="70000"/>
        <a:buFont typeface="Wingdings 2" charset="2"/>
        <a:buChar char="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0" fontAlgn="base" hangingPunct="0">
        <a:spcBef>
          <a:spcPts val="500"/>
        </a:spcBef>
        <a:spcAft>
          <a:spcPct val="0"/>
        </a:spcAft>
        <a:buClr>
          <a:schemeClr val="accent2"/>
        </a:buClr>
        <a:buSzPct val="75000"/>
        <a:buFont typeface="Wingdings" charset="2"/>
        <a:buChar char=""/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0" fontAlgn="base" hangingPunct="0">
        <a:spcBef>
          <a:spcPts val="400"/>
        </a:spcBef>
        <a:spcAft>
          <a:spcPct val="0"/>
        </a:spcAft>
        <a:buClr>
          <a:srgbClr val="A5AB81"/>
        </a:buClr>
        <a:buSzPct val="75000"/>
        <a:buFont typeface="Wingdings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0" fontAlgn="base" hangingPunct="0">
        <a:spcBef>
          <a:spcPts val="400"/>
        </a:spcBef>
        <a:spcAft>
          <a:spcPct val="0"/>
        </a:spcAft>
        <a:buClr>
          <a:srgbClr val="D8B25C"/>
        </a:buClr>
        <a:buSzPct val="65000"/>
        <a:buFont typeface="Wingdings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4233" y="5051426"/>
            <a:ext cx="4766733" cy="1806575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8" name="Freeform 7"/>
          <p:cNvSpPr/>
          <p:nvPr/>
        </p:nvSpPr>
        <p:spPr>
          <a:xfrm>
            <a:off x="-2117" y="5051426"/>
            <a:ext cx="12194117" cy="180657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6434" y="365126"/>
            <a:ext cx="10028767" cy="5492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053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096434" y="1100138"/>
            <a:ext cx="10028767" cy="3579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68818" y="5870576"/>
            <a:ext cx="2901949" cy="201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hangingPunct="1">
              <a:defRPr sz="1200">
                <a:solidFill>
                  <a:srgbClr val="FFFFFF"/>
                </a:solidFill>
                <a:latin typeface="Arial" charset="0"/>
              </a:defRPr>
            </a:lvl1pPr>
          </a:lstStyle>
          <a:p>
            <a:pPr>
              <a:defRPr/>
            </a:pPr>
            <a:fld id="{2963240F-FC65-44ED-9421-7AA0FB0CC610}" type="datetimeFigureOut">
              <a:rPr lang="en-US">
                <a:ea typeface="+mn-ea"/>
              </a:rPr>
              <a:pPr>
                <a:defRPr/>
              </a:pPr>
              <a:t>7/24/17</a:t>
            </a:fld>
            <a:endParaRPr lang="en-US">
              <a:ea typeface="+mn-ea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90533" y="6284914"/>
            <a:ext cx="62992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hangingPunct="1">
              <a:defRPr sz="1000" cap="all" spc="200" baseline="0">
                <a:solidFill>
                  <a:srgbClr val="FFFFFF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>
              <a:ea typeface="+mn-ea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201400" y="6170614"/>
            <a:ext cx="670984" cy="503237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wrap="square" lIns="9144" tIns="9144" rIns="9144" bIns="9144" numCol="1" anchor="ctr" anchorCtr="0" compatLnSpc="1">
            <a:prstTxWarp prst="textNoShape">
              <a:avLst/>
            </a:prstTxWarp>
            <a:normAutofit/>
          </a:bodyPr>
          <a:lstStyle>
            <a:lvl1pPr algn="ctr" eaLnBrk="1" hangingPunct="1">
              <a:defRPr sz="1600">
                <a:solidFill>
                  <a:srgbClr val="FFFFFF"/>
                </a:solidFill>
                <a:latin typeface="Arial" panose="020B0604020202020204" pitchFamily="34" charset="0"/>
              </a:defRPr>
            </a:lvl1pPr>
          </a:lstStyle>
          <a:p>
            <a:fld id="{3A10E68A-56B7-4236-87C2-2C44A52A1FFC}" type="slidenum">
              <a:rPr lang="en-US" altLang="en-US" smtClean="0">
                <a:ea typeface="+mn-ea"/>
              </a:rPr>
              <a:pPr/>
              <a:t>‹#›</a:t>
            </a:fld>
            <a:endParaRPr lang="en-US" altLang="en-US" smtClean="0"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555803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59" r:id="rId1"/>
    <p:sldLayoutId id="2147484060" r:id="rId2"/>
    <p:sldLayoutId id="2147484061" r:id="rId3"/>
    <p:sldLayoutId id="2147484062" r:id="rId4"/>
    <p:sldLayoutId id="2147484063" r:id="rId5"/>
    <p:sldLayoutId id="2147484064" r:id="rId6"/>
    <p:sldLayoutId id="2147484065" r:id="rId7"/>
    <p:sldLayoutId id="2147484066" r:id="rId8"/>
    <p:sldLayoutId id="2147484067" r:id="rId9"/>
    <p:sldLayoutId id="2147484068" r:id="rId10"/>
    <p:sldLayoutId id="2147484069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 kern="1200" cap="all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anose="020B0603020102020204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anose="020B0603020102020204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anose="020B0603020102020204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anose="020B0603020102020204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anose="020B0603020102020204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anose="020B0603020102020204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anose="020B0603020102020204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anose="020B0603020102020204" pitchFamily="34" charset="0"/>
        </a:defRPr>
      </a:lvl9pPr>
    </p:titleStyle>
    <p:bodyStyle>
      <a:lvl1pPr marL="342900" indent="-342900" algn="l" rtl="0" eaLnBrk="0" fontAlgn="base" hangingPunct="0">
        <a:spcBef>
          <a:spcPts val="800"/>
        </a:spcBef>
        <a:spcAft>
          <a:spcPct val="0"/>
        </a:spcAft>
        <a:buFont typeface="Arial" panose="020B0604020202020204" pitchFamily="34" charset="0"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038" indent="-173038" algn="l" rtl="0" eaLnBrk="0" fontAlgn="base" hangingPunct="0">
        <a:spcBef>
          <a:spcPts val="3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1638" indent="-163513" algn="l" rtl="0" eaLnBrk="0" fontAlgn="base" hangingPunct="0">
        <a:spcBef>
          <a:spcPts val="3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238" indent="-163513" algn="l" rtl="0" eaLnBrk="0" fontAlgn="base" hangingPunct="0">
        <a:spcBef>
          <a:spcPts val="3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8838" indent="-173038" algn="l" rtl="0" eaLnBrk="0" fontAlgn="base" hangingPunct="0">
        <a:spcBef>
          <a:spcPts val="3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5" Type="http://schemas.openxmlformats.org/officeDocument/2006/relationships/image" Target="../media/image7.jpe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10.png"/><Relationship Id="rId5" Type="http://schemas.openxmlformats.org/officeDocument/2006/relationships/image" Target="../media/image11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4" Type="http://schemas.openxmlformats.org/officeDocument/2006/relationships/image" Target="../media/image14.png"/><Relationship Id="rId5" Type="http://schemas.openxmlformats.org/officeDocument/2006/relationships/image" Target="../media/image15.png"/><Relationship Id="rId6" Type="http://schemas.openxmlformats.org/officeDocument/2006/relationships/image" Target="../media/image16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7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8.png"/><Relationship Id="rId3" Type="http://schemas.openxmlformats.org/officeDocument/2006/relationships/image" Target="../media/image1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4" Type="http://schemas.openxmlformats.org/officeDocument/2006/relationships/image" Target="../media/image20.png"/><Relationship Id="rId5" Type="http://schemas.openxmlformats.org/officeDocument/2006/relationships/image" Target="../media/image21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>
          <a:xfrm>
            <a:off x="863600" y="1905000"/>
            <a:ext cx="10541000" cy="2628900"/>
          </a:xfrm>
        </p:spPr>
        <p:txBody>
          <a:bodyPr/>
          <a:lstStyle/>
          <a:p>
            <a:r>
              <a:rPr lang="en-US" sz="3600" dirty="0" smtClean="0"/>
              <a:t>Mean governing Equations: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1. Reynolds decomposition</a:t>
            </a:r>
            <a:r>
              <a:rPr lang="en-US" altLang="en-US" sz="3200" b="1" dirty="0"/>
              <a:t/>
            </a:r>
            <a:br>
              <a:rPr lang="en-US" altLang="en-US" sz="3200" b="1" dirty="0"/>
            </a:b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98153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itle 1"/>
          <p:cNvSpPr>
            <a:spLocks noGrp="1"/>
          </p:cNvSpPr>
          <p:nvPr>
            <p:ph type="title"/>
          </p:nvPr>
        </p:nvSpPr>
        <p:spPr>
          <a:xfrm>
            <a:off x="679269" y="200025"/>
            <a:ext cx="8967969" cy="990600"/>
          </a:xfrm>
        </p:spPr>
        <p:txBody>
          <a:bodyPr/>
          <a:lstStyle/>
          <a:p>
            <a:pPr eaLnBrk="1" hangingPunct="1"/>
            <a:r>
              <a:rPr lang="en-US" altLang="en-US" sz="3200" dirty="0" smtClean="0">
                <a:solidFill>
                  <a:schemeClr val="tx1"/>
                </a:solidFill>
              </a:rPr>
              <a:t>Reynolds decomposition and Reynolds averaging</a:t>
            </a:r>
            <a:endParaRPr lang="en-US" altLang="en-US" sz="3200" dirty="0">
              <a:solidFill>
                <a:schemeClr val="tx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Rectangle 3"/>
              <p:cNvSpPr>
                <a:spLocks noGrp="1" noChangeArrowheads="1"/>
              </p:cNvSpPr>
              <p:nvPr>
                <p:ph sz="quarter" idx="1"/>
              </p:nvPr>
            </p:nvSpPr>
            <p:spPr>
              <a:xfrm>
                <a:off x="104503" y="1600200"/>
                <a:ext cx="11525522" cy="4495800"/>
              </a:xfrm>
              <a:ln w="25400">
                <a:noFill/>
              </a:ln>
            </p:spPr>
            <p:txBody>
              <a:bodyPr/>
              <a:lstStyle/>
              <a:p>
                <a:pPr marL="990600" lvl="1" indent="-533400" eaLnBrk="1" hangingPunct="1">
                  <a:lnSpc>
                    <a:spcPct val="90000"/>
                  </a:lnSpc>
                </a:pPr>
                <a:r>
                  <a:rPr lang="en-US" sz="2400" dirty="0" smtClean="0"/>
                  <a:t>Reynolds decomposition: the instant value,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charset="0"/>
                      </a:rPr>
                      <m:t>𝑎</m:t>
                    </m:r>
                  </m:oMath>
                </a14:m>
                <a:r>
                  <a:rPr lang="en-US" sz="2400" dirty="0" smtClean="0"/>
                  <a:t>, is decomposed into a mean (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sz="2400" i="1" smtClean="0">
                            <a:latin typeface="Cambria Math" charset="0"/>
                          </a:rPr>
                        </m:ctrlPr>
                      </m:accPr>
                      <m:e>
                        <m:r>
                          <a:rPr lang="en-US" sz="2400" b="0" i="1" smtClean="0">
                            <a:latin typeface="Cambria Math" charset="0"/>
                          </a:rPr>
                          <m:t>𝑎</m:t>
                        </m:r>
                      </m:e>
                    </m:acc>
                  </m:oMath>
                </a14:m>
                <a:r>
                  <a:rPr lang="en-US" sz="2400" dirty="0" smtClean="0"/>
                  <a:t>) and a fluctuating part (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i="1" smtClean="0">
                            <a:latin typeface="Cambria Math" charset="0"/>
                          </a:rPr>
                        </m:ctrlPr>
                      </m:sSupPr>
                      <m:e>
                        <m:r>
                          <a:rPr lang="en-US" sz="2400" b="0" i="1" smtClean="0">
                            <a:latin typeface="Cambria Math" charset="0"/>
                          </a:rPr>
                          <m:t>𝑎</m:t>
                        </m:r>
                      </m:e>
                      <m:sup>
                        <m:r>
                          <a:rPr lang="en-US" sz="2400" b="0" i="1" smtClean="0">
                            <a:latin typeface="Cambria Math" charset="0"/>
                          </a:rPr>
                          <m:t>′</m:t>
                        </m:r>
                      </m:sup>
                    </m:sSup>
                  </m:oMath>
                </a14:m>
                <a:r>
                  <a:rPr lang="en-US" sz="2400" dirty="0" smtClean="0"/>
                  <a:t>): 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charset="0"/>
                      </a:rPr>
                      <m:t>𝑎</m:t>
                    </m:r>
                    <m:r>
                      <a:rPr lang="en-US" sz="2400" b="0" i="1" smtClean="0">
                        <a:latin typeface="Cambria Math" charset="0"/>
                      </a:rPr>
                      <m:t>=</m:t>
                    </m:r>
                    <m:acc>
                      <m:accPr>
                        <m:chr m:val="̅"/>
                        <m:ctrlPr>
                          <a:rPr lang="en-US" sz="2400" b="0" i="1" smtClean="0">
                            <a:latin typeface="Cambria Math" charset="0"/>
                          </a:rPr>
                        </m:ctrlPr>
                      </m:accPr>
                      <m:e>
                        <m:r>
                          <a:rPr lang="en-US" sz="2400" b="0" i="1" smtClean="0">
                            <a:latin typeface="Cambria Math" charset="0"/>
                          </a:rPr>
                          <m:t>𝑎</m:t>
                        </m:r>
                      </m:e>
                    </m:acc>
                    <m:r>
                      <a:rPr lang="en-US" sz="2400" b="0" i="1" smtClean="0">
                        <a:latin typeface="Cambria Math" charset="0"/>
                      </a:rPr>
                      <m:t>+ </m:t>
                    </m:r>
                    <m:sSup>
                      <m:sSupPr>
                        <m:ctrlPr>
                          <a:rPr lang="en-US" sz="2400" b="0" i="1" smtClean="0">
                            <a:latin typeface="Cambria Math" charset="0"/>
                          </a:rPr>
                        </m:ctrlPr>
                      </m:sSupPr>
                      <m:e>
                        <m:r>
                          <a:rPr lang="en-US" sz="2400" b="0" i="1" smtClean="0">
                            <a:latin typeface="Cambria Math" charset="0"/>
                          </a:rPr>
                          <m:t>𝑎</m:t>
                        </m:r>
                      </m:e>
                      <m:sup>
                        <m:r>
                          <a:rPr lang="en-US" sz="2400" b="0" i="1" smtClean="0">
                            <a:latin typeface="Cambria Math" charset="0"/>
                          </a:rPr>
                          <m:t>′</m:t>
                        </m:r>
                      </m:sup>
                    </m:sSup>
                  </m:oMath>
                </a14:m>
                <a:endParaRPr lang="en-US" sz="2400" dirty="0" smtClean="0"/>
              </a:p>
              <a:p>
                <a:pPr marL="457200" lvl="1" indent="0" eaLnBrk="1" hangingPunct="1">
                  <a:lnSpc>
                    <a:spcPct val="90000"/>
                  </a:lnSpc>
                  <a:buNone/>
                </a:pPr>
                <a:r>
                  <a:rPr lang="en-US" sz="2400" dirty="0" smtClean="0"/>
                  <a:t>	 </a:t>
                </a:r>
              </a:p>
              <a:p>
                <a:pPr marL="457200" lvl="1" indent="0" eaLnBrk="1" hangingPunct="1">
                  <a:lnSpc>
                    <a:spcPct val="90000"/>
                  </a:lnSpc>
                  <a:buNone/>
                </a:pPr>
                <a:r>
                  <a:rPr lang="en-US" sz="2400" dirty="0"/>
                  <a:t>	</a:t>
                </a:r>
                <a:r>
                  <a:rPr lang="en-US" sz="2400" dirty="0" smtClean="0"/>
                  <a:t>  with</a:t>
                </a:r>
              </a:p>
              <a:p>
                <a:pPr marL="990600" lvl="1" indent="-533400" eaLnBrk="1" hangingPunct="1">
                  <a:lnSpc>
                    <a:spcPct val="90000"/>
                  </a:lnSpc>
                </a:pPr>
                <a:endParaRPr lang="en-US" sz="2400" dirty="0"/>
              </a:p>
              <a:p>
                <a:pPr marL="990600" lvl="1" indent="-533400" eaLnBrk="1" hangingPunct="1">
                  <a:lnSpc>
                    <a:spcPct val="90000"/>
                  </a:lnSpc>
                </a:pPr>
                <a:endParaRPr lang="en-US" sz="2400" dirty="0" smtClean="0"/>
              </a:p>
              <a:p>
                <a:pPr marL="990600" lvl="1" indent="-533400" eaLnBrk="1" hangingPunct="1">
                  <a:lnSpc>
                    <a:spcPct val="90000"/>
                  </a:lnSpc>
                </a:pPr>
                <a:endParaRPr lang="en-US" sz="2400" dirty="0"/>
              </a:p>
              <a:p>
                <a:pPr marL="457200" lvl="1" indent="0" eaLnBrk="1" hangingPunct="1">
                  <a:lnSpc>
                    <a:spcPct val="90000"/>
                  </a:lnSpc>
                  <a:buNone/>
                </a:pPr>
                <a:r>
                  <a:rPr lang="en-US" sz="2400" dirty="0" smtClean="0"/>
                  <a:t>	</a:t>
                </a:r>
                <a:endParaRPr lang="en-US" altLang="en-US" sz="2400" dirty="0"/>
              </a:p>
            </p:txBody>
          </p:sp>
        </mc:Choice>
        <mc:Fallback xmlns="">
          <p:sp>
            <p:nvSpPr>
              <p:cNvPr id="3" name="Rectang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xfrm>
                <a:off x="104503" y="1600200"/>
                <a:ext cx="11525522" cy="4495800"/>
              </a:xfrm>
              <a:blipFill rotWithShape="0">
                <a:blip r:embed="rId3"/>
                <a:stretch>
                  <a:fillRect t="-4206"/>
                </a:stretch>
              </a:blipFill>
              <a:ln w="25400"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48553" y="2543419"/>
            <a:ext cx="1938528" cy="768096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0838" y="2703576"/>
            <a:ext cx="5486400" cy="6784848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3643313" y="5957888"/>
            <a:ext cx="6400800" cy="327183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2043113" y="3200401"/>
            <a:ext cx="3303587" cy="1001922"/>
          </a:xfrm>
          <a:custGeom>
            <a:avLst/>
            <a:gdLst>
              <a:gd name="connsiteX0" fmla="*/ 0 w 2371725"/>
              <a:gd name="connsiteY0" fmla="*/ 0 h 701884"/>
              <a:gd name="connsiteX1" fmla="*/ 71438 w 2371725"/>
              <a:gd name="connsiteY1" fmla="*/ 114300 h 701884"/>
              <a:gd name="connsiteX2" fmla="*/ 171450 w 2371725"/>
              <a:gd name="connsiteY2" fmla="*/ 214312 h 701884"/>
              <a:gd name="connsiteX3" fmla="*/ 285750 w 2371725"/>
              <a:gd name="connsiteY3" fmla="*/ 342900 h 701884"/>
              <a:gd name="connsiteX4" fmla="*/ 371475 w 2371725"/>
              <a:gd name="connsiteY4" fmla="*/ 400050 h 701884"/>
              <a:gd name="connsiteX5" fmla="*/ 500063 w 2371725"/>
              <a:gd name="connsiteY5" fmla="*/ 500062 h 701884"/>
              <a:gd name="connsiteX6" fmla="*/ 542925 w 2371725"/>
              <a:gd name="connsiteY6" fmla="*/ 514350 h 701884"/>
              <a:gd name="connsiteX7" fmla="*/ 585788 w 2371725"/>
              <a:gd name="connsiteY7" fmla="*/ 542925 h 701884"/>
              <a:gd name="connsiteX8" fmla="*/ 671513 w 2371725"/>
              <a:gd name="connsiteY8" fmla="*/ 571500 h 701884"/>
              <a:gd name="connsiteX9" fmla="*/ 714375 w 2371725"/>
              <a:gd name="connsiteY9" fmla="*/ 585787 h 701884"/>
              <a:gd name="connsiteX10" fmla="*/ 757238 w 2371725"/>
              <a:gd name="connsiteY10" fmla="*/ 600075 h 701884"/>
              <a:gd name="connsiteX11" fmla="*/ 842963 w 2371725"/>
              <a:gd name="connsiteY11" fmla="*/ 614362 h 701884"/>
              <a:gd name="connsiteX12" fmla="*/ 885825 w 2371725"/>
              <a:gd name="connsiteY12" fmla="*/ 628650 h 701884"/>
              <a:gd name="connsiteX13" fmla="*/ 1214438 w 2371725"/>
              <a:gd name="connsiteY13" fmla="*/ 671512 h 701884"/>
              <a:gd name="connsiteX14" fmla="*/ 1485900 w 2371725"/>
              <a:gd name="connsiteY14" fmla="*/ 700087 h 701884"/>
              <a:gd name="connsiteX15" fmla="*/ 2371725 w 2371725"/>
              <a:gd name="connsiteY15" fmla="*/ 700087 h 7018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2371725" h="701884">
                <a:moveTo>
                  <a:pt x="0" y="0"/>
                </a:moveTo>
                <a:cubicBezTo>
                  <a:pt x="23813" y="38100"/>
                  <a:pt x="39668" y="82530"/>
                  <a:pt x="71438" y="114300"/>
                </a:cubicBezTo>
                <a:cubicBezTo>
                  <a:pt x="104775" y="147637"/>
                  <a:pt x="145298" y="175084"/>
                  <a:pt x="171450" y="214312"/>
                </a:cubicBezTo>
                <a:cubicBezTo>
                  <a:pt x="205807" y="265848"/>
                  <a:pt x="227029" y="303753"/>
                  <a:pt x="285750" y="342900"/>
                </a:cubicBezTo>
                <a:cubicBezTo>
                  <a:pt x="314325" y="361950"/>
                  <a:pt x="347191" y="375766"/>
                  <a:pt x="371475" y="400050"/>
                </a:cubicBezTo>
                <a:cubicBezTo>
                  <a:pt x="408458" y="437032"/>
                  <a:pt x="448795" y="482972"/>
                  <a:pt x="500063" y="500062"/>
                </a:cubicBezTo>
                <a:cubicBezTo>
                  <a:pt x="514350" y="504825"/>
                  <a:pt x="529455" y="507615"/>
                  <a:pt x="542925" y="514350"/>
                </a:cubicBezTo>
                <a:cubicBezTo>
                  <a:pt x="558284" y="522029"/>
                  <a:pt x="570096" y="535951"/>
                  <a:pt x="585788" y="542925"/>
                </a:cubicBezTo>
                <a:cubicBezTo>
                  <a:pt x="613313" y="555158"/>
                  <a:pt x="642938" y="561975"/>
                  <a:pt x="671513" y="571500"/>
                </a:cubicBezTo>
                <a:lnTo>
                  <a:pt x="714375" y="585787"/>
                </a:lnTo>
                <a:cubicBezTo>
                  <a:pt x="728663" y="590550"/>
                  <a:pt x="742382" y="597599"/>
                  <a:pt x="757238" y="600075"/>
                </a:cubicBezTo>
                <a:lnTo>
                  <a:pt x="842963" y="614362"/>
                </a:lnTo>
                <a:cubicBezTo>
                  <a:pt x="857250" y="619125"/>
                  <a:pt x="870994" y="626033"/>
                  <a:pt x="885825" y="628650"/>
                </a:cubicBezTo>
                <a:cubicBezTo>
                  <a:pt x="1023792" y="652997"/>
                  <a:pt x="1085984" y="656400"/>
                  <a:pt x="1214438" y="671512"/>
                </a:cubicBezTo>
                <a:cubicBezTo>
                  <a:pt x="1286783" y="680023"/>
                  <a:pt x="1419488" y="699177"/>
                  <a:pt x="1485900" y="700087"/>
                </a:cubicBezTo>
                <a:cubicBezTo>
                  <a:pt x="1781147" y="704131"/>
                  <a:pt x="2076450" y="700087"/>
                  <a:pt x="2371725" y="700087"/>
                </a:cubicBezTo>
              </a:path>
            </a:pathLst>
          </a:custGeom>
          <a:noFill/>
          <a:ln w="25400">
            <a:solidFill>
              <a:srgbClr val="00B0F0"/>
            </a:solidFill>
            <a:tailEnd type="arrow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2170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itle 1"/>
          <p:cNvSpPr>
            <a:spLocks noGrp="1"/>
          </p:cNvSpPr>
          <p:nvPr>
            <p:ph type="title"/>
          </p:nvPr>
        </p:nvSpPr>
        <p:spPr>
          <a:xfrm>
            <a:off x="679269" y="200025"/>
            <a:ext cx="8967969" cy="990600"/>
          </a:xfrm>
        </p:spPr>
        <p:txBody>
          <a:bodyPr/>
          <a:lstStyle/>
          <a:p>
            <a:pPr eaLnBrk="1" hangingPunct="1"/>
            <a:r>
              <a:rPr lang="en-US" altLang="en-US" sz="3200" dirty="0" smtClean="0">
                <a:solidFill>
                  <a:schemeClr val="tx1"/>
                </a:solidFill>
              </a:rPr>
              <a:t>Four Reynolds rules</a:t>
            </a:r>
            <a:endParaRPr lang="en-US" altLang="en-US" sz="3200" dirty="0">
              <a:solidFill>
                <a:schemeClr val="tx1"/>
              </a:solidFill>
            </a:endParaRPr>
          </a:p>
        </p:txBody>
      </p:sp>
      <p:sp>
        <p:nvSpPr>
          <p:cNvPr id="3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147365" y="1528762"/>
            <a:ext cx="11625535" cy="4495800"/>
          </a:xfrm>
        </p:spPr>
        <p:txBody>
          <a:bodyPr/>
          <a:lstStyle/>
          <a:p>
            <a:pPr marL="990600" lvl="1" indent="-533400" eaLnBrk="1" hangingPunct="1">
              <a:lnSpc>
                <a:spcPct val="90000"/>
              </a:lnSpc>
            </a:pPr>
            <a:r>
              <a:rPr lang="en-US" altLang="en-US" sz="2400" dirty="0" smtClean="0"/>
              <a:t>Reynolds averaging of Reynolds mean is the same as Reynolds mean</a:t>
            </a:r>
          </a:p>
          <a:p>
            <a:pPr marL="990600" lvl="1" indent="-533400" eaLnBrk="1" hangingPunct="1">
              <a:lnSpc>
                <a:spcPct val="90000"/>
              </a:lnSpc>
            </a:pPr>
            <a:endParaRPr lang="en-US" altLang="en-US" sz="2400" dirty="0" smtClean="0"/>
          </a:p>
          <a:p>
            <a:pPr marL="990600" lvl="1" indent="-533400" eaLnBrk="1" hangingPunct="1">
              <a:lnSpc>
                <a:spcPct val="90000"/>
              </a:lnSpc>
            </a:pPr>
            <a:endParaRPr lang="en-US" altLang="en-US" sz="800" dirty="0" smtClean="0"/>
          </a:p>
          <a:p>
            <a:pPr marL="990600" lvl="1" indent="-533400" eaLnBrk="1" hangingPunct="1">
              <a:lnSpc>
                <a:spcPct val="90000"/>
              </a:lnSpc>
            </a:pPr>
            <a:r>
              <a:rPr lang="en-US" altLang="en-US" sz="2400" dirty="0" smtClean="0"/>
              <a:t>Reynolds averaging of the fluctuating part is zero</a:t>
            </a:r>
          </a:p>
          <a:p>
            <a:pPr marL="990600" lvl="1" indent="-533400" eaLnBrk="1" hangingPunct="1">
              <a:lnSpc>
                <a:spcPct val="90000"/>
              </a:lnSpc>
            </a:pPr>
            <a:endParaRPr lang="en-US" altLang="en-US" sz="2400" dirty="0" smtClean="0"/>
          </a:p>
          <a:p>
            <a:pPr marL="990600" lvl="1" indent="-533400" eaLnBrk="1" hangingPunct="1">
              <a:lnSpc>
                <a:spcPct val="90000"/>
              </a:lnSpc>
            </a:pPr>
            <a:endParaRPr lang="en-US" altLang="en-US" sz="800" dirty="0" smtClean="0"/>
          </a:p>
          <a:p>
            <a:pPr marL="990600" lvl="1" indent="-533400" eaLnBrk="1" hangingPunct="1">
              <a:lnSpc>
                <a:spcPct val="90000"/>
              </a:lnSpc>
            </a:pPr>
            <a:r>
              <a:rPr lang="en-US" altLang="en-US" sz="2400" dirty="0" smtClean="0"/>
              <a:t>Reynolds averaging of the product of the fluctuating part of a quantity and the mean part of another quantity (or constant) is zero</a:t>
            </a:r>
          </a:p>
          <a:p>
            <a:pPr marL="990600" lvl="1" indent="-533400" eaLnBrk="1" hangingPunct="1">
              <a:lnSpc>
                <a:spcPct val="90000"/>
              </a:lnSpc>
            </a:pPr>
            <a:endParaRPr lang="en-US" altLang="en-US" sz="2400" dirty="0" smtClean="0"/>
          </a:p>
          <a:p>
            <a:pPr marL="990600" lvl="1" indent="-533400" eaLnBrk="1" hangingPunct="1">
              <a:lnSpc>
                <a:spcPct val="90000"/>
              </a:lnSpc>
            </a:pPr>
            <a:endParaRPr lang="en-US" altLang="en-US" sz="800" dirty="0" smtClean="0"/>
          </a:p>
          <a:p>
            <a:pPr marL="990600" lvl="1" indent="-533400" eaLnBrk="1" hangingPunct="1">
              <a:lnSpc>
                <a:spcPct val="90000"/>
              </a:lnSpc>
            </a:pPr>
            <a:r>
              <a:rPr lang="en-US" altLang="en-US" sz="2400" dirty="0" smtClean="0"/>
              <a:t>Reynolds averaging and time and spatial differentiations are commutable </a:t>
            </a:r>
            <a:endParaRPr lang="en-US" altLang="en-US" sz="2400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60292" y="2085617"/>
            <a:ext cx="829056" cy="371856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60292" y="3047062"/>
            <a:ext cx="859536" cy="353568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60292" y="4435974"/>
            <a:ext cx="1018032" cy="402336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160292" y="5403059"/>
            <a:ext cx="6114288" cy="8046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864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itle 1"/>
          <p:cNvSpPr>
            <a:spLocks noGrp="1"/>
          </p:cNvSpPr>
          <p:nvPr>
            <p:ph type="title"/>
          </p:nvPr>
        </p:nvSpPr>
        <p:spPr>
          <a:xfrm>
            <a:off x="679269" y="200025"/>
            <a:ext cx="8967969" cy="990600"/>
          </a:xfrm>
        </p:spPr>
        <p:txBody>
          <a:bodyPr/>
          <a:lstStyle/>
          <a:p>
            <a:pPr eaLnBrk="1" hangingPunct="1"/>
            <a:r>
              <a:rPr lang="en-US" altLang="en-US" sz="3200" dirty="0" smtClean="0">
                <a:solidFill>
                  <a:schemeClr val="tx1"/>
                </a:solidFill>
              </a:rPr>
              <a:t>Reynolds decomposition of discrete time series</a:t>
            </a:r>
            <a:endParaRPr lang="en-US" altLang="en-US" sz="3200" dirty="0">
              <a:solidFill>
                <a:schemeClr val="tx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Rectangle 3"/>
              <p:cNvSpPr>
                <a:spLocks noGrp="1" noChangeArrowheads="1"/>
              </p:cNvSpPr>
              <p:nvPr>
                <p:ph sz="quarter" idx="1"/>
              </p:nvPr>
            </p:nvSpPr>
            <p:spPr>
              <a:xfrm>
                <a:off x="147365" y="1528762"/>
                <a:ext cx="11625535" cy="4495800"/>
              </a:xfrm>
            </p:spPr>
            <p:txBody>
              <a:bodyPr/>
              <a:lstStyle/>
              <a:p>
                <a:pPr marL="990600" lvl="1" indent="-533400" eaLnBrk="1" hangingPunct="1">
                  <a:lnSpc>
                    <a:spcPct val="90000"/>
                  </a:lnSpc>
                </a:pPr>
                <a:endParaRPr lang="en-US" altLang="en-US" sz="2400" dirty="0" smtClean="0"/>
              </a:p>
              <a:p>
                <a:pPr marL="990600" lvl="1" indent="-533400" eaLnBrk="1" hangingPunct="1">
                  <a:lnSpc>
                    <a:spcPct val="90000"/>
                  </a:lnSpc>
                </a:pPr>
                <a:r>
                  <a:rPr lang="en-US" altLang="en-US" sz="2400" dirty="0" smtClean="0"/>
                  <a:t>Mean value of quantity </a:t>
                </a:r>
                <a14:m>
                  <m:oMath xmlns:m="http://schemas.openxmlformats.org/officeDocument/2006/math">
                    <m:r>
                      <a:rPr lang="en-US" altLang="en-US" sz="2400" b="0" i="1" smtClean="0">
                        <a:latin typeface="Cambria Math" charset="0"/>
                      </a:rPr>
                      <m:t>𝑎</m:t>
                    </m:r>
                  </m:oMath>
                </a14:m>
                <a:r>
                  <a:rPr lang="en-US" altLang="en-US" sz="2400" dirty="0" smtClean="0"/>
                  <a:t>: </a:t>
                </a:r>
              </a:p>
              <a:p>
                <a:pPr marL="990600" lvl="1" indent="-533400" eaLnBrk="1" hangingPunct="1">
                  <a:lnSpc>
                    <a:spcPct val="90000"/>
                  </a:lnSpc>
                </a:pPr>
                <a:endParaRPr lang="en-US" altLang="en-US" sz="2400" dirty="0"/>
              </a:p>
              <a:p>
                <a:pPr marL="990600" lvl="1" indent="-533400" eaLnBrk="1" hangingPunct="1">
                  <a:lnSpc>
                    <a:spcPct val="90000"/>
                  </a:lnSpc>
                </a:pPr>
                <a:endParaRPr lang="en-US" altLang="en-US" sz="2400" dirty="0" smtClean="0"/>
              </a:p>
              <a:p>
                <a:pPr marL="990600" lvl="1" indent="-533400" eaLnBrk="1" hangingPunct="1">
                  <a:lnSpc>
                    <a:spcPct val="90000"/>
                  </a:lnSpc>
                </a:pPr>
                <a:r>
                  <a:rPr lang="en-US" altLang="en-US" sz="2400" dirty="0" smtClean="0"/>
                  <a:t>Fluctuating part of quantity </a:t>
                </a:r>
                <a14:m>
                  <m:oMath xmlns:m="http://schemas.openxmlformats.org/officeDocument/2006/math">
                    <m:r>
                      <a:rPr lang="en-US" altLang="en-US" sz="2400" b="0" i="1" smtClean="0">
                        <a:latin typeface="Cambria Math" charset="0"/>
                      </a:rPr>
                      <m:t>𝑎</m:t>
                    </m:r>
                  </m:oMath>
                </a14:m>
                <a:r>
                  <a:rPr lang="en-US" altLang="en-US" sz="2400" dirty="0" smtClean="0"/>
                  <a:t>:</a:t>
                </a:r>
              </a:p>
              <a:p>
                <a:pPr marL="990600" lvl="1" indent="-533400" eaLnBrk="1" hangingPunct="1">
                  <a:lnSpc>
                    <a:spcPct val="90000"/>
                  </a:lnSpc>
                </a:pPr>
                <a:endParaRPr lang="en-US" altLang="en-US" sz="2400" dirty="0"/>
              </a:p>
              <a:p>
                <a:pPr marL="990600" lvl="1" indent="-533400" eaLnBrk="1" hangingPunct="1">
                  <a:lnSpc>
                    <a:spcPct val="90000"/>
                  </a:lnSpc>
                </a:pPr>
                <a:endParaRPr lang="en-US" altLang="en-US" sz="2400" dirty="0" smtClean="0"/>
              </a:p>
              <a:p>
                <a:pPr marL="990600" lvl="1" indent="-533400" eaLnBrk="1" hangingPunct="1">
                  <a:lnSpc>
                    <a:spcPct val="90000"/>
                  </a:lnSpc>
                </a:pPr>
                <a:r>
                  <a:rPr lang="en-US" altLang="en-US" sz="2400" dirty="0" smtClean="0"/>
                  <a:t>Variance of quantity </a:t>
                </a:r>
                <a14:m>
                  <m:oMath xmlns:m="http://schemas.openxmlformats.org/officeDocument/2006/math">
                    <m:r>
                      <a:rPr lang="en-US" altLang="en-US" sz="2400" b="0" i="1" smtClean="0">
                        <a:latin typeface="Cambria Math" charset="0"/>
                      </a:rPr>
                      <m:t>𝑎</m:t>
                    </m:r>
                  </m:oMath>
                </a14:m>
                <a:r>
                  <a:rPr lang="en-US" altLang="en-US" sz="2400" dirty="0" smtClean="0"/>
                  <a:t>:</a:t>
                </a:r>
              </a:p>
              <a:p>
                <a:pPr marL="990600" lvl="1" indent="-533400" eaLnBrk="1" hangingPunct="1">
                  <a:lnSpc>
                    <a:spcPct val="90000"/>
                  </a:lnSpc>
                </a:pPr>
                <a:endParaRPr lang="en-US" altLang="en-US" sz="2400" dirty="0"/>
              </a:p>
              <a:p>
                <a:pPr marL="990600" lvl="1" indent="-533400" eaLnBrk="1" hangingPunct="1">
                  <a:lnSpc>
                    <a:spcPct val="90000"/>
                  </a:lnSpc>
                </a:pPr>
                <a:endParaRPr lang="en-US" altLang="en-US" sz="2400" dirty="0" smtClean="0"/>
              </a:p>
              <a:p>
                <a:pPr marL="990600" lvl="1" indent="-533400" eaLnBrk="1" hangingPunct="1">
                  <a:lnSpc>
                    <a:spcPct val="90000"/>
                  </a:lnSpc>
                </a:pPr>
                <a:r>
                  <a:rPr lang="en-US" altLang="en-US" sz="2400" dirty="0" smtClean="0"/>
                  <a:t>Covariance between quantity </a:t>
                </a:r>
                <a14:m>
                  <m:oMath xmlns:m="http://schemas.openxmlformats.org/officeDocument/2006/math">
                    <m:r>
                      <a:rPr lang="en-US" altLang="en-US" sz="2400" b="0" i="1" smtClean="0">
                        <a:latin typeface="Cambria Math" charset="0"/>
                      </a:rPr>
                      <m:t>𝑎</m:t>
                    </m:r>
                  </m:oMath>
                </a14:m>
                <a:r>
                  <a:rPr lang="en-US" altLang="en-US" sz="2400" dirty="0" smtClean="0"/>
                  <a:t> and quantity </a:t>
                </a:r>
                <a14:m>
                  <m:oMath xmlns:m="http://schemas.openxmlformats.org/officeDocument/2006/math">
                    <m:r>
                      <a:rPr lang="en-US" altLang="en-US" sz="2400" b="0" i="1" smtClean="0">
                        <a:latin typeface="Cambria Math" charset="0"/>
                      </a:rPr>
                      <m:t>𝑏</m:t>
                    </m:r>
                  </m:oMath>
                </a14:m>
                <a:r>
                  <a:rPr lang="en-US" altLang="en-US" sz="2400" dirty="0" smtClean="0"/>
                  <a:t>:</a:t>
                </a:r>
                <a:endParaRPr lang="en-US" altLang="en-US" sz="2400" dirty="0"/>
              </a:p>
            </p:txBody>
          </p:sp>
        </mc:Choice>
        <mc:Fallback xmlns="">
          <p:sp>
            <p:nvSpPr>
              <p:cNvPr id="3" name="Rectang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xfrm>
                <a:off x="147365" y="1528762"/>
                <a:ext cx="11625535" cy="4495800"/>
              </a:xfrm>
              <a:blipFill rotWithShape="0">
                <a:blip r:embed="rId2"/>
                <a:stretch>
                  <a:fillRect b="-271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78338" y="1757362"/>
            <a:ext cx="1572768" cy="82905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34954" y="3137945"/>
            <a:ext cx="1487424" cy="402336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21421" y="4195601"/>
            <a:ext cx="1883664" cy="829056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144170" y="5395971"/>
            <a:ext cx="2103120" cy="8046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731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itle 1"/>
          <p:cNvSpPr>
            <a:spLocks noGrp="1"/>
          </p:cNvSpPr>
          <p:nvPr>
            <p:ph type="title"/>
          </p:nvPr>
        </p:nvSpPr>
        <p:spPr>
          <a:xfrm>
            <a:off x="679268" y="200025"/>
            <a:ext cx="9885317" cy="990600"/>
          </a:xfrm>
        </p:spPr>
        <p:txBody>
          <a:bodyPr/>
          <a:lstStyle/>
          <a:p>
            <a:pPr eaLnBrk="1" hangingPunct="1"/>
            <a:r>
              <a:rPr lang="en-US" altLang="en-US" sz="3200" dirty="0" smtClean="0">
                <a:solidFill>
                  <a:schemeClr val="tx1"/>
                </a:solidFill>
              </a:rPr>
              <a:t>Covariance between vertical velocity and CO</a:t>
            </a:r>
            <a:r>
              <a:rPr lang="en-US" altLang="en-US" sz="3200" baseline="-25000" dirty="0" smtClean="0">
                <a:solidFill>
                  <a:schemeClr val="tx1"/>
                </a:solidFill>
              </a:rPr>
              <a:t>2</a:t>
            </a:r>
            <a:r>
              <a:rPr lang="en-US" altLang="en-US" sz="3200" dirty="0" smtClean="0">
                <a:solidFill>
                  <a:schemeClr val="tx1"/>
                </a:solidFill>
              </a:rPr>
              <a:t> mixing ratio</a:t>
            </a:r>
            <a:endParaRPr lang="en-US" altLang="en-US" sz="3200" dirty="0">
              <a:solidFill>
                <a:schemeClr val="tx1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17913" y="1580242"/>
            <a:ext cx="7769643" cy="48042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6364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itle 1"/>
          <p:cNvSpPr>
            <a:spLocks noGrp="1"/>
          </p:cNvSpPr>
          <p:nvPr>
            <p:ph type="title"/>
          </p:nvPr>
        </p:nvSpPr>
        <p:spPr>
          <a:xfrm>
            <a:off x="679269" y="200025"/>
            <a:ext cx="8967969" cy="990600"/>
          </a:xfrm>
        </p:spPr>
        <p:txBody>
          <a:bodyPr/>
          <a:lstStyle/>
          <a:p>
            <a:pPr eaLnBrk="1" hangingPunct="1"/>
            <a:r>
              <a:rPr lang="en-US" altLang="en-US" sz="3200" dirty="0" smtClean="0">
                <a:solidFill>
                  <a:schemeClr val="tx1"/>
                </a:solidFill>
              </a:rPr>
              <a:t>Reynolds averaging of the incompressibility equation </a:t>
            </a:r>
            <a:endParaRPr lang="en-US" altLang="en-US" sz="3200" dirty="0">
              <a:solidFill>
                <a:schemeClr val="tx1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5713" y="1752339"/>
            <a:ext cx="5084064" cy="75590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5713" y="2837610"/>
            <a:ext cx="5084064" cy="75590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5713" y="4069185"/>
            <a:ext cx="5084064" cy="755904"/>
          </a:xfrm>
          <a:prstGeom prst="rect">
            <a:avLst/>
          </a:prstGeom>
        </p:spPr>
      </p:pic>
      <p:cxnSp>
        <p:nvCxnSpPr>
          <p:cNvPr id="7" name="Straight Connector 6"/>
          <p:cNvCxnSpPr/>
          <p:nvPr/>
        </p:nvCxnSpPr>
        <p:spPr>
          <a:xfrm>
            <a:off x="1255713" y="2805492"/>
            <a:ext cx="1197927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1255713" y="1720221"/>
            <a:ext cx="4520247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4440873" y="2764935"/>
            <a:ext cx="1335087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2855913" y="2786976"/>
            <a:ext cx="1197927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Picture 1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5713" y="5300760"/>
            <a:ext cx="5084064" cy="755904"/>
          </a:xfrm>
          <a:prstGeom prst="rect">
            <a:avLst/>
          </a:prstGeom>
        </p:spPr>
      </p:pic>
      <p:cxnSp>
        <p:nvCxnSpPr>
          <p:cNvPr id="16" name="Straight Connector 15"/>
          <p:cNvCxnSpPr/>
          <p:nvPr/>
        </p:nvCxnSpPr>
        <p:spPr>
          <a:xfrm>
            <a:off x="1491932" y="4024797"/>
            <a:ext cx="961708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1587126" y="5300760"/>
            <a:ext cx="169228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4682399" y="4024797"/>
            <a:ext cx="961708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>
            <a:off x="3092132" y="4024797"/>
            <a:ext cx="961708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>
            <a:off x="3184868" y="5316681"/>
            <a:ext cx="169228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2094271" y="5300760"/>
            <a:ext cx="265471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>
            <a:off x="3691656" y="5293273"/>
            <a:ext cx="251079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>
            <a:off x="4777694" y="5293273"/>
            <a:ext cx="212178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>
            <a:off x="5348748" y="5289530"/>
            <a:ext cx="295359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3" name="Picture 3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68931" y="5231815"/>
            <a:ext cx="2578608" cy="670560"/>
          </a:xfrm>
          <a:prstGeom prst="rect">
            <a:avLst/>
          </a:prstGeom>
        </p:spPr>
      </p:pic>
      <p:sp>
        <p:nvSpPr>
          <p:cNvPr id="32" name="Right Arrow 31"/>
          <p:cNvSpPr/>
          <p:nvPr/>
        </p:nvSpPr>
        <p:spPr>
          <a:xfrm>
            <a:off x="6887975" y="5511072"/>
            <a:ext cx="832758" cy="33528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1254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itle 1"/>
          <p:cNvSpPr>
            <a:spLocks noGrp="1"/>
          </p:cNvSpPr>
          <p:nvPr>
            <p:ph type="title"/>
          </p:nvPr>
        </p:nvSpPr>
        <p:spPr>
          <a:xfrm>
            <a:off x="679269" y="200025"/>
            <a:ext cx="8967969" cy="990600"/>
          </a:xfrm>
        </p:spPr>
        <p:txBody>
          <a:bodyPr/>
          <a:lstStyle/>
          <a:p>
            <a:pPr eaLnBrk="1" hangingPunct="1"/>
            <a:r>
              <a:rPr lang="en-US" altLang="en-US" sz="3200" dirty="0" smtClean="0">
                <a:solidFill>
                  <a:schemeClr val="tx1"/>
                </a:solidFill>
              </a:rPr>
              <a:t>The weak incompressibility constraint</a:t>
            </a:r>
            <a:endParaRPr lang="en-US" altLang="en-US" sz="3200" dirty="0">
              <a:solidFill>
                <a:schemeClr val="tx1"/>
              </a:solidFill>
            </a:endParaRPr>
          </a:p>
        </p:txBody>
      </p:sp>
      <p:sp>
        <p:nvSpPr>
          <p:cNvPr id="3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104503" y="1600200"/>
            <a:ext cx="11582671" cy="4495800"/>
          </a:xfrm>
        </p:spPr>
        <p:txBody>
          <a:bodyPr/>
          <a:lstStyle/>
          <a:p>
            <a:pPr marL="990600" lvl="1" indent="-533400" eaLnBrk="1" hangingPunct="1">
              <a:lnSpc>
                <a:spcPct val="90000"/>
              </a:lnSpc>
            </a:pPr>
            <a:endParaRPr lang="en-US" sz="2400" dirty="0" smtClean="0"/>
          </a:p>
          <a:p>
            <a:pPr marL="990600" lvl="1" indent="-533400" eaLnBrk="1" hangingPunct="1">
              <a:lnSpc>
                <a:spcPct val="90000"/>
              </a:lnSpc>
            </a:pPr>
            <a:endParaRPr lang="en-US" sz="2400" dirty="0"/>
          </a:p>
          <a:p>
            <a:pPr marL="990600" lvl="1" indent="-533400" eaLnBrk="1" hangingPunct="1">
              <a:lnSpc>
                <a:spcPct val="90000"/>
              </a:lnSpc>
            </a:pPr>
            <a:endParaRPr lang="en-US" sz="2400" dirty="0" smtClean="0"/>
          </a:p>
          <a:p>
            <a:pPr marL="990600" lvl="1" indent="-533400" eaLnBrk="1" hangingPunct="1">
              <a:lnSpc>
                <a:spcPct val="90000"/>
              </a:lnSpc>
            </a:pPr>
            <a:endParaRPr lang="en-US" sz="2400" dirty="0"/>
          </a:p>
          <a:p>
            <a:pPr marL="990600" lvl="1" indent="-533400" eaLnBrk="1" hangingPunct="1">
              <a:lnSpc>
                <a:spcPct val="90000"/>
              </a:lnSpc>
            </a:pPr>
            <a:endParaRPr lang="en-US" sz="2400" dirty="0" smtClean="0"/>
          </a:p>
          <a:p>
            <a:pPr marL="990600" lvl="1" indent="-533400" eaLnBrk="1" hangingPunct="1">
              <a:lnSpc>
                <a:spcPct val="90000"/>
              </a:lnSpc>
            </a:pPr>
            <a:endParaRPr lang="en-US" sz="2400" dirty="0" smtClean="0"/>
          </a:p>
          <a:p>
            <a:pPr marL="990600" lvl="1" indent="-533400" eaLnBrk="1" hangingPunct="1">
              <a:lnSpc>
                <a:spcPct val="90000"/>
              </a:lnSpc>
            </a:pPr>
            <a:r>
              <a:rPr lang="en-US" sz="2400" dirty="0" smtClean="0"/>
              <a:t>We need this constraint to obtain other mean Reynolds equations. Use of the weak incompressibility constraint does not imply that the flow is incompressible or that </a:t>
            </a:r>
          </a:p>
          <a:p>
            <a:pPr marL="990600" lvl="1" indent="-533400" eaLnBrk="1" hangingPunct="1">
              <a:lnSpc>
                <a:spcPct val="90000"/>
              </a:lnSpc>
            </a:pPr>
            <a:endParaRPr lang="en-US" sz="2400" dirty="0"/>
          </a:p>
          <a:p>
            <a:pPr marL="457200" lvl="1" indent="0" eaLnBrk="1" hangingPunct="1">
              <a:lnSpc>
                <a:spcPct val="90000"/>
              </a:lnSpc>
              <a:buNone/>
            </a:pPr>
            <a:r>
              <a:rPr lang="en-US" sz="2400" dirty="0"/>
              <a:t> </a:t>
            </a:r>
            <a:r>
              <a:rPr lang="en-US" sz="2400" dirty="0" smtClean="0"/>
              <a:t>                                     </a:t>
            </a:r>
            <a:r>
              <a:rPr lang="en-US" sz="2400" dirty="0" smtClean="0"/>
              <a:t>is </a:t>
            </a:r>
            <a:r>
              <a:rPr lang="en-US" sz="2400" dirty="0" smtClean="0"/>
              <a:t>valid 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5555" y="1684514"/>
            <a:ext cx="5084064" cy="755904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61011" y="2796106"/>
            <a:ext cx="2578608" cy="670560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02942" y="2209830"/>
            <a:ext cx="2865120" cy="774192"/>
          </a:xfrm>
          <a:prstGeom prst="rect">
            <a:avLst/>
          </a:prstGeom>
        </p:spPr>
      </p:pic>
      <p:sp>
        <p:nvSpPr>
          <p:cNvPr id="2" name="Right Brace 1"/>
          <p:cNvSpPr/>
          <p:nvPr/>
        </p:nvSpPr>
        <p:spPr>
          <a:xfrm>
            <a:off x="6580415" y="2062466"/>
            <a:ext cx="130628" cy="1068920"/>
          </a:xfrm>
          <a:prstGeom prst="rightBrac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Notched Right Arrow 5"/>
          <p:cNvSpPr/>
          <p:nvPr/>
        </p:nvSpPr>
        <p:spPr>
          <a:xfrm>
            <a:off x="6927699" y="2510955"/>
            <a:ext cx="473529" cy="184837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7164463" y="1600200"/>
            <a:ext cx="398397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Weak </a:t>
            </a:r>
            <a:r>
              <a:rPr lang="en-US" sz="2000" smtClean="0"/>
              <a:t>Incompressibility constraint</a:t>
            </a:r>
            <a:endParaRPr lang="en-US" sz="2000"/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88499" y="5021210"/>
            <a:ext cx="2572512" cy="7802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0380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eg"/><Relationship Id="rId2" Type="http://schemas.openxmlformats.org/officeDocument/2006/relationships/image" Target="../media/image4.jpeg"/></Relationships>
</file>

<file path=ppt/theme/theme1.xml><?xml version="1.0" encoding="utf-8"?>
<a:theme xmlns:a="http://schemas.openxmlformats.org/drawingml/2006/main" name="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Angles">
  <a:themeElements>
    <a:clrScheme name="Angles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Angle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ngle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2246</TotalTime>
  <Words>166</Words>
  <Application>Microsoft Macintosh PowerPoint</Application>
  <PresentationFormat>Widescreen</PresentationFormat>
  <Paragraphs>47</Paragraphs>
  <Slides>7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7</vt:i4>
      </vt:variant>
    </vt:vector>
  </HeadingPairs>
  <TitlesOfParts>
    <vt:vector size="18" baseType="lpstr">
      <vt:lpstr>Cambria Math</vt:lpstr>
      <vt:lpstr>Franklin Gothic Book</vt:lpstr>
      <vt:lpstr>Franklin Gothic Medium</vt:lpstr>
      <vt:lpstr>Times New Roman</vt:lpstr>
      <vt:lpstr>Tunga</vt:lpstr>
      <vt:lpstr>Tw Cen MT</vt:lpstr>
      <vt:lpstr>Wingdings</vt:lpstr>
      <vt:lpstr>Wingdings 2</vt:lpstr>
      <vt:lpstr>Arial</vt:lpstr>
      <vt:lpstr>Median</vt:lpstr>
      <vt:lpstr>Angles</vt:lpstr>
      <vt:lpstr>Mean governing Equations:   1. Reynolds decomposition </vt:lpstr>
      <vt:lpstr>Reynolds decomposition and Reynolds averaging</vt:lpstr>
      <vt:lpstr>Four Reynolds rules</vt:lpstr>
      <vt:lpstr>Reynolds decomposition of discrete time series</vt:lpstr>
      <vt:lpstr>Covariance between vertical velocity and CO2 mixing ratio</vt:lpstr>
      <vt:lpstr>Reynolds averaging of the incompressibility equation </vt:lpstr>
      <vt:lpstr>The weak incompressibility constraint</vt:lpstr>
    </vt:vector>
  </TitlesOfParts>
  <Company>Yale University</Company>
  <LinksUpToDate>false</LinksUpToDate>
  <SharedDoc>false</SharedDoc>
  <HyperlinksChanged>false</HyperlinksChanged>
  <AppVersion>15.0023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rxsmith</dc:creator>
  <cp:lastModifiedBy>Microsoft Office User</cp:lastModifiedBy>
  <cp:revision>380</cp:revision>
  <cp:lastPrinted>2014-01-28T01:06:42Z</cp:lastPrinted>
  <dcterms:created xsi:type="dcterms:W3CDTF">2007-09-17T10:00:58Z</dcterms:created>
  <dcterms:modified xsi:type="dcterms:W3CDTF">2017-07-24T19:11:14Z</dcterms:modified>
</cp:coreProperties>
</file>