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4058" r:id="rId2"/>
  </p:sldMasterIdLst>
  <p:notesMasterIdLst>
    <p:notesMasterId r:id="rId14"/>
  </p:notesMasterIdLst>
  <p:sldIdLst>
    <p:sldId id="439" r:id="rId3"/>
    <p:sldId id="396" r:id="rId4"/>
    <p:sldId id="452" r:id="rId5"/>
    <p:sldId id="454" r:id="rId6"/>
    <p:sldId id="444" r:id="rId7"/>
    <p:sldId id="455" r:id="rId8"/>
    <p:sldId id="456" r:id="rId9"/>
    <p:sldId id="457" r:id="rId10"/>
    <p:sldId id="458" r:id="rId11"/>
    <p:sldId id="459" r:id="rId12"/>
    <p:sldId id="460" r:id="rId13"/>
  </p:sldIdLst>
  <p:sldSz cx="12192000" cy="6858000"/>
  <p:notesSz cx="7315200" cy="9601200"/>
  <p:defaultTextStyle>
    <a:defPPr>
      <a:defRPr lang="en-US"/>
    </a:defPPr>
    <a:lvl1pPr algn="l" rtl="0" fontAlgn="base">
      <a:spcBef>
        <a:spcPct val="0"/>
      </a:spcBef>
      <a:spcAft>
        <a:spcPct val="0"/>
      </a:spcAft>
      <a:defRPr kern="1200">
        <a:solidFill>
          <a:schemeClr val="tx1"/>
        </a:solidFill>
        <a:latin typeface="Arial" charset="0"/>
        <a:ea typeface="Arial" charset="0"/>
        <a:cs typeface="Arial" charset="0"/>
      </a:defRPr>
    </a:lvl1pPr>
    <a:lvl2pPr marL="457200" algn="l" rtl="0" fontAlgn="base">
      <a:spcBef>
        <a:spcPct val="0"/>
      </a:spcBef>
      <a:spcAft>
        <a:spcPct val="0"/>
      </a:spcAft>
      <a:defRPr kern="1200">
        <a:solidFill>
          <a:schemeClr val="tx1"/>
        </a:solidFill>
        <a:latin typeface="Arial" charset="0"/>
        <a:ea typeface="Arial" charset="0"/>
        <a:cs typeface="Arial" charset="0"/>
      </a:defRPr>
    </a:lvl2pPr>
    <a:lvl3pPr marL="914400" algn="l" rtl="0" fontAlgn="base">
      <a:spcBef>
        <a:spcPct val="0"/>
      </a:spcBef>
      <a:spcAft>
        <a:spcPct val="0"/>
      </a:spcAft>
      <a:defRPr kern="1200">
        <a:solidFill>
          <a:schemeClr val="tx1"/>
        </a:solidFill>
        <a:latin typeface="Arial" charset="0"/>
        <a:ea typeface="Arial" charset="0"/>
        <a:cs typeface="Arial" charset="0"/>
      </a:defRPr>
    </a:lvl3pPr>
    <a:lvl4pPr marL="1371600" algn="l" rtl="0" fontAlgn="base">
      <a:spcBef>
        <a:spcPct val="0"/>
      </a:spcBef>
      <a:spcAft>
        <a:spcPct val="0"/>
      </a:spcAft>
      <a:defRPr kern="1200">
        <a:solidFill>
          <a:schemeClr val="tx1"/>
        </a:solidFill>
        <a:latin typeface="Arial" charset="0"/>
        <a:ea typeface="Arial" charset="0"/>
        <a:cs typeface="Arial" charset="0"/>
      </a:defRPr>
    </a:lvl4pPr>
    <a:lvl5pPr marL="1828800" algn="l" rtl="0" fontAlgn="base">
      <a:spcBef>
        <a:spcPct val="0"/>
      </a:spcBef>
      <a:spcAft>
        <a:spcPct val="0"/>
      </a:spcAft>
      <a:defRPr kern="1200">
        <a:solidFill>
          <a:schemeClr val="tx1"/>
        </a:solidFill>
        <a:latin typeface="Arial" charset="0"/>
        <a:ea typeface="Arial" charset="0"/>
        <a:cs typeface="Arial" charset="0"/>
      </a:defRPr>
    </a:lvl5pPr>
    <a:lvl6pPr marL="2286000" algn="l" defTabSz="914400" rtl="0" eaLnBrk="1" latinLnBrk="0" hangingPunct="1">
      <a:defRPr kern="1200">
        <a:solidFill>
          <a:schemeClr val="tx1"/>
        </a:solidFill>
        <a:latin typeface="Arial" charset="0"/>
        <a:ea typeface="Arial" charset="0"/>
        <a:cs typeface="Arial" charset="0"/>
      </a:defRPr>
    </a:lvl6pPr>
    <a:lvl7pPr marL="2743200" algn="l" defTabSz="914400" rtl="0" eaLnBrk="1" latinLnBrk="0" hangingPunct="1">
      <a:defRPr kern="1200">
        <a:solidFill>
          <a:schemeClr val="tx1"/>
        </a:solidFill>
        <a:latin typeface="Arial" charset="0"/>
        <a:ea typeface="Arial" charset="0"/>
        <a:cs typeface="Arial" charset="0"/>
      </a:defRPr>
    </a:lvl7pPr>
    <a:lvl8pPr marL="3200400" algn="l" defTabSz="914400" rtl="0" eaLnBrk="1" latinLnBrk="0" hangingPunct="1">
      <a:defRPr kern="1200">
        <a:solidFill>
          <a:schemeClr val="tx1"/>
        </a:solidFill>
        <a:latin typeface="Arial" charset="0"/>
        <a:ea typeface="Arial" charset="0"/>
        <a:cs typeface="Arial" charset="0"/>
      </a:defRPr>
    </a:lvl8pPr>
    <a:lvl9pPr marL="3657600" algn="l" defTabSz="914400" rtl="0" eaLnBrk="1" latinLnBrk="0" hangingPunct="1">
      <a:defRPr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1323" userDrawn="1">
          <p15:clr>
            <a:srgbClr val="A4A3A4"/>
          </p15:clr>
        </p15:guide>
        <p15:guide id="2" pos="38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207" autoAdjust="0"/>
    <p:restoredTop sz="86429" autoAdjust="0"/>
  </p:normalViewPr>
  <p:slideViewPr>
    <p:cSldViewPr snapToGrid="0">
      <p:cViewPr varScale="1">
        <p:scale>
          <a:sx n="69" d="100"/>
          <a:sy n="69" d="100"/>
        </p:scale>
        <p:origin x="224" y="464"/>
      </p:cViewPr>
      <p:guideLst>
        <p:guide orient="horz" pos="1323"/>
        <p:guide pos="3849"/>
      </p:guideLst>
    </p:cSldViewPr>
  </p:slideViewPr>
  <p:outlineViewPr>
    <p:cViewPr>
      <p:scale>
        <a:sx n="33" d="100"/>
        <a:sy n="33" d="100"/>
      </p:scale>
      <p:origin x="0" y="-1008"/>
    </p:cViewPr>
  </p:outlineViewPr>
  <p:notesTextViewPr>
    <p:cViewPr>
      <p:scale>
        <a:sx n="100" d="100"/>
        <a:sy n="100" d="100"/>
      </p:scale>
      <p:origin x="0" y="0"/>
    </p:cViewPr>
  </p:notesTextViewPr>
  <p:sorterViewPr>
    <p:cViewPr>
      <p:scale>
        <a:sx n="41" d="100"/>
        <a:sy n="41"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endParaRPr lang="en-US" altLang="en-US"/>
          </a:p>
        </p:txBody>
      </p:sp>
      <p:sp>
        <p:nvSpPr>
          <p:cNvPr id="46083"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endParaRPr lang="en-US" altLang="en-US"/>
          </a:p>
        </p:txBody>
      </p:sp>
      <p:sp>
        <p:nvSpPr>
          <p:cNvPr id="68612"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5"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608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endParaRPr lang="en-US" altLang="en-US"/>
          </a:p>
        </p:txBody>
      </p:sp>
      <p:sp>
        <p:nvSpPr>
          <p:cNvPr id="4608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fld id="{8360AE7D-5D25-EA42-88F4-191AF3113296}" type="slidenum">
              <a:rPr lang="en-US" altLang="en-US"/>
              <a:pPr/>
              <a:t>‹#›</a:t>
            </a:fld>
            <a:endParaRPr lang="en-US" altLang="en-US"/>
          </a:p>
        </p:txBody>
      </p:sp>
    </p:spTree>
    <p:extLst>
      <p:ext uri="{BB962C8B-B14F-4D97-AF65-F5344CB8AC3E}">
        <p14:creationId xmlns:p14="http://schemas.microsoft.com/office/powerpoint/2010/main" val="4117893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3F7944B-8D25-45BB-A622-1DF692FE1BF6}" type="slidenum">
              <a:rPr lang="en-US" smtClean="0">
                <a:solidFill>
                  <a:prstClr val="black"/>
                </a:solidFill>
              </a:rPr>
              <a:pPr>
                <a:defRPr/>
              </a:pPr>
              <a:t>1</a:t>
            </a:fld>
            <a:endParaRPr lang="en-US" smtClean="0">
              <a:solidFill>
                <a:prstClr val="black"/>
              </a:solidFill>
            </a:endParaRPr>
          </a:p>
        </p:txBody>
      </p:sp>
    </p:spTree>
    <p:extLst>
      <p:ext uri="{BB962C8B-B14F-4D97-AF65-F5344CB8AC3E}">
        <p14:creationId xmlns:p14="http://schemas.microsoft.com/office/powerpoint/2010/main" val="1557007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60AE7D-5D25-EA42-88F4-191AF3113296}" type="slidenum">
              <a:rPr lang="en-US" altLang="en-US" smtClean="0"/>
              <a:pPr/>
              <a:t>2</a:t>
            </a:fld>
            <a:endParaRPr lang="en-US" altLang="en-US"/>
          </a:p>
        </p:txBody>
      </p:sp>
    </p:spTree>
    <p:extLst>
      <p:ext uri="{BB962C8B-B14F-4D97-AF65-F5344CB8AC3E}">
        <p14:creationId xmlns:p14="http://schemas.microsoft.com/office/powerpoint/2010/main" val="2952528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60AE7D-5D25-EA42-88F4-191AF3113296}" type="slidenum">
              <a:rPr lang="en-US" altLang="en-US" smtClean="0"/>
              <a:pPr/>
              <a:t>9</a:t>
            </a:fld>
            <a:endParaRPr lang="en-US" altLang="en-US"/>
          </a:p>
        </p:txBody>
      </p:sp>
    </p:spTree>
    <p:extLst>
      <p:ext uri="{BB962C8B-B14F-4D97-AF65-F5344CB8AC3E}">
        <p14:creationId xmlns:p14="http://schemas.microsoft.com/office/powerpoint/2010/main" val="148609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60AE7D-5D25-EA42-88F4-191AF3113296}" type="slidenum">
              <a:rPr lang="en-US" altLang="en-US" smtClean="0"/>
              <a:pPr/>
              <a:t>10</a:t>
            </a:fld>
            <a:endParaRPr lang="en-US" altLang="en-US"/>
          </a:p>
        </p:txBody>
      </p:sp>
    </p:spTree>
    <p:extLst>
      <p:ext uri="{BB962C8B-B14F-4D97-AF65-F5344CB8AC3E}">
        <p14:creationId xmlns:p14="http://schemas.microsoft.com/office/powerpoint/2010/main" val="114645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60AE7D-5D25-EA42-88F4-191AF3113296}" type="slidenum">
              <a:rPr lang="en-US" altLang="en-US" smtClean="0"/>
              <a:pPr/>
              <a:t>11</a:t>
            </a:fld>
            <a:endParaRPr lang="en-US" altLang="en-US"/>
          </a:p>
        </p:txBody>
      </p:sp>
    </p:spTree>
    <p:extLst>
      <p:ext uri="{BB962C8B-B14F-4D97-AF65-F5344CB8AC3E}">
        <p14:creationId xmlns:p14="http://schemas.microsoft.com/office/powerpoint/2010/main" val="2810377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Times New Roman" charset="0"/>
              </a:defRPr>
            </a:lvl1pPr>
          </a:lstStyle>
          <a:p>
            <a:fld id="{E60A80BC-895C-E644-992F-763AEB1B43BC}" type="datetimeFigureOut">
              <a:rPr lang="en-US" altLang="en-US"/>
              <a:pPr/>
              <a:t>9/25/17</a:t>
            </a:fld>
            <a:endParaRPr lang="en-US" altLang="en-US"/>
          </a:p>
        </p:txBody>
      </p:sp>
      <p:sp>
        <p:nvSpPr>
          <p:cNvPr id="5" name="Footer Placeholder 4"/>
          <p:cNvSpPr>
            <a:spLocks noGrp="1"/>
          </p:cNvSpPr>
          <p:nvPr>
            <p:ph type="ftr" sz="quarter" idx="11"/>
          </p:nvPr>
        </p:nvSpPr>
        <p:spPr/>
        <p:txBody>
          <a:bodyPr/>
          <a:lstStyle>
            <a:lvl1pPr>
              <a:defRPr>
                <a:latin typeface="Times New Roman" charset="0"/>
              </a:defRPr>
            </a:lvl1pPr>
          </a:lstStyle>
          <a:p>
            <a:endParaRPr lang="en-US" altLang="en-US"/>
          </a:p>
        </p:txBody>
      </p:sp>
      <p:sp>
        <p:nvSpPr>
          <p:cNvPr id="6" name="Slide Number Placeholder 5"/>
          <p:cNvSpPr>
            <a:spLocks noGrp="1"/>
          </p:cNvSpPr>
          <p:nvPr>
            <p:ph type="sldNum" sz="quarter" idx="12"/>
          </p:nvPr>
        </p:nvSpPr>
        <p:spPr/>
        <p:txBody>
          <a:bodyPr/>
          <a:lstStyle>
            <a:lvl1pPr>
              <a:defRPr>
                <a:latin typeface="Times New Roman" charset="0"/>
              </a:defRPr>
            </a:lvl1pPr>
          </a:lstStyle>
          <a:p>
            <a:fld id="{3E54D62E-DA59-3443-B6C4-FF7B2DB1D3DF}" type="slidenum">
              <a:rPr lang="en-US" altLang="en-US"/>
              <a:pPr/>
              <a:t>‹#›</a:t>
            </a:fld>
            <a:endParaRPr lang="en-US" altLang="en-US"/>
          </a:p>
        </p:txBody>
      </p:sp>
    </p:spTree>
    <p:extLst>
      <p:ext uri="{BB962C8B-B14F-4D97-AF65-F5344CB8AC3E}">
        <p14:creationId xmlns:p14="http://schemas.microsoft.com/office/powerpoint/2010/main" val="1973234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ight Triangle 4"/>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1" y="5048250"/>
            <a:ext cx="4762500"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1" name="Picture Placeholder 10"/>
          <p:cNvSpPr>
            <a:spLocks noGrp="1"/>
          </p:cNvSpPr>
          <p:nvPr>
            <p:ph type="pic" sz="quarter" idx="14"/>
          </p:nvPr>
        </p:nvSpPr>
        <p:spPr>
          <a:xfrm>
            <a:off x="2705101" y="0"/>
            <a:ext cx="9486900"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rtlCol="0" anchor="ctr">
            <a:normAutofit/>
          </a:bodyPr>
          <a:lstStyle>
            <a:lvl1pPr algn="r">
              <a:defRPr/>
            </a:lvl1pPr>
          </a:lstStyle>
          <a:p>
            <a:pPr lvl="0"/>
            <a:r>
              <a:rPr lang="en-US" noProof="0" smtClean="0"/>
              <a:t>Click icon to add picture</a:t>
            </a:r>
            <a:endParaRPr lang="en-US" noProof="0" dirty="0"/>
          </a:p>
        </p:txBody>
      </p:sp>
      <p:sp>
        <p:nvSpPr>
          <p:cNvPr id="2" name="Title 1"/>
          <p:cNvSpPr>
            <a:spLocks noGrp="1"/>
          </p:cNvSpPr>
          <p:nvPr>
            <p:ph type="title"/>
          </p:nvPr>
        </p:nvSpPr>
        <p:spPr>
          <a:xfrm rot="19140000">
            <a:off x="894929" y="1717501"/>
            <a:ext cx="73152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524639" y="2180529"/>
            <a:ext cx="8128727"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5"/>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5"/>
          <p:cNvSpPr>
            <a:spLocks noGrp="1"/>
          </p:cNvSpPr>
          <p:nvPr>
            <p:ph type="ftr" sz="quarter" idx="16"/>
          </p:nvPr>
        </p:nvSpPr>
        <p:spPr/>
        <p:txBody>
          <a:bodyPr/>
          <a:lstStyle>
            <a:lvl1pPr eaLnBrk="0" hangingPunct="0">
              <a:defRPr>
                <a:latin typeface="Times New Roman" panose="02020603050405020304" pitchFamily="18" charset="0"/>
              </a:defRPr>
            </a:lvl1pPr>
          </a:lstStyle>
          <a:p>
            <a:pPr>
              <a:defRPr/>
            </a:pPr>
            <a:endParaRPr lang="en-US"/>
          </a:p>
        </p:txBody>
      </p:sp>
      <p:sp>
        <p:nvSpPr>
          <p:cNvPr id="9" name="Slide Number Placeholder 6"/>
          <p:cNvSpPr>
            <a:spLocks noGrp="1"/>
          </p:cNvSpPr>
          <p:nvPr>
            <p:ph type="sldNum" sz="quarter" idx="17"/>
          </p:nvPr>
        </p:nvSpPr>
        <p:spPr/>
        <p:txBody>
          <a:bodyPr/>
          <a:lstStyle>
            <a:lvl1pPr eaLnBrk="0" hangingPunct="0">
              <a:defRPr>
                <a:latin typeface="Times New Roman" panose="02020603050405020304" pitchFamily="18" charset="0"/>
              </a:defRPr>
            </a:lvl1pPr>
          </a:lstStyle>
          <a:p>
            <a:fld id="{0B4A7F95-5D05-4E29-95BA-6C3B579174FC}" type="slidenum">
              <a:rPr lang="en-US" altLang="en-US"/>
              <a:pPr/>
              <a:t>‹#›</a:t>
            </a:fld>
            <a:endParaRPr lang="en-US" altLang="en-US"/>
          </a:p>
        </p:txBody>
      </p:sp>
    </p:spTree>
    <p:extLst>
      <p:ext uri="{BB962C8B-B14F-4D97-AF65-F5344CB8AC3E}">
        <p14:creationId xmlns:p14="http://schemas.microsoft.com/office/powerpoint/2010/main" val="2615078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84BEF054-99BD-47BC-91FC-8C14C40C8E80}" type="slidenum">
              <a:rPr lang="en-US" altLang="en-US"/>
              <a:pPr/>
              <a:t>‹#›</a:t>
            </a:fld>
            <a:endParaRPr lang="en-US" altLang="en-US"/>
          </a:p>
        </p:txBody>
      </p:sp>
    </p:spTree>
    <p:extLst>
      <p:ext uri="{BB962C8B-B14F-4D97-AF65-F5344CB8AC3E}">
        <p14:creationId xmlns:p14="http://schemas.microsoft.com/office/powerpoint/2010/main" val="288461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FE3E0B68-1393-45C7-8557-2A07A8A62DD5}" type="slidenum">
              <a:rPr lang="en-US" altLang="en-US"/>
              <a:pPr/>
              <a:t>‹#›</a:t>
            </a:fld>
            <a:endParaRPr lang="en-US" altLang="en-US"/>
          </a:p>
        </p:txBody>
      </p:sp>
    </p:spTree>
    <p:extLst>
      <p:ext uri="{BB962C8B-B14F-4D97-AF65-F5344CB8AC3E}">
        <p14:creationId xmlns:p14="http://schemas.microsoft.com/office/powerpoint/2010/main" val="290127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Freeform 4"/>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ctrTitle"/>
          </p:nvPr>
        </p:nvSpPr>
        <p:spPr>
          <a:xfrm rot="19140000">
            <a:off x="1089484" y="1730403"/>
            <a:ext cx="7531497"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616370" y="2470926"/>
            <a:ext cx="8681508"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smtClean="0"/>
              <a:t>Click to edit Master subtitle style</a:t>
            </a:r>
            <a:endParaRPr lang="en-US" dirty="0"/>
          </a:p>
        </p:txBody>
      </p:sp>
      <p:sp>
        <p:nvSpPr>
          <p:cNvPr id="6"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7"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8"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CA936FB2-5D60-46A7-94B0-F5DFBC704BAB}" type="slidenum">
              <a:rPr lang="en-US" altLang="en-US"/>
              <a:pPr/>
              <a:t>‹#›</a:t>
            </a:fld>
            <a:endParaRPr lang="en-US" altLang="en-US"/>
          </a:p>
        </p:txBody>
      </p:sp>
    </p:spTree>
    <p:extLst>
      <p:ext uri="{BB962C8B-B14F-4D97-AF65-F5344CB8AC3E}">
        <p14:creationId xmlns:p14="http://schemas.microsoft.com/office/powerpoint/2010/main" val="1271695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4D47BCB0-17FD-4878-99EF-49E61FFDFE31}" type="slidenum">
              <a:rPr lang="en-US" altLang="en-US"/>
              <a:pPr/>
              <a:t>‹#›</a:t>
            </a:fld>
            <a:endParaRPr lang="en-US" altLang="en-US"/>
          </a:p>
        </p:txBody>
      </p:sp>
    </p:spTree>
    <p:extLst>
      <p:ext uri="{BB962C8B-B14F-4D97-AF65-F5344CB8AC3E}">
        <p14:creationId xmlns:p14="http://schemas.microsoft.com/office/powerpoint/2010/main" val="3033738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Freeform 3"/>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Right Triangle 4"/>
          <p:cNvSpPr/>
          <p:nvPr/>
        </p:nvSpPr>
        <p:spPr>
          <a:xfrm>
            <a:off x="1" y="2647950"/>
            <a:ext cx="4762500"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rot="19140000">
            <a:off x="1092532" y="1726738"/>
            <a:ext cx="7534656"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lvl="0"/>
            <a:r>
              <a:rPr lang="en-US" smtClean="0"/>
              <a:t>Click to edit Master title style</a:t>
            </a:r>
            <a:endParaRPr lang="en-US" dirty="0"/>
          </a:p>
        </p:txBody>
      </p:sp>
      <p:sp>
        <p:nvSpPr>
          <p:cNvPr id="3" name="Text Placeholder 2"/>
          <p:cNvSpPr>
            <a:spLocks noGrp="1"/>
          </p:cNvSpPr>
          <p:nvPr>
            <p:ph type="body" idx="1"/>
          </p:nvPr>
        </p:nvSpPr>
        <p:spPr>
          <a:xfrm rot="19140000">
            <a:off x="1621536" y="2468304"/>
            <a:ext cx="8680704" cy="329184"/>
          </a:xfrm>
        </p:spPr>
        <p:txBody>
          <a:bodyPr>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7"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8"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D6C4B6F1-8F3F-4BE4-875B-3F77FCF14F14}" type="slidenum">
              <a:rPr lang="en-US" altLang="en-US"/>
              <a:pPr/>
              <a:t>‹#›</a:t>
            </a:fld>
            <a:endParaRPr lang="en-US" altLang="en-US"/>
          </a:p>
        </p:txBody>
      </p:sp>
    </p:spTree>
    <p:extLst>
      <p:ext uri="{BB962C8B-B14F-4D97-AF65-F5344CB8AC3E}">
        <p14:creationId xmlns:p14="http://schemas.microsoft.com/office/powerpoint/2010/main" val="2208440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6688"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6" name="Footer Placeholder 5"/>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7" name="Slide Number Placeholder 6"/>
          <p:cNvSpPr>
            <a:spLocks noGrp="1"/>
          </p:cNvSpPr>
          <p:nvPr>
            <p:ph type="sldNum" sz="quarter" idx="12"/>
          </p:nvPr>
        </p:nvSpPr>
        <p:spPr/>
        <p:txBody>
          <a:bodyPr/>
          <a:lstStyle>
            <a:lvl1pPr eaLnBrk="0" hangingPunct="0">
              <a:defRPr>
                <a:latin typeface="Times New Roman" panose="02020603050405020304" pitchFamily="18" charset="0"/>
              </a:defRPr>
            </a:lvl1pPr>
          </a:lstStyle>
          <a:p>
            <a:fld id="{17313B19-591F-473D-A2A5-217A696CDD5C}" type="slidenum">
              <a:rPr lang="en-US" altLang="en-US"/>
              <a:pPr/>
              <a:t>‹#›</a:t>
            </a:fld>
            <a:endParaRPr lang="en-US" altLang="en-US"/>
          </a:p>
        </p:txBody>
      </p:sp>
    </p:spTree>
    <p:extLst>
      <p:ext uri="{BB962C8B-B14F-4D97-AF65-F5344CB8AC3E}">
        <p14:creationId xmlns:p14="http://schemas.microsoft.com/office/powerpoint/2010/main" val="231532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97280"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2200"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6688"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6688"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7"/>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9" name="Slide Number Placeholder 8"/>
          <p:cNvSpPr>
            <a:spLocks noGrp="1"/>
          </p:cNvSpPr>
          <p:nvPr>
            <p:ph type="sldNum" sz="quarter" idx="12"/>
          </p:nvPr>
        </p:nvSpPr>
        <p:spPr/>
        <p:txBody>
          <a:bodyPr/>
          <a:lstStyle>
            <a:lvl1pPr eaLnBrk="0" hangingPunct="0">
              <a:defRPr>
                <a:latin typeface="Times New Roman" panose="02020603050405020304" pitchFamily="18" charset="0"/>
              </a:defRPr>
            </a:lvl1pPr>
          </a:lstStyle>
          <a:p>
            <a:fld id="{2A090A51-A406-4130-A9AE-D9681761181D}" type="slidenum">
              <a:rPr lang="en-US" altLang="en-US"/>
              <a:pPr/>
              <a:t>‹#›</a:t>
            </a:fld>
            <a:endParaRPr lang="en-US" altLang="en-US"/>
          </a:p>
        </p:txBody>
      </p:sp>
    </p:spTree>
    <p:extLst>
      <p:ext uri="{BB962C8B-B14F-4D97-AF65-F5344CB8AC3E}">
        <p14:creationId xmlns:p14="http://schemas.microsoft.com/office/powerpoint/2010/main" val="330417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4" name="Footer Placeholder 3"/>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5" name="Slide Number Placeholder 4"/>
          <p:cNvSpPr>
            <a:spLocks noGrp="1"/>
          </p:cNvSpPr>
          <p:nvPr>
            <p:ph type="sldNum" sz="quarter" idx="12"/>
          </p:nvPr>
        </p:nvSpPr>
        <p:spPr/>
        <p:txBody>
          <a:bodyPr/>
          <a:lstStyle>
            <a:lvl1pPr eaLnBrk="0" hangingPunct="0">
              <a:defRPr>
                <a:latin typeface="Times New Roman" panose="02020603050405020304" pitchFamily="18" charset="0"/>
              </a:defRPr>
            </a:lvl1pPr>
          </a:lstStyle>
          <a:p>
            <a:fld id="{6AEA3484-D2A5-490F-9723-5283C075243F}" type="slidenum">
              <a:rPr lang="en-US" altLang="en-US"/>
              <a:pPr/>
              <a:t>‹#›</a:t>
            </a:fld>
            <a:endParaRPr lang="en-US" altLang="en-US"/>
          </a:p>
        </p:txBody>
      </p:sp>
    </p:spTree>
    <p:extLst>
      <p:ext uri="{BB962C8B-B14F-4D97-AF65-F5344CB8AC3E}">
        <p14:creationId xmlns:p14="http://schemas.microsoft.com/office/powerpoint/2010/main" val="263522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3" name="Footer Placeholder 2"/>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4" name="Slide Number Placeholder 3"/>
          <p:cNvSpPr>
            <a:spLocks noGrp="1"/>
          </p:cNvSpPr>
          <p:nvPr>
            <p:ph type="sldNum" sz="quarter" idx="12"/>
          </p:nvPr>
        </p:nvSpPr>
        <p:spPr/>
        <p:txBody>
          <a:bodyPr/>
          <a:lstStyle>
            <a:lvl1pPr eaLnBrk="0" hangingPunct="0">
              <a:defRPr>
                <a:latin typeface="Times New Roman" panose="02020603050405020304" pitchFamily="18" charset="0"/>
              </a:defRPr>
            </a:lvl1pPr>
          </a:lstStyle>
          <a:p>
            <a:fld id="{09B1B57A-BC90-4C68-B309-BE07B0F81783}" type="slidenum">
              <a:rPr lang="en-US" altLang="en-US"/>
              <a:pPr/>
              <a:t>‹#›</a:t>
            </a:fld>
            <a:endParaRPr lang="en-US" altLang="en-US"/>
          </a:p>
        </p:txBody>
      </p:sp>
    </p:spTree>
    <p:extLst>
      <p:ext uri="{BB962C8B-B14F-4D97-AF65-F5344CB8AC3E}">
        <p14:creationId xmlns:p14="http://schemas.microsoft.com/office/powerpoint/2010/main" val="3633638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ight Triangle 4"/>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Right Triangle 5"/>
          <p:cNvSpPr/>
          <p:nvPr/>
        </p:nvSpPr>
        <p:spPr>
          <a:xfrm rot="5400000">
            <a:off x="1720851" y="-1720850"/>
            <a:ext cx="6858000" cy="1029970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rot="19140000">
            <a:off x="1046573" y="1576104"/>
            <a:ext cx="694944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lvl="0"/>
            <a:r>
              <a:rPr lang="en-US" smtClean="0"/>
              <a:t>Click to edit Master title style</a:t>
            </a:r>
            <a:endParaRPr lang="en-US" dirty="0"/>
          </a:p>
        </p:txBody>
      </p:sp>
      <p:sp>
        <p:nvSpPr>
          <p:cNvPr id="3" name="Content Placeholder 2"/>
          <p:cNvSpPr>
            <a:spLocks noGrp="1"/>
          </p:cNvSpPr>
          <p:nvPr>
            <p:ph idx="1"/>
          </p:nvPr>
        </p:nvSpPr>
        <p:spPr>
          <a:xfrm>
            <a:off x="6332737" y="2618913"/>
            <a:ext cx="507703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730605" y="2253385"/>
            <a:ext cx="7726347"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5"/>
          <p:cNvSpPr>
            <a:spLocks noGrp="1"/>
          </p:cNvSpPr>
          <p:nvPr>
            <p:ph type="ftr" sz="quarter" idx="11"/>
          </p:nvPr>
        </p:nvSpPr>
        <p:spPr/>
        <p:txBody>
          <a:bodyPr/>
          <a:lstStyle>
            <a:lvl1pPr eaLnBrk="0" hangingPunct="0">
              <a:defRPr>
                <a:solidFill>
                  <a:srgbClr val="434342"/>
                </a:solidFill>
                <a:latin typeface="Times New Roman" panose="02020603050405020304" pitchFamily="18" charset="0"/>
              </a:defRPr>
            </a:lvl1pPr>
          </a:lstStyle>
          <a:p>
            <a:pPr>
              <a:defRPr/>
            </a:pPr>
            <a:endParaRPr lang="en-US"/>
          </a:p>
        </p:txBody>
      </p:sp>
      <p:sp>
        <p:nvSpPr>
          <p:cNvPr id="9" name="Slide Number Placeholder 6"/>
          <p:cNvSpPr>
            <a:spLocks noGrp="1"/>
          </p:cNvSpPr>
          <p:nvPr>
            <p:ph type="sldNum" sz="quarter" idx="12"/>
          </p:nvPr>
        </p:nvSpPr>
        <p:spPr>
          <a:ln>
            <a:solidFill>
              <a:schemeClr val="tx2"/>
            </a:solidFill>
          </a:ln>
        </p:spPr>
        <p:txBody>
          <a:bodyPr/>
          <a:lstStyle>
            <a:lvl1pPr eaLnBrk="0" hangingPunct="0">
              <a:defRPr>
                <a:solidFill>
                  <a:srgbClr val="434342"/>
                </a:solidFill>
                <a:latin typeface="Times New Roman" panose="02020603050405020304" pitchFamily="18" charset="0"/>
              </a:defRPr>
            </a:lvl1pPr>
          </a:lstStyle>
          <a:p>
            <a:fld id="{F0B07E6F-64BA-4EF0-89C3-A2D264EC81AD}" type="slidenum">
              <a:rPr lang="en-US" altLang="en-US"/>
              <a:pPr/>
              <a:t>‹#›</a:t>
            </a:fld>
            <a:endParaRPr lang="en-US" altLang="en-US"/>
          </a:p>
        </p:txBody>
      </p:sp>
    </p:spTree>
    <p:extLst>
      <p:ext uri="{BB962C8B-B14F-4D97-AF65-F5344CB8AC3E}">
        <p14:creationId xmlns:p14="http://schemas.microsoft.com/office/powerpoint/2010/main" val="521890970"/>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2.xml"/><Relationship Id="rId12" Type="http://schemas.openxmlformats.org/officeDocument/2006/relationships/theme" Target="../theme/theme2.xml"/><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 Id="rId9" Type="http://schemas.openxmlformats.org/officeDocument/2006/relationships/slideLayout" Target="../slideLayouts/slideLayout10.xml"/><Relationship Id="rId10"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812800" y="228600"/>
            <a:ext cx="10871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12"/>
          <p:cNvSpPr>
            <a:spLocks noGrp="1"/>
          </p:cNvSpPr>
          <p:nvPr>
            <p:ph type="body" idx="1"/>
          </p:nvPr>
        </p:nvSpPr>
        <p:spPr bwMode="auto">
          <a:xfrm>
            <a:off x="817033" y="1600201"/>
            <a:ext cx="10871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wrap="square" lIns="91440" tIns="45720" rIns="91440" bIns="45720" numCol="1" anchor="ctr" anchorCtr="0" compatLnSpc="1">
            <a:prstTxWarp prst="textNoShape">
              <a:avLst/>
            </a:prstTxWarp>
          </a:bodyPr>
          <a:lstStyle>
            <a:lvl1pPr>
              <a:defRPr sz="1400">
                <a:solidFill>
                  <a:srgbClr val="775F55"/>
                </a:solidFill>
              </a:defRPr>
            </a:lvl1pPr>
          </a:lstStyle>
          <a:p>
            <a:fld id="{ADAE5F0D-EE0A-5F44-965A-ACBBBAA19A82}" type="datetimeFigureOut">
              <a:rPr lang="en-US" altLang="en-US"/>
              <a:pPr/>
              <a:t>9/25/17</a:t>
            </a:fld>
            <a:endParaRPr lang="en-US" altLang="en-US"/>
          </a:p>
        </p:txBody>
      </p:sp>
      <p:sp>
        <p:nvSpPr>
          <p:cNvPr id="3" name="Footer Placeholder 2"/>
          <p:cNvSpPr>
            <a:spLocks noGrp="1"/>
          </p:cNvSpPr>
          <p:nvPr>
            <p:ph type="ftr" sz="quarter" idx="3"/>
          </p:nvPr>
        </p:nvSpPr>
        <p:spPr>
          <a:xfrm>
            <a:off x="812801" y="6248401"/>
            <a:ext cx="7228417"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rgbClr val="775F55"/>
                </a:solidFill>
              </a:defRPr>
            </a:lvl1pPr>
          </a:lstStyle>
          <a:p>
            <a:endParaRPr lang="en-US" altLang="en-US"/>
          </a:p>
        </p:txBody>
      </p:sp>
      <p:sp>
        <p:nvSpPr>
          <p:cNvPr id="7" name="Rectangle 6"/>
          <p:cNvSpPr/>
          <p:nvPr/>
        </p:nvSpPr>
        <p:spPr bwMode="white">
          <a:xfrm>
            <a:off x="0" y="1235075"/>
            <a:ext cx="12192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8" name="Rectangle 7"/>
          <p:cNvSpPr/>
          <p:nvPr/>
        </p:nvSpPr>
        <p:spPr>
          <a:xfrm>
            <a:off x="0" y="1279525"/>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9" name="Rectangle 8"/>
          <p:cNvSpPr/>
          <p:nvPr/>
        </p:nvSpPr>
        <p:spPr>
          <a:xfrm>
            <a:off x="787400" y="1279525"/>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23" name="Slide Number Placeholder 22"/>
          <p:cNvSpPr>
            <a:spLocks noGrp="1"/>
          </p:cNvSpPr>
          <p:nvPr>
            <p:ph type="sldNum" sz="quarter" idx="4"/>
          </p:nvPr>
        </p:nvSpPr>
        <p:spPr>
          <a:xfrm>
            <a:off x="0" y="1271589"/>
            <a:ext cx="711200" cy="244475"/>
          </a:xfrm>
          <a:prstGeom prst="rect">
            <a:avLst/>
          </a:prstGeom>
        </p:spPr>
        <p:txBody>
          <a:bodyPr vert="horz" wrap="square" lIns="91440" tIns="45720" rIns="91440" bIns="45720" numCol="1" anchor="ctr" anchorCtr="0" compatLnSpc="1">
            <a:prstTxWarp prst="textNoShape">
              <a:avLst/>
            </a:prstTxWarp>
            <a:normAutofit/>
          </a:bodyPr>
          <a:lstStyle>
            <a:lvl1pPr algn="ctr">
              <a:defRPr sz="1400" b="1">
                <a:solidFill>
                  <a:srgbClr val="FFFFFF"/>
                </a:solidFill>
              </a:defRPr>
            </a:lvl1pPr>
          </a:lstStyle>
          <a:p>
            <a:fld id="{5AE03BC1-6732-6441-ABFF-6AE1B7A8869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057" r:id="rId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p:nvPr/>
        </p:nvSpPr>
        <p:spPr>
          <a:xfrm>
            <a:off x="-4233" y="5051426"/>
            <a:ext cx="4766733" cy="1806575"/>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 name="Freeform 7"/>
          <p:cNvSpPr/>
          <p:nvPr/>
        </p:nvSpPr>
        <p:spPr>
          <a:xfrm>
            <a:off x="-2117" y="5051426"/>
            <a:ext cx="12194117" cy="180657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Placeholder 1"/>
          <p:cNvSpPr>
            <a:spLocks noGrp="1"/>
          </p:cNvSpPr>
          <p:nvPr>
            <p:ph type="title"/>
          </p:nvPr>
        </p:nvSpPr>
        <p:spPr>
          <a:xfrm>
            <a:off x="1096434" y="365126"/>
            <a:ext cx="10028767" cy="5492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2053" name="Text Placeholder 2"/>
          <p:cNvSpPr>
            <a:spLocks noGrp="1"/>
          </p:cNvSpPr>
          <p:nvPr>
            <p:ph type="body" idx="1"/>
          </p:nvPr>
        </p:nvSpPr>
        <p:spPr bwMode="auto">
          <a:xfrm>
            <a:off x="1096434" y="1100138"/>
            <a:ext cx="10028767"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rot="19140000">
            <a:off x="268818" y="5870576"/>
            <a:ext cx="2901949" cy="201613"/>
          </a:xfrm>
          <a:prstGeom prst="rect">
            <a:avLst/>
          </a:prstGeom>
        </p:spPr>
        <p:txBody>
          <a:bodyPr vert="horz" lIns="91440" tIns="45720" rIns="91440" bIns="45720" rtlCol="0" anchor="ctr"/>
          <a:lstStyle>
            <a:lvl1pPr algn="l" eaLnBrk="1" hangingPunct="1">
              <a:defRPr sz="1200">
                <a:solidFill>
                  <a:srgbClr val="FFFFFF"/>
                </a:solidFill>
                <a:latin typeface="Arial" charset="0"/>
              </a:defRPr>
            </a:lvl1pPr>
          </a:lstStyle>
          <a:p>
            <a:pPr>
              <a:defRPr/>
            </a:pPr>
            <a:fld id="{2963240F-FC65-44ED-9421-7AA0FB0CC610}" type="datetimeFigureOut">
              <a:rPr lang="en-US">
                <a:ea typeface="+mn-ea"/>
              </a:rPr>
              <a:pPr>
                <a:defRPr/>
              </a:pPr>
              <a:t>9/25/17</a:t>
            </a:fld>
            <a:endParaRPr lang="en-US">
              <a:ea typeface="+mn-ea"/>
            </a:endParaRPr>
          </a:p>
        </p:txBody>
      </p:sp>
      <p:sp>
        <p:nvSpPr>
          <p:cNvPr id="5" name="Footer Placeholder 4"/>
          <p:cNvSpPr>
            <a:spLocks noGrp="1"/>
          </p:cNvSpPr>
          <p:nvPr>
            <p:ph type="ftr" sz="quarter" idx="3"/>
          </p:nvPr>
        </p:nvSpPr>
        <p:spPr>
          <a:xfrm>
            <a:off x="4690533" y="6284914"/>
            <a:ext cx="6299200" cy="274637"/>
          </a:xfrm>
          <a:prstGeom prst="rect">
            <a:avLst/>
          </a:prstGeom>
        </p:spPr>
        <p:txBody>
          <a:bodyPr vert="horz" lIns="91440" tIns="45720" rIns="91440" bIns="45720" rtlCol="0" anchor="ctr"/>
          <a:lstStyle>
            <a:lvl1pPr algn="r" eaLnBrk="1" hangingPunct="1">
              <a:defRPr sz="1000" cap="all" spc="200" baseline="0">
                <a:solidFill>
                  <a:srgbClr val="FFFFFF"/>
                </a:solidFill>
                <a:latin typeface="Arial" charset="0"/>
              </a:defRPr>
            </a:lvl1pPr>
          </a:lstStyle>
          <a:p>
            <a:pPr>
              <a:defRPr/>
            </a:pPr>
            <a:endParaRPr lang="en-US">
              <a:ea typeface="+mn-ea"/>
            </a:endParaRPr>
          </a:p>
        </p:txBody>
      </p:sp>
      <p:sp>
        <p:nvSpPr>
          <p:cNvPr id="6" name="Slide Number Placeholder 5"/>
          <p:cNvSpPr>
            <a:spLocks noGrp="1"/>
          </p:cNvSpPr>
          <p:nvPr>
            <p:ph type="sldNum" sz="quarter" idx="4"/>
          </p:nvPr>
        </p:nvSpPr>
        <p:spPr>
          <a:xfrm>
            <a:off x="11201400" y="6170614"/>
            <a:ext cx="670984" cy="503237"/>
          </a:xfrm>
          <a:prstGeom prst="ellipse">
            <a:avLst/>
          </a:prstGeom>
          <a:ln w="19050">
            <a:solidFill>
              <a:srgbClr val="FFFFFF"/>
            </a:solidFill>
          </a:ln>
        </p:spPr>
        <p:txBody>
          <a:bodyPr vert="horz" wrap="square" lIns="9144" tIns="9144" rIns="9144" bIns="9144" numCol="1" anchor="ctr" anchorCtr="0" compatLnSpc="1">
            <a:prstTxWarp prst="textNoShape">
              <a:avLst/>
            </a:prstTxWarp>
            <a:normAutofit/>
          </a:bodyPr>
          <a:lstStyle>
            <a:lvl1pPr algn="ctr" eaLnBrk="1" hangingPunct="1">
              <a:defRPr sz="1600">
                <a:solidFill>
                  <a:srgbClr val="FFFFFF"/>
                </a:solidFill>
                <a:latin typeface="Arial" panose="020B0604020202020204" pitchFamily="34" charset="0"/>
              </a:defRPr>
            </a:lvl1pPr>
          </a:lstStyle>
          <a:p>
            <a:fld id="{3A10E68A-56B7-4236-87C2-2C44A52A1FFC}" type="slidenum">
              <a:rPr lang="en-US" altLang="en-US" smtClean="0">
                <a:ea typeface="+mn-ea"/>
              </a:rPr>
              <a:pPr/>
              <a:t>‹#›</a:t>
            </a:fld>
            <a:endParaRPr lang="en-US" altLang="en-US" smtClean="0">
              <a:ea typeface="+mn-ea"/>
            </a:endParaRPr>
          </a:p>
        </p:txBody>
      </p:sp>
    </p:spTree>
    <p:extLst>
      <p:ext uri="{BB962C8B-B14F-4D97-AF65-F5344CB8AC3E}">
        <p14:creationId xmlns:p14="http://schemas.microsoft.com/office/powerpoint/2010/main" val="355580367"/>
      </p:ext>
    </p:extLst>
  </p:cSld>
  <p:clrMap bg1="lt1" tx1="dk1" bg2="lt2" tx2="dk2" accent1="accent1" accent2="accent2" accent3="accent3" accent4="accent4" accent5="accent5" accent6="accent6" hlink="hlink" folHlink="folHlink"/>
  <p:sldLayoutIdLst>
    <p:sldLayoutId id="2147484059" r:id="rId1"/>
    <p:sldLayoutId id="2147484060" r:id="rId2"/>
    <p:sldLayoutId id="2147484061" r:id="rId3"/>
    <p:sldLayoutId id="2147484062" r:id="rId4"/>
    <p:sldLayoutId id="2147484063" r:id="rId5"/>
    <p:sldLayoutId id="2147484064" r:id="rId6"/>
    <p:sldLayoutId id="2147484065" r:id="rId7"/>
    <p:sldLayoutId id="2147484066" r:id="rId8"/>
    <p:sldLayoutId id="2147484067" r:id="rId9"/>
    <p:sldLayoutId id="2147484068" r:id="rId10"/>
    <p:sldLayoutId id="2147484069" r:id="rId11"/>
  </p:sldLayoutIdLst>
  <p:txStyles>
    <p:titleStyle>
      <a:lvl1pPr algn="l" rtl="0" eaLnBrk="0" fontAlgn="base" hangingPunct="0">
        <a:spcBef>
          <a:spcPct val="0"/>
        </a:spcBef>
        <a:spcAft>
          <a:spcPct val="0"/>
        </a:spcAft>
        <a:defRPr sz="2800" kern="1200" cap="all">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Franklin Gothic Medium" panose="020B0603020102020204" pitchFamily="34" charset="0"/>
        </a:defRPr>
      </a:lvl2pPr>
      <a:lvl3pPr algn="l" rtl="0" eaLnBrk="0" fontAlgn="base" hangingPunct="0">
        <a:spcBef>
          <a:spcPct val="0"/>
        </a:spcBef>
        <a:spcAft>
          <a:spcPct val="0"/>
        </a:spcAft>
        <a:defRPr sz="2800">
          <a:solidFill>
            <a:schemeClr val="tx1"/>
          </a:solidFill>
          <a:latin typeface="Franklin Gothic Medium" panose="020B0603020102020204" pitchFamily="34" charset="0"/>
        </a:defRPr>
      </a:lvl3pPr>
      <a:lvl4pPr algn="l" rtl="0" eaLnBrk="0" fontAlgn="base" hangingPunct="0">
        <a:spcBef>
          <a:spcPct val="0"/>
        </a:spcBef>
        <a:spcAft>
          <a:spcPct val="0"/>
        </a:spcAft>
        <a:defRPr sz="2800">
          <a:solidFill>
            <a:schemeClr val="tx1"/>
          </a:solidFill>
          <a:latin typeface="Franklin Gothic Medium" panose="020B0603020102020204" pitchFamily="34" charset="0"/>
        </a:defRPr>
      </a:lvl4pPr>
      <a:lvl5pPr algn="l" rtl="0" eaLnBrk="0" fontAlgn="base" hangingPunct="0">
        <a:spcBef>
          <a:spcPct val="0"/>
        </a:spcBef>
        <a:spcAft>
          <a:spcPct val="0"/>
        </a:spcAft>
        <a:defRPr sz="2800">
          <a:solidFill>
            <a:schemeClr val="tx1"/>
          </a:solidFill>
          <a:latin typeface="Franklin Gothic Medium" panose="020B0603020102020204" pitchFamily="34" charset="0"/>
        </a:defRPr>
      </a:lvl5pPr>
      <a:lvl6pPr marL="457200" algn="l" rtl="0" fontAlgn="base">
        <a:spcBef>
          <a:spcPct val="0"/>
        </a:spcBef>
        <a:spcAft>
          <a:spcPct val="0"/>
        </a:spcAft>
        <a:defRPr sz="2800">
          <a:solidFill>
            <a:schemeClr val="tx1"/>
          </a:solidFill>
          <a:latin typeface="Franklin Gothic Medium" panose="020B0603020102020204" pitchFamily="34" charset="0"/>
        </a:defRPr>
      </a:lvl6pPr>
      <a:lvl7pPr marL="914400" algn="l" rtl="0" fontAlgn="base">
        <a:spcBef>
          <a:spcPct val="0"/>
        </a:spcBef>
        <a:spcAft>
          <a:spcPct val="0"/>
        </a:spcAft>
        <a:defRPr sz="2800">
          <a:solidFill>
            <a:schemeClr val="tx1"/>
          </a:solidFill>
          <a:latin typeface="Franklin Gothic Medium" panose="020B0603020102020204" pitchFamily="34" charset="0"/>
        </a:defRPr>
      </a:lvl7pPr>
      <a:lvl8pPr marL="1371600" algn="l" rtl="0" fontAlgn="base">
        <a:spcBef>
          <a:spcPct val="0"/>
        </a:spcBef>
        <a:spcAft>
          <a:spcPct val="0"/>
        </a:spcAft>
        <a:defRPr sz="2800">
          <a:solidFill>
            <a:schemeClr val="tx1"/>
          </a:solidFill>
          <a:latin typeface="Franklin Gothic Medium" panose="020B0603020102020204" pitchFamily="34" charset="0"/>
        </a:defRPr>
      </a:lvl8pPr>
      <a:lvl9pPr marL="1828800" algn="l" rtl="0" fontAlgn="base">
        <a:spcBef>
          <a:spcPct val="0"/>
        </a:spcBef>
        <a:spcAft>
          <a:spcPct val="0"/>
        </a:spcAft>
        <a:defRPr sz="2800">
          <a:solidFill>
            <a:schemeClr val="tx1"/>
          </a:solidFill>
          <a:latin typeface="Franklin Gothic Medium" panose="020B0603020102020204" pitchFamily="34" charset="0"/>
        </a:defRPr>
      </a:lvl9pPr>
    </p:titleStyle>
    <p:bodyStyle>
      <a:lvl1pPr marL="342900" indent="-342900" algn="l" rtl="0" eaLnBrk="0" fontAlgn="base" hangingPunct="0">
        <a:spcBef>
          <a:spcPts val="800"/>
        </a:spcBef>
        <a:spcAft>
          <a:spcPct val="0"/>
        </a:spcAft>
        <a:buFont typeface="Arial" panose="020B0604020202020204" pitchFamily="34" charset="0"/>
        <a:defRPr sz="1600" b="1" kern="1200">
          <a:solidFill>
            <a:schemeClr val="tx1"/>
          </a:solidFill>
          <a:latin typeface="+mn-lt"/>
          <a:ea typeface="+mn-ea"/>
          <a:cs typeface="+mn-cs"/>
        </a:defRPr>
      </a:lvl1pPr>
      <a:lvl2pPr marL="173038" indent="-173038"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2pPr>
      <a:lvl3pPr marL="401638" indent="-163513"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3pPr>
      <a:lvl4pPr marL="630238" indent="-163513"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4pPr>
      <a:lvl5pPr marL="858838" indent="-173038"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eg"/><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863600" y="1905000"/>
            <a:ext cx="10541000" cy="2628900"/>
          </a:xfrm>
        </p:spPr>
        <p:txBody>
          <a:bodyPr/>
          <a:lstStyle/>
          <a:p>
            <a:r>
              <a:rPr lang="en-US" sz="3600" dirty="0" smtClean="0"/>
              <a:t>Generation and maintenance of atmospheric turbulence</a:t>
            </a:r>
            <a:r>
              <a:rPr lang="en-US" dirty="0" smtClean="0"/>
              <a:t/>
            </a:r>
            <a:br>
              <a:rPr lang="en-US" dirty="0" smtClean="0"/>
            </a:br>
            <a:r>
              <a:rPr lang="en-US" smtClean="0"/>
              <a:t/>
            </a:r>
            <a:br>
              <a:rPr lang="en-US" smtClean="0"/>
            </a:br>
            <a:r>
              <a:rPr lang="en-US" smtClean="0"/>
              <a:t>4. </a:t>
            </a:r>
            <a:r>
              <a:rPr lang="en-US" dirty="0" smtClean="0"/>
              <a:t>Air stability</a:t>
            </a:r>
            <a:r>
              <a:rPr lang="en-US" altLang="en-US" sz="3200" b="1" dirty="0"/>
              <a:t/>
            </a:r>
            <a:br>
              <a:rPr lang="en-US" altLang="en-US" sz="3200" b="1" dirty="0"/>
            </a:br>
            <a:endParaRPr lang="en-US" sz="1600" dirty="0"/>
          </a:p>
        </p:txBody>
      </p:sp>
    </p:spTree>
    <p:extLst>
      <p:ext uri="{BB962C8B-B14F-4D97-AF65-F5344CB8AC3E}">
        <p14:creationId xmlns:p14="http://schemas.microsoft.com/office/powerpoint/2010/main" val="98153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1621" y="2527267"/>
            <a:ext cx="6583680" cy="4069912"/>
          </a:xfrm>
          <a:prstGeom prst="rect">
            <a:avLst/>
          </a:prstGeom>
        </p:spPr>
      </p:pic>
      <p:sp>
        <p:nvSpPr>
          <p:cNvPr id="2" name="Content Placeholder 1"/>
          <p:cNvSpPr>
            <a:spLocks noGrp="1"/>
          </p:cNvSpPr>
          <p:nvPr>
            <p:ph sz="quarter" idx="1"/>
          </p:nvPr>
        </p:nvSpPr>
        <p:spPr>
          <a:xfrm>
            <a:off x="560832" y="1591056"/>
            <a:ext cx="11198352" cy="4495800"/>
          </a:xfrm>
        </p:spPr>
        <p:txBody>
          <a:bodyPr/>
          <a:lstStyle/>
          <a:p>
            <a:r>
              <a:rPr lang="en-US" sz="2400" dirty="0" smtClean="0"/>
              <a:t>A quantity in the surface layer can be made non-dimensional (or be normalized) by one or more of these four basic variables. The normalized quantity is a function of the MO stability parameter only.</a:t>
            </a:r>
          </a:p>
          <a:p>
            <a:endParaRPr lang="en-US" sz="2400" dirty="0" smtClean="0"/>
          </a:p>
          <a:p>
            <a:r>
              <a:rPr lang="en-US" sz="2400" dirty="0" smtClean="0"/>
              <a:t>Normalized velocity gradient:</a:t>
            </a:r>
          </a:p>
          <a:p>
            <a:endParaRPr lang="en-US" sz="2400" dirty="0" smtClean="0"/>
          </a:p>
          <a:p>
            <a:endParaRPr lang="en-US" sz="2400" dirty="0"/>
          </a:p>
          <a:p>
            <a:r>
              <a:rPr lang="en-US" sz="2400" dirty="0" smtClean="0"/>
              <a:t>Normalized temperature gradient: </a:t>
            </a:r>
            <a:endParaRPr lang="en-US" sz="2400" dirty="0"/>
          </a:p>
          <a:p>
            <a:pPr marL="0" indent="0">
              <a:buNone/>
            </a:pPr>
            <a:endParaRPr lang="en-US" sz="2400" dirty="0"/>
          </a:p>
        </p:txBody>
      </p:sp>
      <p:sp>
        <p:nvSpPr>
          <p:cNvPr id="31746" name="Title 1"/>
          <p:cNvSpPr>
            <a:spLocks noGrp="1"/>
          </p:cNvSpPr>
          <p:nvPr>
            <p:ph type="title"/>
          </p:nvPr>
        </p:nvSpPr>
        <p:spPr>
          <a:xfrm>
            <a:off x="770710" y="228600"/>
            <a:ext cx="10771716" cy="990600"/>
          </a:xfrm>
        </p:spPr>
        <p:txBody>
          <a:bodyPr/>
          <a:lstStyle/>
          <a:p>
            <a:pPr eaLnBrk="1" hangingPunct="1"/>
            <a:r>
              <a:rPr lang="en-US" altLang="en-US" sz="3200" dirty="0" err="1" smtClean="0">
                <a:solidFill>
                  <a:schemeClr val="tx1"/>
                </a:solidFill>
              </a:rPr>
              <a:t>Monin-Obukhov</a:t>
            </a:r>
            <a:r>
              <a:rPr lang="en-US" altLang="en-US" sz="3200" dirty="0" smtClean="0">
                <a:solidFill>
                  <a:schemeClr val="tx1"/>
                </a:solidFill>
              </a:rPr>
              <a:t> similarity functions</a:t>
            </a:r>
            <a:endParaRPr lang="en-US" altLang="en-US" sz="3200" dirty="0">
              <a:solidFill>
                <a:schemeClr val="tx1"/>
              </a:solidFill>
            </a:endParaRPr>
          </a:p>
        </p:txBody>
      </p:sp>
      <p:pic>
        <p:nvPicPr>
          <p:cNvPr id="8" name="Picture 7"/>
          <p:cNvPicPr>
            <a:picLocks noChangeAspect="1"/>
          </p:cNvPicPr>
          <p:nvPr/>
        </p:nvPicPr>
        <p:blipFill>
          <a:blip r:embed="rId4"/>
          <a:stretch>
            <a:fillRect/>
          </a:stretch>
        </p:blipFill>
        <p:spPr>
          <a:xfrm>
            <a:off x="1546484" y="3785689"/>
            <a:ext cx="2048260" cy="786386"/>
          </a:xfrm>
          <a:prstGeom prst="rect">
            <a:avLst/>
          </a:prstGeom>
        </p:spPr>
      </p:pic>
      <p:pic>
        <p:nvPicPr>
          <p:cNvPr id="12" name="Picture 11"/>
          <p:cNvPicPr>
            <a:picLocks noChangeAspect="1"/>
          </p:cNvPicPr>
          <p:nvPr/>
        </p:nvPicPr>
        <p:blipFill>
          <a:blip r:embed="rId5"/>
          <a:stretch>
            <a:fillRect/>
          </a:stretch>
        </p:blipFill>
        <p:spPr>
          <a:xfrm>
            <a:off x="1365178" y="5261846"/>
            <a:ext cx="2029972" cy="804674"/>
          </a:xfrm>
          <a:prstGeom prst="rect">
            <a:avLst/>
          </a:prstGeom>
        </p:spPr>
      </p:pic>
    </p:spTree>
    <p:extLst>
      <p:ext uri="{BB962C8B-B14F-4D97-AF65-F5344CB8AC3E}">
        <p14:creationId xmlns:p14="http://schemas.microsoft.com/office/powerpoint/2010/main" val="13142972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575822" y="1366204"/>
            <a:ext cx="11198352" cy="4495800"/>
          </a:xfrm>
        </p:spPr>
        <p:txBody>
          <a:bodyPr/>
          <a:lstStyle/>
          <a:p>
            <a:pPr marL="0" indent="0">
              <a:buNone/>
            </a:pPr>
            <a:endParaRPr lang="en-US" sz="2400" dirty="0" smtClean="0"/>
          </a:p>
          <a:p>
            <a:r>
              <a:rPr lang="en-US" sz="2400" smtClean="0"/>
              <a:t>Normalized </a:t>
            </a:r>
            <a:r>
              <a:rPr lang="en-US" sz="2400" smtClean="0"/>
              <a:t>TKE </a:t>
            </a:r>
            <a:r>
              <a:rPr lang="en-US" sz="2400" dirty="0" smtClean="0"/>
              <a:t>dissipation rate:</a:t>
            </a:r>
          </a:p>
          <a:p>
            <a:endParaRPr lang="en-US" sz="2400" dirty="0" smtClean="0"/>
          </a:p>
          <a:p>
            <a:endParaRPr lang="en-US" sz="2400" dirty="0"/>
          </a:p>
          <a:p>
            <a:r>
              <a:rPr lang="en-US" sz="2400" dirty="0" smtClean="0"/>
              <a:t>Normalized TKE: </a:t>
            </a:r>
            <a:endParaRPr lang="en-US" sz="2400" dirty="0"/>
          </a:p>
          <a:p>
            <a:pPr marL="0" indent="0">
              <a:buNone/>
            </a:pPr>
            <a:endParaRPr lang="en-US" sz="2400" dirty="0"/>
          </a:p>
        </p:txBody>
      </p:sp>
      <p:sp>
        <p:nvSpPr>
          <p:cNvPr id="31746" name="Title 1"/>
          <p:cNvSpPr>
            <a:spLocks noGrp="1"/>
          </p:cNvSpPr>
          <p:nvPr>
            <p:ph type="title"/>
          </p:nvPr>
        </p:nvSpPr>
        <p:spPr>
          <a:xfrm>
            <a:off x="770710" y="228600"/>
            <a:ext cx="10771716" cy="990600"/>
          </a:xfrm>
        </p:spPr>
        <p:txBody>
          <a:bodyPr/>
          <a:lstStyle/>
          <a:p>
            <a:pPr eaLnBrk="1" hangingPunct="1"/>
            <a:r>
              <a:rPr lang="en-US" altLang="en-US" sz="3200" dirty="0" err="1" smtClean="0">
                <a:solidFill>
                  <a:schemeClr val="tx1"/>
                </a:solidFill>
              </a:rPr>
              <a:t>Monin-Obukhov</a:t>
            </a:r>
            <a:r>
              <a:rPr lang="en-US" altLang="en-US" sz="3200" dirty="0" smtClean="0">
                <a:solidFill>
                  <a:schemeClr val="tx1"/>
                </a:solidFill>
              </a:rPr>
              <a:t> similarity functions</a:t>
            </a:r>
            <a:endParaRPr lang="en-US" altLang="en-US" sz="3200" dirty="0">
              <a:solidFill>
                <a:schemeClr val="tx1"/>
              </a:solidFill>
            </a:endParaRPr>
          </a:p>
        </p:txBody>
      </p:sp>
      <p:pic>
        <p:nvPicPr>
          <p:cNvPr id="13" name="Picture 12"/>
          <p:cNvPicPr>
            <a:picLocks noChangeAspect="1"/>
          </p:cNvPicPr>
          <p:nvPr/>
        </p:nvPicPr>
        <p:blipFill>
          <a:blip r:embed="rId3"/>
          <a:stretch>
            <a:fillRect/>
          </a:stretch>
        </p:blipFill>
        <p:spPr>
          <a:xfrm>
            <a:off x="5156490" y="1672077"/>
            <a:ext cx="1188722" cy="822962"/>
          </a:xfrm>
          <a:prstGeom prst="rect">
            <a:avLst/>
          </a:prstGeom>
        </p:spPr>
      </p:pic>
      <p:pic>
        <p:nvPicPr>
          <p:cNvPr id="14" name="Picture 13"/>
          <p:cNvPicPr>
            <a:picLocks noChangeAspect="1"/>
          </p:cNvPicPr>
          <p:nvPr/>
        </p:nvPicPr>
        <p:blipFill>
          <a:blip r:embed="rId4"/>
          <a:stretch>
            <a:fillRect/>
          </a:stretch>
        </p:blipFill>
        <p:spPr>
          <a:xfrm>
            <a:off x="3172916" y="2956434"/>
            <a:ext cx="1060706" cy="859538"/>
          </a:xfrm>
          <a:prstGeom prst="rect">
            <a:avLst/>
          </a:prstGeom>
        </p:spPr>
      </p:pic>
    </p:spTree>
    <p:extLst>
      <p:ext uri="{BB962C8B-B14F-4D97-AF65-F5344CB8AC3E}">
        <p14:creationId xmlns:p14="http://schemas.microsoft.com/office/powerpoint/2010/main" val="22142615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560832" y="1591056"/>
            <a:ext cx="11198352" cy="4495800"/>
          </a:xfrm>
        </p:spPr>
        <p:txBody>
          <a:bodyPr/>
          <a:lstStyle/>
          <a:p>
            <a:r>
              <a:rPr lang="en-US" sz="2400" dirty="0" smtClean="0"/>
              <a:t>Air stability: the vertical moving tendency of an air parcel in response to a small disturbance. If the small initial disturbance is amplified over time, the air is unstable. Otherwise it is stable.</a:t>
            </a:r>
          </a:p>
          <a:p>
            <a:r>
              <a:rPr lang="en-US" sz="2400" dirty="0"/>
              <a:t>Air parcel: a balloon-like blob of air, isolated (conceptually) from its </a:t>
            </a:r>
            <a:r>
              <a:rPr lang="en-US" sz="2400" dirty="0" smtClean="0"/>
              <a:t>environment</a:t>
            </a:r>
          </a:p>
          <a:p>
            <a:r>
              <a:rPr lang="en-US" sz="2400" dirty="0"/>
              <a:t>Dry adiabatic process: in the parcel’s descent or descent, no heat is lost via molecular diffusion to the surroundings, no molecules escape from the parcel, no heat source exists within the parcel, and changes to its temperature result only from the work done through its volume change</a:t>
            </a:r>
            <a:r>
              <a:rPr lang="en-US" sz="2400" dirty="0" smtClean="0"/>
              <a:t>.</a:t>
            </a:r>
          </a:p>
          <a:p>
            <a:r>
              <a:rPr lang="en-US" sz="2400" dirty="0"/>
              <a:t>Dry adiabatic lapse rate: the rate of adiabatic cooling or warming</a:t>
            </a:r>
            <a:r>
              <a:rPr lang="en-US" sz="2400"/>
              <a:t>: </a:t>
            </a:r>
            <a:r>
              <a:rPr lang="en-US" sz="2400" smtClean="0"/>
              <a:t>~9.8</a:t>
            </a:r>
            <a:r>
              <a:rPr lang="en-US" sz="2400" baseline="30000" smtClean="0"/>
              <a:t>o</a:t>
            </a:r>
            <a:r>
              <a:rPr lang="en-US" sz="2400" smtClean="0"/>
              <a:t>C/km</a:t>
            </a:r>
            <a:endParaRPr lang="en-US" sz="2400" dirty="0"/>
          </a:p>
          <a:p>
            <a:endParaRPr lang="en-US" sz="2400" dirty="0"/>
          </a:p>
          <a:p>
            <a:pPr marL="0" indent="0">
              <a:buNone/>
            </a:pPr>
            <a:endParaRPr lang="en-US" sz="2400" dirty="0"/>
          </a:p>
          <a:p>
            <a:pPr marL="0" indent="0">
              <a:buNone/>
            </a:pPr>
            <a:endParaRPr lang="en-US" sz="2400" dirty="0"/>
          </a:p>
        </p:txBody>
      </p:sp>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Stability concept</a:t>
            </a:r>
            <a:endParaRPr lang="en-US" altLang="en-US" sz="32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Stability concept</a:t>
            </a:r>
            <a:endParaRPr lang="en-US" altLang="en-US" sz="3200" dirty="0">
              <a:solidFill>
                <a:schemeClr val="tx1"/>
              </a:solidFill>
            </a:endParaRPr>
          </a:p>
        </p:txBody>
      </p:sp>
      <p:cxnSp>
        <p:nvCxnSpPr>
          <p:cNvPr id="9" name="Straight Connector 8"/>
          <p:cNvCxnSpPr/>
          <p:nvPr/>
        </p:nvCxnSpPr>
        <p:spPr>
          <a:xfrm>
            <a:off x="7302246" y="4433570"/>
            <a:ext cx="0" cy="2019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4" descr="05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644" y="1707573"/>
            <a:ext cx="6950330" cy="400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stabil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2536" y="2841577"/>
            <a:ext cx="10453486" cy="3631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878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Determining air stability</a:t>
            </a:r>
            <a:endParaRPr lang="en-US" altLang="en-US" sz="3200" dirty="0">
              <a:solidFill>
                <a:schemeClr val="tx1"/>
              </a:solidFill>
            </a:endParaRPr>
          </a:p>
        </p:txBody>
      </p:sp>
      <p:cxnSp>
        <p:nvCxnSpPr>
          <p:cNvPr id="15" name="Straight Arrow Connector 14"/>
          <p:cNvCxnSpPr/>
          <p:nvPr/>
        </p:nvCxnSpPr>
        <p:spPr>
          <a:xfrm>
            <a:off x="1625354" y="5274790"/>
            <a:ext cx="163031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620590" y="2999274"/>
            <a:ext cx="0" cy="228504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308894" y="5333606"/>
            <a:ext cx="312906" cy="369332"/>
          </a:xfrm>
          <a:prstGeom prst="rect">
            <a:avLst/>
          </a:prstGeom>
          <a:noFill/>
        </p:spPr>
        <p:txBody>
          <a:bodyPr wrap="none" rtlCol="0">
            <a:spAutoFit/>
          </a:bodyPr>
          <a:lstStyle/>
          <a:p>
            <a:r>
              <a:rPr lang="en-US" sz="1800" i="1" dirty="0" smtClean="0">
                <a:latin typeface="Times New Roman" panose="02020603050405020304" pitchFamily="18" charset="0"/>
                <a:cs typeface="Times New Roman" panose="02020603050405020304" pitchFamily="18" charset="0"/>
              </a:rPr>
              <a:t>T</a:t>
            </a:r>
            <a:endParaRPr lang="en-US" sz="1800" i="1"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1243284" y="3019406"/>
            <a:ext cx="274434" cy="369332"/>
          </a:xfrm>
          <a:prstGeom prst="rect">
            <a:avLst/>
          </a:prstGeom>
          <a:noFill/>
        </p:spPr>
        <p:txBody>
          <a:bodyPr wrap="none" rtlCol="0">
            <a:spAutoFit/>
          </a:bodyPr>
          <a:lstStyle/>
          <a:p>
            <a:r>
              <a:rPr lang="en-US" sz="1800" i="1" dirty="0">
                <a:latin typeface="Times New Roman" panose="02020603050405020304" pitchFamily="18" charset="0"/>
                <a:cs typeface="Times New Roman" panose="02020603050405020304" pitchFamily="18" charset="0"/>
              </a:rPr>
              <a:t>z</a:t>
            </a:r>
          </a:p>
        </p:txBody>
      </p:sp>
      <p:cxnSp>
        <p:nvCxnSpPr>
          <p:cNvPr id="19" name="Straight Connector 18"/>
          <p:cNvCxnSpPr/>
          <p:nvPr/>
        </p:nvCxnSpPr>
        <p:spPr>
          <a:xfrm>
            <a:off x="1844170" y="3397767"/>
            <a:ext cx="879676" cy="163203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2483886" y="4609549"/>
            <a:ext cx="112294" cy="11229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2265225" y="3635514"/>
            <a:ext cx="261851" cy="1047042"/>
            <a:chOff x="2295205" y="2900996"/>
            <a:chExt cx="261851" cy="1047042"/>
          </a:xfrm>
        </p:grpSpPr>
        <p:cxnSp>
          <p:nvCxnSpPr>
            <p:cNvPr id="20" name="Straight Connector 19"/>
            <p:cNvCxnSpPr/>
            <p:nvPr/>
          </p:nvCxnSpPr>
          <p:spPr>
            <a:xfrm flipH="1" flipV="1">
              <a:off x="2348712" y="2941042"/>
              <a:ext cx="208344" cy="100699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2295205" y="2900996"/>
              <a:ext cx="112294" cy="11229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3" name="Straight Connector 22"/>
          <p:cNvCxnSpPr/>
          <p:nvPr/>
        </p:nvCxnSpPr>
        <p:spPr>
          <a:xfrm>
            <a:off x="1617961" y="4667963"/>
            <a:ext cx="5632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617961" y="3693928"/>
            <a:ext cx="5632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296998" y="4476866"/>
            <a:ext cx="351378" cy="369332"/>
          </a:xfrm>
          <a:prstGeom prst="rect">
            <a:avLst/>
          </a:prstGeom>
          <a:noFill/>
        </p:spPr>
        <p:txBody>
          <a:bodyPr wrap="none" rtlCol="0">
            <a:spAutoFit/>
          </a:bodyPr>
          <a:lstStyle/>
          <a:p>
            <a:r>
              <a:rPr lang="en-US" sz="1800" i="1" dirty="0" smtClean="0">
                <a:latin typeface="Times New Roman" panose="02020603050405020304" pitchFamily="18" charset="0"/>
                <a:cs typeface="Times New Roman" panose="02020603050405020304" pitchFamily="18" charset="0"/>
              </a:rPr>
              <a:t>z</a:t>
            </a:r>
            <a:r>
              <a:rPr lang="en-US" sz="1800" baseline="-25000" dirty="0" smtClean="0">
                <a:latin typeface="Times New Roman" panose="02020603050405020304" pitchFamily="18" charset="0"/>
                <a:cs typeface="Times New Roman" panose="02020603050405020304" pitchFamily="18" charset="0"/>
              </a:rPr>
              <a:t>1</a:t>
            </a:r>
            <a:endParaRPr lang="en-US" sz="1800" baseline="-25000"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1296998" y="3473706"/>
            <a:ext cx="351378" cy="369332"/>
          </a:xfrm>
          <a:prstGeom prst="rect">
            <a:avLst/>
          </a:prstGeom>
          <a:noFill/>
        </p:spPr>
        <p:txBody>
          <a:bodyPr wrap="none" rtlCol="0">
            <a:spAutoFit/>
          </a:bodyPr>
          <a:lstStyle/>
          <a:p>
            <a:r>
              <a:rPr lang="en-US" sz="1800" i="1" dirty="0" smtClean="0">
                <a:latin typeface="Times New Roman" panose="02020603050405020304" pitchFamily="18" charset="0"/>
                <a:cs typeface="Times New Roman" panose="02020603050405020304" pitchFamily="18" charset="0"/>
              </a:rPr>
              <a:t>z</a:t>
            </a:r>
            <a:r>
              <a:rPr lang="en-US" sz="1800" baseline="-25000" dirty="0" smtClean="0">
                <a:latin typeface="Times New Roman" panose="02020603050405020304" pitchFamily="18" charset="0"/>
                <a:cs typeface="Times New Roman" panose="02020603050405020304" pitchFamily="18" charset="0"/>
              </a:rPr>
              <a:t>2</a:t>
            </a:r>
            <a:endParaRPr lang="en-US" sz="1800" baseline="-25000" dirty="0">
              <a:latin typeface="Times New Roman" panose="02020603050405020304" pitchFamily="18" charset="0"/>
              <a:cs typeface="Times New Roman" panose="02020603050405020304" pitchFamily="18" charset="0"/>
            </a:endParaRPr>
          </a:p>
        </p:txBody>
      </p:sp>
      <p:sp>
        <p:nvSpPr>
          <p:cNvPr id="27" name="TextBox 26"/>
          <p:cNvSpPr txBox="1"/>
          <p:nvPr/>
        </p:nvSpPr>
        <p:spPr>
          <a:xfrm>
            <a:off x="1895456" y="2633427"/>
            <a:ext cx="1005403"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Unstable</a:t>
            </a:r>
            <a:endParaRPr lang="en-US" sz="1800" dirty="0">
              <a:latin typeface="Times New Roman" panose="02020603050405020304" pitchFamily="18" charset="0"/>
              <a:cs typeface="Times New Roman" panose="02020603050405020304" pitchFamily="18" charset="0"/>
            </a:endParaRPr>
          </a:p>
        </p:txBody>
      </p:sp>
      <p:grpSp>
        <p:nvGrpSpPr>
          <p:cNvPr id="3" name="Group 2"/>
          <p:cNvGrpSpPr/>
          <p:nvPr/>
        </p:nvGrpSpPr>
        <p:grpSpPr>
          <a:xfrm>
            <a:off x="3637993" y="2718736"/>
            <a:ext cx="2012380" cy="2979570"/>
            <a:chOff x="3637993" y="2718736"/>
            <a:chExt cx="2012380" cy="2979570"/>
          </a:xfrm>
        </p:grpSpPr>
        <p:grpSp>
          <p:nvGrpSpPr>
            <p:cNvPr id="11" name="Group 10"/>
            <p:cNvGrpSpPr/>
            <p:nvPr/>
          </p:nvGrpSpPr>
          <p:grpSpPr>
            <a:xfrm>
              <a:off x="4659934" y="3630882"/>
              <a:ext cx="330955" cy="1086329"/>
              <a:chOff x="4689914" y="2896364"/>
              <a:chExt cx="330955" cy="1086329"/>
            </a:xfrm>
          </p:grpSpPr>
          <p:cxnSp>
            <p:nvCxnSpPr>
              <p:cNvPr id="34" name="Straight Connector 33"/>
              <p:cNvCxnSpPr/>
              <p:nvPr/>
            </p:nvCxnSpPr>
            <p:spPr>
              <a:xfrm flipH="1" flipV="1">
                <a:off x="4743421" y="2936410"/>
                <a:ext cx="208344" cy="1006996"/>
              </a:xfrm>
              <a:prstGeom prst="line">
                <a:avLst/>
              </a:prstGeom>
              <a:noFill/>
              <a:ln w="12700" cap="flat" cmpd="sng" algn="ctr">
                <a:solidFill>
                  <a:sysClr val="windowText" lastClr="000000"/>
                </a:solidFill>
                <a:prstDash val="dash"/>
              </a:ln>
              <a:effectLst/>
            </p:spPr>
          </p:cxnSp>
          <p:sp>
            <p:nvSpPr>
              <p:cNvPr id="35" name="Oval 34"/>
              <p:cNvSpPr/>
              <p:nvPr/>
            </p:nvSpPr>
            <p:spPr>
              <a:xfrm>
                <a:off x="4908575" y="3870399"/>
                <a:ext cx="112294" cy="112294"/>
              </a:xfrm>
              <a:prstGeom prst="ellipse">
                <a:avLst/>
              </a:prstGeom>
              <a:solidFill>
                <a:sysClr val="window" lastClr="FFFFFF"/>
              </a:solidFill>
              <a:ln w="19050" cap="flat" cmpd="sng" algn="ctr">
                <a:solidFill>
                  <a:sysClr val="windowText" lastClr="000000"/>
                </a:solidFill>
                <a:prstDash val="solid"/>
              </a:ln>
              <a:effectLst/>
            </p:spPr>
            <p:txBody>
              <a:bodyPr rtlCol="0" anchor="ctr"/>
              <a:lstStyle/>
              <a:p>
                <a:pPr marL="0" marR="0" lvl="0" indent="0" algn="ctr" defTabSz="507309"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smtClean="0">
                  <a:ln>
                    <a:noFill/>
                  </a:ln>
                  <a:solidFill>
                    <a:prstClr val="white"/>
                  </a:solidFill>
                  <a:effectLst/>
                  <a:uLnTx/>
                  <a:uFillTx/>
                  <a:latin typeface="Calibri"/>
                  <a:ea typeface="+mn-ea"/>
                  <a:cs typeface="+mn-cs"/>
                </a:endParaRPr>
              </a:p>
            </p:txBody>
          </p:sp>
          <p:sp>
            <p:nvSpPr>
              <p:cNvPr id="36" name="Oval 35"/>
              <p:cNvSpPr/>
              <p:nvPr/>
            </p:nvSpPr>
            <p:spPr>
              <a:xfrm>
                <a:off x="4689914" y="2896364"/>
                <a:ext cx="112294" cy="112294"/>
              </a:xfrm>
              <a:prstGeom prst="ellipse">
                <a:avLst/>
              </a:prstGeom>
              <a:solidFill>
                <a:sysClr val="window" lastClr="FFFFFF"/>
              </a:solidFill>
              <a:ln w="19050" cap="flat" cmpd="sng" algn="ctr">
                <a:solidFill>
                  <a:sysClr val="windowText" lastClr="000000"/>
                </a:solidFill>
                <a:prstDash val="solid"/>
              </a:ln>
              <a:effectLst/>
            </p:spPr>
            <p:txBody>
              <a:bodyPr rtlCol="0" anchor="ctr"/>
              <a:lstStyle/>
              <a:p>
                <a:pPr marL="0" marR="0" lvl="0" indent="0" algn="ctr" defTabSz="507309"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smtClean="0">
                  <a:ln>
                    <a:noFill/>
                  </a:ln>
                  <a:solidFill>
                    <a:prstClr val="white"/>
                  </a:solidFill>
                  <a:effectLst/>
                  <a:uLnTx/>
                  <a:uFillTx/>
                  <a:latin typeface="Calibri"/>
                  <a:ea typeface="+mn-ea"/>
                  <a:cs typeface="+mn-cs"/>
                </a:endParaRPr>
              </a:p>
            </p:txBody>
          </p:sp>
        </p:grpSp>
        <p:grpSp>
          <p:nvGrpSpPr>
            <p:cNvPr id="2" name="Group 1"/>
            <p:cNvGrpSpPr/>
            <p:nvPr/>
          </p:nvGrpSpPr>
          <p:grpSpPr>
            <a:xfrm>
              <a:off x="3637993" y="2718736"/>
              <a:ext cx="2012380" cy="2979570"/>
              <a:chOff x="3637993" y="2718736"/>
              <a:chExt cx="2012380" cy="2979570"/>
            </a:xfrm>
          </p:grpSpPr>
          <p:sp>
            <p:nvSpPr>
              <p:cNvPr id="32" name="TextBox 31"/>
              <p:cNvSpPr txBox="1"/>
              <p:nvPr/>
            </p:nvSpPr>
            <p:spPr>
              <a:xfrm>
                <a:off x="3637993" y="3037076"/>
                <a:ext cx="274434" cy="369332"/>
              </a:xfrm>
              <a:prstGeom prst="rect">
                <a:avLst/>
              </a:prstGeom>
              <a:noFill/>
            </p:spPr>
            <p:txBody>
              <a:bodyPr wrap="none" rtlCol="0">
                <a:spAutoFit/>
              </a:bodyPr>
              <a:lstStyle/>
              <a:p>
                <a:pPr marL="0" marR="0" lvl="0" indent="0" defTabSz="507309"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z</a:t>
                </a:r>
              </a:p>
            </p:txBody>
          </p:sp>
          <p:grpSp>
            <p:nvGrpSpPr>
              <p:cNvPr id="6" name="Group 5"/>
              <p:cNvGrpSpPr/>
              <p:nvPr/>
            </p:nvGrpSpPr>
            <p:grpSpPr>
              <a:xfrm>
                <a:off x="4012670" y="2718736"/>
                <a:ext cx="1637703" cy="2979570"/>
                <a:chOff x="4042650" y="1984218"/>
                <a:chExt cx="1637703" cy="2979570"/>
              </a:xfrm>
            </p:grpSpPr>
            <p:cxnSp>
              <p:nvCxnSpPr>
                <p:cNvPr id="29" name="Straight Arrow Connector 28"/>
                <p:cNvCxnSpPr/>
                <p:nvPr/>
              </p:nvCxnSpPr>
              <p:spPr>
                <a:xfrm>
                  <a:off x="4050043" y="4535640"/>
                  <a:ext cx="1630310" cy="0"/>
                </a:xfrm>
                <a:prstGeom prst="straightConnector1">
                  <a:avLst/>
                </a:prstGeom>
                <a:noFill/>
                <a:ln w="12700" cap="flat" cmpd="sng" algn="ctr">
                  <a:solidFill>
                    <a:sysClr val="windowText" lastClr="000000"/>
                  </a:solidFill>
                  <a:prstDash val="solid"/>
                  <a:tailEnd type="triangle"/>
                </a:ln>
                <a:effectLst/>
              </p:spPr>
            </p:cxnSp>
            <p:cxnSp>
              <p:nvCxnSpPr>
                <p:cNvPr id="30" name="Straight Arrow Connector 29"/>
                <p:cNvCxnSpPr/>
                <p:nvPr/>
              </p:nvCxnSpPr>
              <p:spPr>
                <a:xfrm flipV="1">
                  <a:off x="4045279" y="2260124"/>
                  <a:ext cx="0" cy="2285042"/>
                </a:xfrm>
                <a:prstGeom prst="straightConnector1">
                  <a:avLst/>
                </a:prstGeom>
                <a:noFill/>
                <a:ln w="12700" cap="flat" cmpd="sng" algn="ctr">
                  <a:solidFill>
                    <a:sysClr val="windowText" lastClr="000000"/>
                  </a:solidFill>
                  <a:prstDash val="solid"/>
                  <a:tailEnd type="triangle"/>
                </a:ln>
                <a:effectLst/>
              </p:spPr>
            </p:cxnSp>
            <p:sp>
              <p:nvSpPr>
                <p:cNvPr id="31" name="TextBox 30"/>
                <p:cNvSpPr txBox="1"/>
                <p:nvPr/>
              </p:nvSpPr>
              <p:spPr>
                <a:xfrm>
                  <a:off x="4733583" y="4594456"/>
                  <a:ext cx="312906" cy="369332"/>
                </a:xfrm>
                <a:prstGeom prst="rect">
                  <a:avLst/>
                </a:prstGeom>
                <a:noFill/>
              </p:spPr>
              <p:txBody>
                <a:bodyPr wrap="none" rtlCol="0">
                  <a:spAutoFit/>
                </a:bodyPr>
                <a:lstStyle/>
                <a:p>
                  <a:pPr marL="0" marR="0" lvl="0" indent="0" defTabSz="507309"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T</a:t>
                  </a:r>
                </a:p>
              </p:txBody>
            </p:sp>
            <p:cxnSp>
              <p:nvCxnSpPr>
                <p:cNvPr id="33" name="Straight Connector 32"/>
                <p:cNvCxnSpPr/>
                <p:nvPr/>
              </p:nvCxnSpPr>
              <p:spPr>
                <a:xfrm>
                  <a:off x="4837618" y="2649968"/>
                  <a:ext cx="154800" cy="1629529"/>
                </a:xfrm>
                <a:prstGeom prst="line">
                  <a:avLst/>
                </a:prstGeom>
                <a:noFill/>
                <a:ln w="12700" cap="flat" cmpd="sng" algn="ctr">
                  <a:solidFill>
                    <a:sysClr val="windowText" lastClr="000000"/>
                  </a:solidFill>
                  <a:prstDash val="solid"/>
                </a:ln>
                <a:effectLst/>
              </p:spPr>
            </p:cxnSp>
            <p:cxnSp>
              <p:nvCxnSpPr>
                <p:cNvPr id="37" name="Straight Connector 36"/>
                <p:cNvCxnSpPr/>
                <p:nvPr/>
              </p:nvCxnSpPr>
              <p:spPr>
                <a:xfrm>
                  <a:off x="4042650" y="3928813"/>
                  <a:ext cx="56321" cy="0"/>
                </a:xfrm>
                <a:prstGeom prst="line">
                  <a:avLst/>
                </a:prstGeom>
                <a:noFill/>
                <a:ln w="12700" cap="flat" cmpd="sng" algn="ctr">
                  <a:solidFill>
                    <a:sysClr val="windowText" lastClr="000000"/>
                  </a:solidFill>
                  <a:prstDash val="solid"/>
                </a:ln>
                <a:effectLst/>
              </p:spPr>
            </p:cxnSp>
            <p:cxnSp>
              <p:nvCxnSpPr>
                <p:cNvPr id="38" name="Straight Connector 37"/>
                <p:cNvCxnSpPr/>
                <p:nvPr/>
              </p:nvCxnSpPr>
              <p:spPr>
                <a:xfrm>
                  <a:off x="4042650" y="2954778"/>
                  <a:ext cx="56321" cy="0"/>
                </a:xfrm>
                <a:prstGeom prst="line">
                  <a:avLst/>
                </a:prstGeom>
                <a:noFill/>
                <a:ln w="12700" cap="flat" cmpd="sng" algn="ctr">
                  <a:solidFill>
                    <a:sysClr val="windowText" lastClr="000000"/>
                  </a:solidFill>
                  <a:prstDash val="solid"/>
                </a:ln>
                <a:effectLst/>
              </p:spPr>
            </p:cxnSp>
            <p:sp>
              <p:nvSpPr>
                <p:cNvPr id="39" name="TextBox 38"/>
                <p:cNvSpPr txBox="1"/>
                <p:nvPr/>
              </p:nvSpPr>
              <p:spPr>
                <a:xfrm>
                  <a:off x="4559988" y="1984218"/>
                  <a:ext cx="761747" cy="369332"/>
                </a:xfrm>
                <a:prstGeom prst="rect">
                  <a:avLst/>
                </a:prstGeom>
                <a:noFill/>
              </p:spPr>
              <p:txBody>
                <a:bodyPr wrap="none" rtlCol="0">
                  <a:spAutoFit/>
                </a:bodyPr>
                <a:lstStyle/>
                <a:p>
                  <a:pPr marL="0" marR="0" lvl="0" indent="0" defTabSz="507309"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Stable</a:t>
                  </a:r>
                </a:p>
              </p:txBody>
            </p:sp>
          </p:grpSp>
        </p:grpSp>
      </p:grpSp>
      <p:sp>
        <p:nvSpPr>
          <p:cNvPr id="40" name="TextBox 39"/>
          <p:cNvSpPr txBox="1"/>
          <p:nvPr/>
        </p:nvSpPr>
        <p:spPr>
          <a:xfrm>
            <a:off x="1199212" y="1828800"/>
            <a:ext cx="3643946" cy="461665"/>
          </a:xfrm>
          <a:prstGeom prst="rect">
            <a:avLst/>
          </a:prstGeom>
          <a:noFill/>
        </p:spPr>
        <p:txBody>
          <a:bodyPr wrap="none" rtlCol="0">
            <a:spAutoFit/>
          </a:bodyPr>
          <a:lstStyle/>
          <a:p>
            <a:r>
              <a:rPr lang="en-US" sz="2400" dirty="0" smtClean="0"/>
              <a:t>Using temperature profile</a:t>
            </a:r>
            <a:endParaRPr lang="en-US" sz="2400" dirty="0"/>
          </a:p>
        </p:txBody>
      </p:sp>
      <p:grpSp>
        <p:nvGrpSpPr>
          <p:cNvPr id="41" name="Group 40"/>
          <p:cNvGrpSpPr/>
          <p:nvPr/>
        </p:nvGrpSpPr>
        <p:grpSpPr>
          <a:xfrm>
            <a:off x="6388306" y="1816308"/>
            <a:ext cx="4894289" cy="3811679"/>
            <a:chOff x="6388306" y="1816308"/>
            <a:chExt cx="4894289" cy="3811679"/>
          </a:xfrm>
        </p:grpSpPr>
        <p:sp>
          <p:nvSpPr>
            <p:cNvPr id="42" name="TextBox 41"/>
            <p:cNvSpPr txBox="1"/>
            <p:nvPr/>
          </p:nvSpPr>
          <p:spPr>
            <a:xfrm>
              <a:off x="6388306" y="1816308"/>
              <a:ext cx="4894289" cy="461665"/>
            </a:xfrm>
            <a:prstGeom prst="rect">
              <a:avLst/>
            </a:prstGeom>
            <a:noFill/>
          </p:spPr>
          <p:txBody>
            <a:bodyPr wrap="none" rtlCol="0">
              <a:spAutoFit/>
            </a:bodyPr>
            <a:lstStyle/>
            <a:p>
              <a:r>
                <a:rPr lang="en-US" sz="2400" dirty="0" smtClean="0"/>
                <a:t>Using potential temperature profile</a:t>
              </a:r>
              <a:endParaRPr lang="en-US" sz="2400" dirty="0"/>
            </a:p>
          </p:txBody>
        </p:sp>
        <p:grpSp>
          <p:nvGrpSpPr>
            <p:cNvPr id="54" name="Group 53"/>
            <p:cNvGrpSpPr/>
            <p:nvPr/>
          </p:nvGrpSpPr>
          <p:grpSpPr>
            <a:xfrm>
              <a:off x="6640379" y="2558476"/>
              <a:ext cx="2001229" cy="3069511"/>
              <a:chOff x="3072720" y="-4842"/>
              <a:chExt cx="2001229" cy="3069511"/>
            </a:xfrm>
          </p:grpSpPr>
          <p:cxnSp>
            <p:nvCxnSpPr>
              <p:cNvPr id="55" name="Straight Connector 54"/>
              <p:cNvCxnSpPr/>
              <p:nvPr/>
            </p:nvCxnSpPr>
            <p:spPr>
              <a:xfrm flipV="1">
                <a:off x="4365171" y="991438"/>
                <a:ext cx="0" cy="1045028"/>
              </a:xfrm>
              <a:prstGeom prst="line">
                <a:avLst/>
              </a:prstGeom>
              <a:noFill/>
              <a:ln w="12700" cap="flat" cmpd="sng" algn="ctr">
                <a:solidFill>
                  <a:sysClr val="windowText" lastClr="000000"/>
                </a:solidFill>
                <a:prstDash val="dash"/>
              </a:ln>
              <a:effectLst/>
            </p:spPr>
          </p:cxnSp>
          <p:grpSp>
            <p:nvGrpSpPr>
              <p:cNvPr id="56" name="Group 55"/>
              <p:cNvGrpSpPr/>
              <p:nvPr/>
            </p:nvGrpSpPr>
            <p:grpSpPr>
              <a:xfrm>
                <a:off x="3072720" y="-4842"/>
                <a:ext cx="2001229" cy="3069511"/>
                <a:chOff x="729779" y="-46710"/>
                <a:chExt cx="2001229" cy="3069511"/>
              </a:xfrm>
            </p:grpSpPr>
            <p:cxnSp>
              <p:nvCxnSpPr>
                <p:cNvPr id="57" name="Straight Arrow Connector 56"/>
                <p:cNvCxnSpPr/>
                <p:nvPr/>
              </p:nvCxnSpPr>
              <p:spPr>
                <a:xfrm>
                  <a:off x="1100698" y="2594653"/>
                  <a:ext cx="1630310" cy="0"/>
                </a:xfrm>
                <a:prstGeom prst="straightConnector1">
                  <a:avLst/>
                </a:prstGeom>
                <a:noFill/>
                <a:ln w="12700" cap="flat" cmpd="sng" algn="ctr">
                  <a:solidFill>
                    <a:sysClr val="windowText" lastClr="000000"/>
                  </a:solidFill>
                  <a:prstDash val="solid"/>
                  <a:tailEnd type="triangle"/>
                </a:ln>
                <a:effectLst/>
              </p:spPr>
            </p:cxnSp>
            <p:cxnSp>
              <p:nvCxnSpPr>
                <p:cNvPr id="58" name="Straight Arrow Connector 57"/>
                <p:cNvCxnSpPr/>
                <p:nvPr/>
              </p:nvCxnSpPr>
              <p:spPr>
                <a:xfrm flipV="1">
                  <a:off x="1095934" y="319137"/>
                  <a:ext cx="0" cy="2285042"/>
                </a:xfrm>
                <a:prstGeom prst="straightConnector1">
                  <a:avLst/>
                </a:prstGeom>
                <a:noFill/>
                <a:ln w="12700" cap="flat" cmpd="sng" algn="ctr">
                  <a:solidFill>
                    <a:sysClr val="windowText" lastClr="000000"/>
                  </a:solidFill>
                  <a:prstDash val="solid"/>
                  <a:tailEnd type="triangle"/>
                </a:ln>
                <a:effectLst/>
              </p:spPr>
            </p:cxnSp>
            <p:sp>
              <p:nvSpPr>
                <p:cNvPr id="59" name="TextBox 58"/>
                <p:cNvSpPr txBox="1"/>
                <p:nvPr/>
              </p:nvSpPr>
              <p:spPr>
                <a:xfrm>
                  <a:off x="1784238" y="2653469"/>
                  <a:ext cx="304892" cy="369332"/>
                </a:xfrm>
                <a:prstGeom prst="rect">
                  <a:avLst/>
                </a:prstGeom>
                <a:noFill/>
              </p:spPr>
              <p:txBody>
                <a:bodyPr wrap="none" rtlCol="0">
                  <a:spAutoFit/>
                </a:bodyPr>
                <a:lstStyle/>
                <a:p>
                  <a:pPr marL="0" marR="0" lvl="0" indent="0" defTabSz="507309"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black"/>
                      </a:solidFill>
                      <a:effectLst/>
                      <a:uLnTx/>
                      <a:uFillTx/>
                      <a:latin typeface="Symbol" panose="05050102010706020507" pitchFamily="18" charset="2"/>
                      <a:ea typeface="+mn-ea"/>
                      <a:cs typeface="Times New Roman" panose="02020603050405020304" pitchFamily="18" charset="0"/>
                    </a:rPr>
                    <a:t>q</a:t>
                  </a:r>
                </a:p>
              </p:txBody>
            </p:sp>
            <p:sp>
              <p:nvSpPr>
                <p:cNvPr id="60" name="TextBox 59"/>
                <p:cNvSpPr txBox="1"/>
                <p:nvPr/>
              </p:nvSpPr>
              <p:spPr>
                <a:xfrm>
                  <a:off x="729779" y="350420"/>
                  <a:ext cx="228041" cy="369332"/>
                </a:xfrm>
                <a:prstGeom prst="rect">
                  <a:avLst/>
                </a:prstGeom>
                <a:noFill/>
              </p:spPr>
              <p:txBody>
                <a:bodyPr wrap="square" rtlCol="0">
                  <a:spAutoFit/>
                </a:bodyPr>
                <a:lstStyle/>
                <a:p>
                  <a:pPr marL="0" marR="0" lvl="0" indent="0" defTabSz="507309"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z</a:t>
                  </a:r>
                </a:p>
              </p:txBody>
            </p:sp>
            <p:cxnSp>
              <p:nvCxnSpPr>
                <p:cNvPr id="61" name="Straight Connector 60"/>
                <p:cNvCxnSpPr/>
                <p:nvPr/>
              </p:nvCxnSpPr>
              <p:spPr>
                <a:xfrm>
                  <a:off x="1660490" y="725994"/>
                  <a:ext cx="463061" cy="1594338"/>
                </a:xfrm>
                <a:prstGeom prst="line">
                  <a:avLst/>
                </a:prstGeom>
                <a:noFill/>
                <a:ln w="12700" cap="flat" cmpd="sng" algn="ctr">
                  <a:solidFill>
                    <a:sysClr val="windowText" lastClr="000000"/>
                  </a:solidFill>
                  <a:prstDash val="solid"/>
                </a:ln>
                <a:effectLst/>
              </p:spPr>
            </p:cxnSp>
            <p:sp>
              <p:nvSpPr>
                <p:cNvPr id="62" name="Oval 61"/>
                <p:cNvSpPr/>
                <p:nvPr/>
              </p:nvSpPr>
              <p:spPr>
                <a:xfrm>
                  <a:off x="1957446" y="1929412"/>
                  <a:ext cx="112294" cy="112294"/>
                </a:xfrm>
                <a:prstGeom prst="ellipse">
                  <a:avLst/>
                </a:prstGeom>
                <a:solidFill>
                  <a:sysClr val="window" lastClr="FFFFFF"/>
                </a:solidFill>
                <a:ln w="19050" cap="flat" cmpd="sng" algn="ctr">
                  <a:solidFill>
                    <a:sysClr val="windowText" lastClr="000000"/>
                  </a:solidFill>
                  <a:prstDash val="solid"/>
                </a:ln>
                <a:effectLst/>
              </p:spPr>
              <p:txBody>
                <a:bodyPr rtlCol="0" anchor="ctr"/>
                <a:lstStyle/>
                <a:p>
                  <a:pPr marL="0" marR="0" lvl="0" indent="0" algn="ctr" defTabSz="507309"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smtClean="0">
                    <a:ln>
                      <a:noFill/>
                    </a:ln>
                    <a:solidFill>
                      <a:prstClr val="white"/>
                    </a:solidFill>
                    <a:effectLst/>
                    <a:uLnTx/>
                    <a:uFillTx/>
                    <a:latin typeface="Calibri"/>
                    <a:ea typeface="+mn-ea"/>
                    <a:cs typeface="+mn-cs"/>
                  </a:endParaRPr>
                </a:p>
              </p:txBody>
            </p:sp>
            <p:cxnSp>
              <p:nvCxnSpPr>
                <p:cNvPr id="63" name="Straight Connector 62"/>
                <p:cNvCxnSpPr/>
                <p:nvPr/>
              </p:nvCxnSpPr>
              <p:spPr>
                <a:xfrm>
                  <a:off x="1093305" y="1987826"/>
                  <a:ext cx="56321" cy="0"/>
                </a:xfrm>
                <a:prstGeom prst="line">
                  <a:avLst/>
                </a:prstGeom>
                <a:noFill/>
                <a:ln w="12700" cap="flat" cmpd="sng" algn="ctr">
                  <a:solidFill>
                    <a:sysClr val="windowText" lastClr="000000"/>
                  </a:solidFill>
                  <a:prstDash val="solid"/>
                </a:ln>
                <a:effectLst/>
              </p:spPr>
            </p:cxnSp>
            <p:cxnSp>
              <p:nvCxnSpPr>
                <p:cNvPr id="64" name="Straight Connector 63"/>
                <p:cNvCxnSpPr/>
                <p:nvPr/>
              </p:nvCxnSpPr>
              <p:spPr>
                <a:xfrm>
                  <a:off x="1093305" y="1013791"/>
                  <a:ext cx="56321" cy="0"/>
                </a:xfrm>
                <a:prstGeom prst="line">
                  <a:avLst/>
                </a:prstGeom>
                <a:noFill/>
                <a:ln w="12700" cap="flat" cmpd="sng" algn="ctr">
                  <a:solidFill>
                    <a:sysClr val="windowText" lastClr="000000"/>
                  </a:solidFill>
                  <a:prstDash val="solid"/>
                </a:ln>
                <a:effectLst/>
              </p:spPr>
            </p:cxnSp>
            <p:sp>
              <p:nvSpPr>
                <p:cNvPr id="65" name="TextBox 64"/>
                <p:cNvSpPr txBox="1"/>
                <p:nvPr/>
              </p:nvSpPr>
              <p:spPr>
                <a:xfrm>
                  <a:off x="1475731" y="-46710"/>
                  <a:ext cx="1005403" cy="369332"/>
                </a:xfrm>
                <a:prstGeom prst="rect">
                  <a:avLst/>
                </a:prstGeom>
                <a:noFill/>
              </p:spPr>
              <p:txBody>
                <a:bodyPr wrap="none" rtlCol="0">
                  <a:spAutoFit/>
                </a:bodyPr>
                <a:lstStyle/>
                <a:p>
                  <a:pPr marL="0" marR="0" lvl="0" indent="0" defTabSz="507309"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Unstable</a:t>
                  </a:r>
                </a:p>
              </p:txBody>
            </p:sp>
            <p:sp>
              <p:nvSpPr>
                <p:cNvPr id="66" name="Oval 65"/>
                <p:cNvSpPr/>
                <p:nvPr/>
              </p:nvSpPr>
              <p:spPr>
                <a:xfrm>
                  <a:off x="1957446" y="955377"/>
                  <a:ext cx="112294" cy="112294"/>
                </a:xfrm>
                <a:prstGeom prst="ellipse">
                  <a:avLst/>
                </a:prstGeom>
                <a:solidFill>
                  <a:sysClr val="window" lastClr="FFFFFF"/>
                </a:solidFill>
                <a:ln w="19050" cap="flat" cmpd="sng" algn="ctr">
                  <a:solidFill>
                    <a:sysClr val="windowText" lastClr="000000"/>
                  </a:solidFill>
                  <a:prstDash val="solid"/>
                </a:ln>
                <a:effectLst/>
              </p:spPr>
              <p:txBody>
                <a:bodyPr rtlCol="0" anchor="ctr"/>
                <a:lstStyle/>
                <a:p>
                  <a:pPr marL="0" marR="0" lvl="0" indent="0" algn="ctr" defTabSz="507309"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smtClean="0">
                    <a:ln>
                      <a:noFill/>
                    </a:ln>
                    <a:solidFill>
                      <a:prstClr val="white"/>
                    </a:solidFill>
                    <a:effectLst/>
                    <a:uLnTx/>
                    <a:uFillTx/>
                    <a:latin typeface="Calibri"/>
                    <a:ea typeface="+mn-ea"/>
                    <a:cs typeface="+mn-cs"/>
                  </a:endParaRPr>
                </a:p>
              </p:txBody>
            </p:sp>
          </p:grpSp>
        </p:grpSp>
      </p:grpSp>
      <p:grpSp>
        <p:nvGrpSpPr>
          <p:cNvPr id="67" name="Group 66"/>
          <p:cNvGrpSpPr/>
          <p:nvPr/>
        </p:nvGrpSpPr>
        <p:grpSpPr>
          <a:xfrm>
            <a:off x="9117351" y="2703747"/>
            <a:ext cx="1978927" cy="2859649"/>
            <a:chOff x="3091305" y="3513215"/>
            <a:chExt cx="1978927" cy="2859649"/>
          </a:xfrm>
        </p:grpSpPr>
        <p:cxnSp>
          <p:nvCxnSpPr>
            <p:cNvPr id="68" name="Straight Connector 67"/>
            <p:cNvCxnSpPr/>
            <p:nvPr/>
          </p:nvCxnSpPr>
          <p:spPr>
            <a:xfrm flipV="1">
              <a:off x="4361454" y="4299633"/>
              <a:ext cx="0" cy="1045028"/>
            </a:xfrm>
            <a:prstGeom prst="line">
              <a:avLst/>
            </a:prstGeom>
            <a:noFill/>
            <a:ln w="12700" cap="flat" cmpd="sng" algn="ctr">
              <a:solidFill>
                <a:sysClr val="windowText" lastClr="000000"/>
              </a:solidFill>
              <a:prstDash val="dash"/>
            </a:ln>
            <a:effectLst/>
          </p:spPr>
        </p:cxnSp>
        <p:grpSp>
          <p:nvGrpSpPr>
            <p:cNvPr id="69" name="Group 68"/>
            <p:cNvGrpSpPr/>
            <p:nvPr/>
          </p:nvGrpSpPr>
          <p:grpSpPr>
            <a:xfrm>
              <a:off x="3091305" y="3513215"/>
              <a:ext cx="1978927" cy="2859649"/>
              <a:chOff x="752081" y="163152"/>
              <a:chExt cx="1978927" cy="2859649"/>
            </a:xfrm>
          </p:grpSpPr>
          <p:cxnSp>
            <p:nvCxnSpPr>
              <p:cNvPr id="70" name="Straight Arrow Connector 69"/>
              <p:cNvCxnSpPr/>
              <p:nvPr/>
            </p:nvCxnSpPr>
            <p:spPr>
              <a:xfrm>
                <a:off x="1100698" y="2594653"/>
                <a:ext cx="1630310" cy="0"/>
              </a:xfrm>
              <a:prstGeom prst="straightConnector1">
                <a:avLst/>
              </a:prstGeom>
              <a:noFill/>
              <a:ln w="12700" cap="flat" cmpd="sng" algn="ctr">
                <a:solidFill>
                  <a:sysClr val="windowText" lastClr="000000"/>
                </a:solidFill>
                <a:prstDash val="solid"/>
                <a:tailEnd type="triangle"/>
              </a:ln>
              <a:effectLst/>
            </p:spPr>
          </p:cxnSp>
          <p:cxnSp>
            <p:nvCxnSpPr>
              <p:cNvPr id="71" name="Straight Arrow Connector 70"/>
              <p:cNvCxnSpPr/>
              <p:nvPr/>
            </p:nvCxnSpPr>
            <p:spPr>
              <a:xfrm flipV="1">
                <a:off x="1095934" y="319137"/>
                <a:ext cx="0" cy="2285042"/>
              </a:xfrm>
              <a:prstGeom prst="straightConnector1">
                <a:avLst/>
              </a:prstGeom>
              <a:noFill/>
              <a:ln w="12700" cap="flat" cmpd="sng" algn="ctr">
                <a:solidFill>
                  <a:sysClr val="windowText" lastClr="000000"/>
                </a:solidFill>
                <a:prstDash val="solid"/>
                <a:tailEnd type="triangle"/>
              </a:ln>
              <a:effectLst/>
            </p:spPr>
          </p:cxnSp>
          <p:sp>
            <p:nvSpPr>
              <p:cNvPr id="72" name="TextBox 71"/>
              <p:cNvSpPr txBox="1"/>
              <p:nvPr/>
            </p:nvSpPr>
            <p:spPr>
              <a:xfrm>
                <a:off x="1784238" y="2653469"/>
                <a:ext cx="304892" cy="369332"/>
              </a:xfrm>
              <a:prstGeom prst="rect">
                <a:avLst/>
              </a:prstGeom>
              <a:noFill/>
            </p:spPr>
            <p:txBody>
              <a:bodyPr wrap="none" rtlCol="0">
                <a:spAutoFit/>
              </a:bodyPr>
              <a:lstStyle/>
              <a:p>
                <a:pPr marL="0" marR="0" lvl="0" indent="0" defTabSz="507309"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black"/>
                    </a:solidFill>
                    <a:effectLst/>
                    <a:uLnTx/>
                    <a:uFillTx/>
                    <a:latin typeface="Symbol" panose="05050102010706020507" pitchFamily="18" charset="2"/>
                    <a:ea typeface="+mn-ea"/>
                    <a:cs typeface="Times New Roman" panose="02020603050405020304" pitchFamily="18" charset="0"/>
                  </a:rPr>
                  <a:t>q</a:t>
                </a:r>
              </a:p>
            </p:txBody>
          </p:sp>
          <p:sp>
            <p:nvSpPr>
              <p:cNvPr id="73" name="TextBox 72"/>
              <p:cNvSpPr txBox="1"/>
              <p:nvPr/>
            </p:nvSpPr>
            <p:spPr>
              <a:xfrm>
                <a:off x="752081" y="339270"/>
                <a:ext cx="274434" cy="369332"/>
              </a:xfrm>
              <a:prstGeom prst="rect">
                <a:avLst/>
              </a:prstGeom>
              <a:noFill/>
            </p:spPr>
            <p:txBody>
              <a:bodyPr wrap="none" rtlCol="0">
                <a:spAutoFit/>
              </a:bodyPr>
              <a:lstStyle/>
              <a:p>
                <a:pPr marL="0" marR="0" lvl="0" indent="0" defTabSz="507309"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z</a:t>
                </a:r>
              </a:p>
            </p:txBody>
          </p:sp>
          <p:cxnSp>
            <p:nvCxnSpPr>
              <p:cNvPr id="74" name="Straight Connector 73"/>
              <p:cNvCxnSpPr/>
              <p:nvPr/>
            </p:nvCxnSpPr>
            <p:spPr>
              <a:xfrm flipH="1">
                <a:off x="1920542" y="742435"/>
                <a:ext cx="312234" cy="1672682"/>
              </a:xfrm>
              <a:prstGeom prst="line">
                <a:avLst/>
              </a:prstGeom>
              <a:noFill/>
              <a:ln w="12700" cap="flat" cmpd="sng" algn="ctr">
                <a:solidFill>
                  <a:sysClr val="windowText" lastClr="000000"/>
                </a:solidFill>
                <a:prstDash val="solid"/>
              </a:ln>
              <a:effectLst/>
            </p:spPr>
          </p:cxnSp>
          <p:sp>
            <p:nvSpPr>
              <p:cNvPr id="75" name="Oval 74"/>
              <p:cNvSpPr/>
              <p:nvPr/>
            </p:nvSpPr>
            <p:spPr>
              <a:xfrm>
                <a:off x="1957446" y="1929412"/>
                <a:ext cx="112294" cy="112294"/>
              </a:xfrm>
              <a:prstGeom prst="ellipse">
                <a:avLst/>
              </a:prstGeom>
              <a:solidFill>
                <a:sysClr val="window" lastClr="FFFFFF"/>
              </a:solidFill>
              <a:ln w="19050" cap="flat" cmpd="sng" algn="ctr">
                <a:solidFill>
                  <a:sysClr val="windowText" lastClr="000000"/>
                </a:solidFill>
                <a:prstDash val="solid"/>
              </a:ln>
              <a:effectLst/>
            </p:spPr>
            <p:txBody>
              <a:bodyPr rtlCol="0" anchor="ctr"/>
              <a:lstStyle/>
              <a:p>
                <a:pPr marL="0" marR="0" lvl="0" indent="0" algn="ctr" defTabSz="507309"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smtClean="0">
                  <a:ln>
                    <a:noFill/>
                  </a:ln>
                  <a:solidFill>
                    <a:prstClr val="white"/>
                  </a:solidFill>
                  <a:effectLst/>
                  <a:uLnTx/>
                  <a:uFillTx/>
                  <a:latin typeface="Calibri"/>
                  <a:ea typeface="+mn-ea"/>
                  <a:cs typeface="+mn-cs"/>
                </a:endParaRPr>
              </a:p>
            </p:txBody>
          </p:sp>
          <p:cxnSp>
            <p:nvCxnSpPr>
              <p:cNvPr id="76" name="Straight Connector 75"/>
              <p:cNvCxnSpPr/>
              <p:nvPr/>
            </p:nvCxnSpPr>
            <p:spPr>
              <a:xfrm>
                <a:off x="1093305" y="1987826"/>
                <a:ext cx="56321" cy="0"/>
              </a:xfrm>
              <a:prstGeom prst="line">
                <a:avLst/>
              </a:prstGeom>
              <a:noFill/>
              <a:ln w="12700" cap="flat" cmpd="sng" algn="ctr">
                <a:solidFill>
                  <a:sysClr val="windowText" lastClr="000000"/>
                </a:solidFill>
                <a:prstDash val="solid"/>
              </a:ln>
              <a:effectLst/>
            </p:spPr>
          </p:cxnSp>
          <p:cxnSp>
            <p:nvCxnSpPr>
              <p:cNvPr id="77" name="Straight Connector 76"/>
              <p:cNvCxnSpPr/>
              <p:nvPr/>
            </p:nvCxnSpPr>
            <p:spPr>
              <a:xfrm>
                <a:off x="1093305" y="1013791"/>
                <a:ext cx="56321" cy="0"/>
              </a:xfrm>
              <a:prstGeom prst="line">
                <a:avLst/>
              </a:prstGeom>
              <a:noFill/>
              <a:ln w="12700" cap="flat" cmpd="sng" algn="ctr">
                <a:solidFill>
                  <a:sysClr val="windowText" lastClr="000000"/>
                </a:solidFill>
                <a:prstDash val="solid"/>
              </a:ln>
              <a:effectLst/>
            </p:spPr>
          </p:cxnSp>
          <p:sp>
            <p:nvSpPr>
              <p:cNvPr id="78" name="TextBox 77"/>
              <p:cNvSpPr txBox="1"/>
              <p:nvPr/>
            </p:nvSpPr>
            <p:spPr>
              <a:xfrm>
                <a:off x="1715574" y="163152"/>
                <a:ext cx="300082" cy="369332"/>
              </a:xfrm>
              <a:prstGeom prst="rect">
                <a:avLst/>
              </a:prstGeom>
              <a:noFill/>
            </p:spPr>
            <p:txBody>
              <a:bodyPr wrap="none" rtlCol="0">
                <a:spAutoFit/>
              </a:bodyPr>
              <a:lstStyle/>
              <a:p>
                <a:pPr marL="0" marR="0" lvl="0" indent="0" defTabSz="507309"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d</a:t>
                </a:r>
              </a:p>
            </p:txBody>
          </p:sp>
          <p:sp>
            <p:nvSpPr>
              <p:cNvPr id="79" name="Oval 78"/>
              <p:cNvSpPr/>
              <p:nvPr/>
            </p:nvSpPr>
            <p:spPr>
              <a:xfrm>
                <a:off x="1957446" y="955377"/>
                <a:ext cx="112294" cy="112294"/>
              </a:xfrm>
              <a:prstGeom prst="ellipse">
                <a:avLst/>
              </a:prstGeom>
              <a:solidFill>
                <a:sysClr val="window" lastClr="FFFFFF"/>
              </a:solidFill>
              <a:ln w="19050" cap="flat" cmpd="sng" algn="ctr">
                <a:solidFill>
                  <a:sysClr val="windowText" lastClr="000000"/>
                </a:solidFill>
                <a:prstDash val="solid"/>
              </a:ln>
              <a:effectLst/>
            </p:spPr>
            <p:txBody>
              <a:bodyPr rtlCol="0" anchor="ctr"/>
              <a:lstStyle/>
              <a:p>
                <a:pPr marL="0" marR="0" lvl="0" indent="0" algn="ctr" defTabSz="507309"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smtClean="0">
                  <a:ln>
                    <a:noFill/>
                  </a:ln>
                  <a:solidFill>
                    <a:prstClr val="white"/>
                  </a:solidFill>
                  <a:effectLst/>
                  <a:uLnTx/>
                  <a:uFillTx/>
                  <a:latin typeface="Calibri"/>
                  <a:ea typeface="+mn-ea"/>
                  <a:cs typeface="+mn-cs"/>
                </a:endParaRPr>
              </a:p>
            </p:txBody>
          </p:sp>
        </p:grpSp>
      </p:grpSp>
    </p:spTree>
    <p:extLst>
      <p:ext uri="{BB962C8B-B14F-4D97-AF65-F5344CB8AC3E}">
        <p14:creationId xmlns:p14="http://schemas.microsoft.com/office/powerpoint/2010/main" val="3940435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1881266"/>
            <a:ext cx="10972800" cy="4976734"/>
            <a:chOff x="969364" y="1708879"/>
            <a:chExt cx="10972800" cy="4976734"/>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9364" y="1791325"/>
              <a:ext cx="10972800" cy="4572000"/>
            </a:xfrm>
            <a:prstGeom prst="rect">
              <a:avLst/>
            </a:prstGeom>
          </p:spPr>
        </p:pic>
        <p:sp>
          <p:nvSpPr>
            <p:cNvPr id="5" name="Rectangle 4"/>
            <p:cNvSpPr/>
            <p:nvPr/>
          </p:nvSpPr>
          <p:spPr>
            <a:xfrm>
              <a:off x="1409075" y="1708879"/>
              <a:ext cx="5666282" cy="49767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746" name="Title 1"/>
          <p:cNvSpPr>
            <a:spLocks noGrp="1"/>
          </p:cNvSpPr>
          <p:nvPr>
            <p:ph type="title"/>
          </p:nvPr>
        </p:nvSpPr>
        <p:spPr>
          <a:xfrm>
            <a:off x="770709" y="228600"/>
            <a:ext cx="10681775" cy="990600"/>
          </a:xfrm>
        </p:spPr>
        <p:txBody>
          <a:bodyPr/>
          <a:lstStyle/>
          <a:p>
            <a:pPr eaLnBrk="1" hangingPunct="1"/>
            <a:r>
              <a:rPr lang="en-US" altLang="en-US" sz="3200" dirty="0" smtClean="0">
                <a:solidFill>
                  <a:schemeClr val="tx1"/>
                </a:solidFill>
              </a:rPr>
              <a:t>Determining air stability class using potential temperature profile</a:t>
            </a:r>
            <a:endParaRPr lang="en-US" altLang="en-US" sz="3200" dirty="0">
              <a:solidFill>
                <a:schemeClr val="tx1"/>
              </a:solidFill>
            </a:endParaRPr>
          </a:p>
        </p:txBody>
      </p:sp>
      <p:pic>
        <p:nvPicPr>
          <p:cNvPr id="11" name="Picture 10"/>
          <p:cNvPicPr>
            <a:picLocks noChangeAspect="1"/>
          </p:cNvPicPr>
          <p:nvPr/>
        </p:nvPicPr>
        <p:blipFill>
          <a:blip r:embed="rId3"/>
          <a:stretch>
            <a:fillRect/>
          </a:stretch>
        </p:blipFill>
        <p:spPr>
          <a:xfrm>
            <a:off x="1524972" y="2856925"/>
            <a:ext cx="3127254" cy="1475236"/>
          </a:xfrm>
          <a:prstGeom prst="rect">
            <a:avLst/>
          </a:prstGeom>
        </p:spPr>
      </p:pic>
      <p:sp>
        <p:nvSpPr>
          <p:cNvPr id="25" name="TextBox 24"/>
          <p:cNvSpPr txBox="1"/>
          <p:nvPr/>
        </p:nvSpPr>
        <p:spPr>
          <a:xfrm>
            <a:off x="6220918" y="1514007"/>
            <a:ext cx="4671472" cy="461665"/>
          </a:xfrm>
          <a:prstGeom prst="rect">
            <a:avLst/>
          </a:prstGeom>
          <a:noFill/>
        </p:spPr>
        <p:txBody>
          <a:bodyPr wrap="none" rtlCol="0">
            <a:spAutoFit/>
          </a:bodyPr>
          <a:lstStyle/>
          <a:p>
            <a:r>
              <a:rPr lang="en-US" sz="2400" dirty="0" smtClean="0"/>
              <a:t>Profile in a stable boundary layer</a:t>
            </a:r>
            <a:endParaRPr lang="en-US" sz="2400" dirty="0"/>
          </a:p>
        </p:txBody>
      </p:sp>
      <p:sp>
        <p:nvSpPr>
          <p:cNvPr id="27" name="TextBox 26"/>
          <p:cNvSpPr txBox="1"/>
          <p:nvPr/>
        </p:nvSpPr>
        <p:spPr>
          <a:xfrm>
            <a:off x="8861686" y="3000532"/>
            <a:ext cx="1007007" cy="461665"/>
          </a:xfrm>
          <a:prstGeom prst="rect">
            <a:avLst/>
          </a:prstGeom>
          <a:noFill/>
        </p:spPr>
        <p:txBody>
          <a:bodyPr wrap="none" rtlCol="0">
            <a:spAutoFit/>
          </a:bodyPr>
          <a:lstStyle/>
          <a:p>
            <a:r>
              <a:rPr lang="en-US" sz="2400" dirty="0" smtClean="0">
                <a:solidFill>
                  <a:srgbClr val="0070C0"/>
                </a:solidFill>
              </a:rPr>
              <a:t>stable</a:t>
            </a:r>
            <a:endParaRPr lang="en-US" sz="2400" dirty="0">
              <a:solidFill>
                <a:srgbClr val="0070C0"/>
              </a:solidFill>
            </a:endParaRPr>
          </a:p>
        </p:txBody>
      </p:sp>
      <p:sp>
        <p:nvSpPr>
          <p:cNvPr id="28" name="TextBox 27"/>
          <p:cNvSpPr txBox="1"/>
          <p:nvPr/>
        </p:nvSpPr>
        <p:spPr>
          <a:xfrm>
            <a:off x="7080354" y="4576998"/>
            <a:ext cx="1007007" cy="461665"/>
          </a:xfrm>
          <a:prstGeom prst="rect">
            <a:avLst/>
          </a:prstGeom>
          <a:noFill/>
        </p:spPr>
        <p:txBody>
          <a:bodyPr wrap="none" rtlCol="0">
            <a:spAutoFit/>
          </a:bodyPr>
          <a:lstStyle/>
          <a:p>
            <a:r>
              <a:rPr lang="en-US" sz="2400" dirty="0" smtClean="0">
                <a:solidFill>
                  <a:srgbClr val="0070C0"/>
                </a:solidFill>
              </a:rPr>
              <a:t>stable</a:t>
            </a:r>
            <a:endParaRPr lang="en-US" sz="2400" dirty="0">
              <a:solidFill>
                <a:srgbClr val="0070C0"/>
              </a:solidFill>
            </a:endParaRPr>
          </a:p>
        </p:txBody>
      </p:sp>
      <p:sp>
        <p:nvSpPr>
          <p:cNvPr id="29" name="TextBox 28"/>
          <p:cNvSpPr txBox="1"/>
          <p:nvPr/>
        </p:nvSpPr>
        <p:spPr>
          <a:xfrm>
            <a:off x="7772400" y="5733739"/>
            <a:ext cx="1007007" cy="461665"/>
          </a:xfrm>
          <a:prstGeom prst="rect">
            <a:avLst/>
          </a:prstGeom>
          <a:noFill/>
        </p:spPr>
        <p:txBody>
          <a:bodyPr wrap="none" rtlCol="0">
            <a:spAutoFit/>
          </a:bodyPr>
          <a:lstStyle/>
          <a:p>
            <a:r>
              <a:rPr lang="en-US" sz="2400" dirty="0" smtClean="0">
                <a:solidFill>
                  <a:srgbClr val="0070C0"/>
                </a:solidFill>
              </a:rPr>
              <a:t>stable</a:t>
            </a:r>
            <a:endParaRPr lang="en-US" sz="2400" dirty="0">
              <a:solidFill>
                <a:srgbClr val="0070C0"/>
              </a:solidFill>
            </a:endParaRPr>
          </a:p>
        </p:txBody>
      </p:sp>
    </p:spTree>
    <p:extLst>
      <p:ext uri="{BB962C8B-B14F-4D97-AF65-F5344CB8AC3E}">
        <p14:creationId xmlns:p14="http://schemas.microsoft.com/office/powerpoint/2010/main" val="3146566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961126" y="1891862"/>
            <a:ext cx="11286991" cy="4966138"/>
            <a:chOff x="1961126" y="1891862"/>
            <a:chExt cx="11286991" cy="4966138"/>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75317" y="2286000"/>
              <a:ext cx="10972800" cy="4572000"/>
            </a:xfrm>
            <a:prstGeom prst="rect">
              <a:avLst/>
            </a:prstGeom>
          </p:spPr>
        </p:pic>
        <p:sp>
          <p:nvSpPr>
            <p:cNvPr id="13" name="Rectangle 12"/>
            <p:cNvSpPr/>
            <p:nvPr/>
          </p:nvSpPr>
          <p:spPr>
            <a:xfrm>
              <a:off x="8634247" y="1891862"/>
              <a:ext cx="4067504" cy="4966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961126" y="1891862"/>
              <a:ext cx="4067504" cy="4966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746" name="Title 1"/>
          <p:cNvSpPr>
            <a:spLocks noGrp="1"/>
          </p:cNvSpPr>
          <p:nvPr>
            <p:ph type="title"/>
          </p:nvPr>
        </p:nvSpPr>
        <p:spPr>
          <a:xfrm>
            <a:off x="770709" y="228600"/>
            <a:ext cx="10681775" cy="990600"/>
          </a:xfrm>
        </p:spPr>
        <p:txBody>
          <a:bodyPr/>
          <a:lstStyle/>
          <a:p>
            <a:pPr eaLnBrk="1" hangingPunct="1"/>
            <a:r>
              <a:rPr lang="en-US" altLang="en-US" sz="3200" dirty="0" smtClean="0">
                <a:solidFill>
                  <a:schemeClr val="tx1"/>
                </a:solidFill>
              </a:rPr>
              <a:t>Determining air stability class using potential temperature profile</a:t>
            </a:r>
            <a:endParaRPr lang="en-US" altLang="en-US" sz="3200" dirty="0">
              <a:solidFill>
                <a:schemeClr val="tx1"/>
              </a:solidFill>
            </a:endParaRPr>
          </a:p>
        </p:txBody>
      </p:sp>
      <p:pic>
        <p:nvPicPr>
          <p:cNvPr id="11" name="Picture 10"/>
          <p:cNvPicPr>
            <a:picLocks noChangeAspect="1"/>
          </p:cNvPicPr>
          <p:nvPr/>
        </p:nvPicPr>
        <p:blipFill>
          <a:blip r:embed="rId3"/>
          <a:stretch>
            <a:fillRect/>
          </a:stretch>
        </p:blipFill>
        <p:spPr>
          <a:xfrm>
            <a:off x="1524972" y="2856925"/>
            <a:ext cx="3127254" cy="1475236"/>
          </a:xfrm>
          <a:prstGeom prst="rect">
            <a:avLst/>
          </a:prstGeom>
        </p:spPr>
      </p:pic>
      <p:sp>
        <p:nvSpPr>
          <p:cNvPr id="25" name="TextBox 24"/>
          <p:cNvSpPr txBox="1"/>
          <p:nvPr/>
        </p:nvSpPr>
        <p:spPr>
          <a:xfrm>
            <a:off x="5501390" y="1573967"/>
            <a:ext cx="5270995" cy="461665"/>
          </a:xfrm>
          <a:prstGeom prst="rect">
            <a:avLst/>
          </a:prstGeom>
          <a:noFill/>
        </p:spPr>
        <p:txBody>
          <a:bodyPr wrap="none" rtlCol="0">
            <a:spAutoFit/>
          </a:bodyPr>
          <a:lstStyle/>
          <a:p>
            <a:r>
              <a:rPr lang="en-US" sz="2400" dirty="0" smtClean="0"/>
              <a:t>Profile in an unstable boundary layer</a:t>
            </a:r>
            <a:endParaRPr lang="en-US" sz="2400" dirty="0"/>
          </a:p>
        </p:txBody>
      </p:sp>
      <p:sp>
        <p:nvSpPr>
          <p:cNvPr id="27" name="TextBox 26"/>
          <p:cNvSpPr txBox="1"/>
          <p:nvPr/>
        </p:nvSpPr>
        <p:spPr>
          <a:xfrm>
            <a:off x="7540886" y="3034399"/>
            <a:ext cx="1007007" cy="461665"/>
          </a:xfrm>
          <a:prstGeom prst="rect">
            <a:avLst/>
          </a:prstGeom>
          <a:noFill/>
        </p:spPr>
        <p:txBody>
          <a:bodyPr wrap="none" rtlCol="0">
            <a:spAutoFit/>
          </a:bodyPr>
          <a:lstStyle/>
          <a:p>
            <a:r>
              <a:rPr lang="en-US" sz="2400" dirty="0" smtClean="0">
                <a:solidFill>
                  <a:srgbClr val="0070C0"/>
                </a:solidFill>
              </a:rPr>
              <a:t>stable</a:t>
            </a:r>
            <a:endParaRPr lang="en-US" sz="2400" dirty="0">
              <a:solidFill>
                <a:srgbClr val="0070C0"/>
              </a:solidFill>
            </a:endParaRPr>
          </a:p>
        </p:txBody>
      </p:sp>
      <p:sp>
        <p:nvSpPr>
          <p:cNvPr id="28" name="TextBox 27"/>
          <p:cNvSpPr txBox="1"/>
          <p:nvPr/>
        </p:nvSpPr>
        <p:spPr>
          <a:xfrm>
            <a:off x="5671278" y="4502047"/>
            <a:ext cx="1127232" cy="461665"/>
          </a:xfrm>
          <a:prstGeom prst="rect">
            <a:avLst/>
          </a:prstGeom>
          <a:solidFill>
            <a:schemeClr val="bg1"/>
          </a:solidFill>
        </p:spPr>
        <p:txBody>
          <a:bodyPr wrap="none" rtlCol="0">
            <a:spAutoFit/>
          </a:bodyPr>
          <a:lstStyle/>
          <a:p>
            <a:r>
              <a:rPr lang="en-US" sz="2400" dirty="0" smtClean="0"/>
              <a:t>neutral</a:t>
            </a:r>
            <a:endParaRPr lang="en-US" sz="2400" dirty="0"/>
          </a:p>
        </p:txBody>
      </p:sp>
      <p:sp>
        <p:nvSpPr>
          <p:cNvPr id="29" name="TextBox 28"/>
          <p:cNvSpPr txBox="1"/>
          <p:nvPr/>
        </p:nvSpPr>
        <p:spPr>
          <a:xfrm>
            <a:off x="7412636" y="5748729"/>
            <a:ext cx="1350050" cy="461665"/>
          </a:xfrm>
          <a:prstGeom prst="rect">
            <a:avLst/>
          </a:prstGeom>
          <a:noFill/>
        </p:spPr>
        <p:txBody>
          <a:bodyPr wrap="none" rtlCol="0">
            <a:spAutoFit/>
          </a:bodyPr>
          <a:lstStyle/>
          <a:p>
            <a:r>
              <a:rPr lang="en-US" sz="2400" dirty="0" smtClean="0">
                <a:solidFill>
                  <a:srgbClr val="FF0000"/>
                </a:solidFill>
              </a:rPr>
              <a:t>unstable</a:t>
            </a:r>
            <a:endParaRPr lang="en-US" sz="2400" dirty="0">
              <a:solidFill>
                <a:srgbClr val="FF0000"/>
              </a:solidFill>
            </a:endParaRPr>
          </a:p>
        </p:txBody>
      </p:sp>
      <p:sp>
        <p:nvSpPr>
          <p:cNvPr id="15" name="TextBox 14"/>
          <p:cNvSpPr txBox="1"/>
          <p:nvPr/>
        </p:nvSpPr>
        <p:spPr>
          <a:xfrm>
            <a:off x="8235153" y="2441732"/>
            <a:ext cx="1007007" cy="461665"/>
          </a:xfrm>
          <a:prstGeom prst="rect">
            <a:avLst/>
          </a:prstGeom>
          <a:noFill/>
        </p:spPr>
        <p:txBody>
          <a:bodyPr wrap="none" rtlCol="0">
            <a:spAutoFit/>
          </a:bodyPr>
          <a:lstStyle/>
          <a:p>
            <a:r>
              <a:rPr lang="en-US" sz="2400" dirty="0" smtClean="0">
                <a:solidFill>
                  <a:srgbClr val="0070C0"/>
                </a:solidFill>
              </a:rPr>
              <a:t>stable</a:t>
            </a:r>
            <a:endParaRPr lang="en-US" sz="2400" dirty="0">
              <a:solidFill>
                <a:srgbClr val="0070C0"/>
              </a:solidFill>
            </a:endParaRPr>
          </a:p>
        </p:txBody>
      </p:sp>
    </p:spTree>
    <p:extLst>
      <p:ext uri="{BB962C8B-B14F-4D97-AF65-F5344CB8AC3E}">
        <p14:creationId xmlns:p14="http://schemas.microsoft.com/office/powerpoint/2010/main" val="8296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sz="quarter" idx="1"/>
              </p:nvPr>
            </p:nvSpPr>
            <p:spPr>
              <a:xfrm>
                <a:off x="560832" y="1591056"/>
                <a:ext cx="11198352" cy="4495800"/>
              </a:xfrm>
            </p:spPr>
            <p:txBody>
              <a:bodyPr/>
              <a:lstStyle/>
              <a:p>
                <a:r>
                  <a:rPr lang="en-US" sz="2400" dirty="0" smtClean="0"/>
                  <a:t>Flux Richardson number:</a:t>
                </a:r>
              </a:p>
              <a:p>
                <a:endParaRPr lang="en-US" sz="2400" dirty="0"/>
              </a:p>
              <a:p>
                <a:endParaRPr lang="en-US" sz="2400" dirty="0" smtClean="0"/>
              </a:p>
              <a:p>
                <a:endParaRPr lang="en-US" sz="2400" dirty="0" smtClean="0"/>
              </a:p>
              <a:p>
                <a:endParaRPr lang="en-US" sz="2400" dirty="0" smtClean="0"/>
              </a:p>
              <a:p>
                <a:r>
                  <a:rPr lang="en-US" sz="2400" dirty="0" smtClean="0"/>
                  <a:t>Air stability classes:</a:t>
                </a:r>
              </a:p>
              <a:p>
                <a:endParaRPr lang="en-US" sz="2400" dirty="0"/>
              </a:p>
              <a:p>
                <a:endParaRPr lang="en-US" sz="2400" dirty="0" smtClean="0"/>
              </a:p>
              <a:p>
                <a:endParaRPr lang="en-US" sz="2400" dirty="0"/>
              </a:p>
              <a:p>
                <a:r>
                  <a:rPr lang="en-US" sz="2400" dirty="0" smtClean="0"/>
                  <a:t>Flux Richardson number range: </a:t>
                </a: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∞&lt;</m:t>
                    </m:r>
                    <m:sSub>
                      <m:sSubPr>
                        <m:ctrlPr>
                          <a:rPr lang="en-US" sz="2400" b="0" i="1" smtClean="0">
                            <a:latin typeface="Cambria Math"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𝑅</m:t>
                        </m:r>
                      </m:e>
                      <m:sub>
                        <m:r>
                          <a:rPr lang="en-US" sz="2400" b="0" i="1" smtClean="0">
                            <a:latin typeface="Cambria Math" panose="02040503050406030204" pitchFamily="18" charset="0"/>
                            <a:ea typeface="Cambria Math" panose="02040503050406030204" pitchFamily="18" charset="0"/>
                          </a:rPr>
                          <m:t>𝑓</m:t>
                        </m:r>
                      </m:sub>
                    </m:sSub>
                    <m:r>
                      <a:rPr lang="en-US" sz="2400" b="0" i="1" smtClean="0">
                        <a:latin typeface="Cambria Math" panose="02040503050406030204" pitchFamily="18" charset="0"/>
                        <a:ea typeface="Cambria Math" panose="02040503050406030204" pitchFamily="18" charset="0"/>
                      </a:rPr>
                      <m:t>&lt;0.21</m:t>
                    </m:r>
                  </m:oMath>
                </a14:m>
                <a:endParaRPr lang="en-US" sz="2400" dirty="0" smtClean="0"/>
              </a:p>
              <a:p>
                <a:endParaRPr lang="en-US" sz="2400" dirty="0"/>
              </a:p>
              <a:p>
                <a:pPr marL="0" indent="0">
                  <a:buNone/>
                </a:pPr>
                <a:endParaRPr lang="en-US" sz="2400" dirty="0"/>
              </a:p>
              <a:p>
                <a:pPr marL="0" indent="0">
                  <a:buNone/>
                </a:pPr>
                <a:endParaRPr lang="en-US" sz="2400" dirty="0"/>
              </a:p>
            </p:txBody>
          </p:sp>
        </mc:Choice>
        <mc:Fallback xmlns="">
          <p:sp>
            <p:nvSpPr>
              <p:cNvPr id="2" name="Content Placeholder 1"/>
              <p:cNvSpPr>
                <a:spLocks noGrp="1" noRot="1" noChangeAspect="1" noMove="1" noResize="1" noEditPoints="1" noAdjustHandles="1" noChangeArrowheads="1" noChangeShapeType="1" noTextEdit="1"/>
              </p:cNvSpPr>
              <p:nvPr>
                <p:ph sz="quarter" idx="1"/>
              </p:nvPr>
            </p:nvSpPr>
            <p:spPr>
              <a:xfrm>
                <a:off x="560832" y="1591056"/>
                <a:ext cx="11198352" cy="4495800"/>
              </a:xfrm>
              <a:blipFill rotWithShape="0">
                <a:blip r:embed="rId2"/>
                <a:stretch>
                  <a:fillRect l="-109" t="-1084" b="-4336"/>
                </a:stretch>
              </a:blipFill>
            </p:spPr>
            <p:txBody>
              <a:bodyPr/>
              <a:lstStyle/>
              <a:p>
                <a:r>
                  <a:rPr lang="en-US">
                    <a:noFill/>
                  </a:rPr>
                  <a:t> </a:t>
                </a:r>
              </a:p>
            </p:txBody>
          </p:sp>
        </mc:Fallback>
      </mc:AlternateContent>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Determining stability using flux Richardson number</a:t>
            </a:r>
            <a:endParaRPr lang="en-US" altLang="en-US" sz="3200" dirty="0">
              <a:solidFill>
                <a:schemeClr val="tx1"/>
              </a:solidFill>
            </a:endParaRPr>
          </a:p>
        </p:txBody>
      </p:sp>
      <p:pic>
        <p:nvPicPr>
          <p:cNvPr id="5" name="Picture 4"/>
          <p:cNvPicPr>
            <a:picLocks noChangeAspect="1"/>
          </p:cNvPicPr>
          <p:nvPr/>
        </p:nvPicPr>
        <p:blipFill>
          <a:blip r:embed="rId3"/>
          <a:stretch>
            <a:fillRect/>
          </a:stretch>
        </p:blipFill>
        <p:spPr>
          <a:xfrm>
            <a:off x="3466311" y="2184314"/>
            <a:ext cx="6254508" cy="1426466"/>
          </a:xfrm>
          <a:prstGeom prst="rect">
            <a:avLst/>
          </a:prstGeom>
        </p:spPr>
      </p:pic>
      <p:pic>
        <p:nvPicPr>
          <p:cNvPr id="6" name="Picture 5"/>
          <p:cNvPicPr>
            <a:picLocks noChangeAspect="1"/>
          </p:cNvPicPr>
          <p:nvPr/>
        </p:nvPicPr>
        <p:blipFill>
          <a:blip r:embed="rId4"/>
          <a:stretch>
            <a:fillRect/>
          </a:stretch>
        </p:blipFill>
        <p:spPr>
          <a:xfrm>
            <a:off x="3968577" y="3952127"/>
            <a:ext cx="3048006" cy="1292354"/>
          </a:xfrm>
          <a:prstGeom prst="rect">
            <a:avLst/>
          </a:prstGeom>
        </p:spPr>
      </p:pic>
    </p:spTree>
    <p:extLst>
      <p:ext uri="{BB962C8B-B14F-4D97-AF65-F5344CB8AC3E}">
        <p14:creationId xmlns:p14="http://schemas.microsoft.com/office/powerpoint/2010/main" val="3383746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sz="quarter" idx="1"/>
              </p:nvPr>
            </p:nvSpPr>
            <p:spPr>
              <a:xfrm>
                <a:off x="560832" y="1591056"/>
                <a:ext cx="11198352" cy="4495800"/>
              </a:xfrm>
            </p:spPr>
            <p:txBody>
              <a:bodyPr/>
              <a:lstStyle/>
              <a:p>
                <a:r>
                  <a:rPr lang="en-US" sz="2400" dirty="0" smtClean="0"/>
                  <a:t>Gradient Richardson number:</a:t>
                </a:r>
              </a:p>
              <a:p>
                <a:endParaRPr lang="en-US" sz="2400" dirty="0"/>
              </a:p>
              <a:p>
                <a:endParaRPr lang="en-US" sz="2400" dirty="0" smtClean="0"/>
              </a:p>
              <a:p>
                <a:endParaRPr lang="en-US" sz="2400" dirty="0" smtClean="0"/>
              </a:p>
              <a:p>
                <a:endParaRPr lang="en-US" sz="2400" dirty="0" smtClean="0"/>
              </a:p>
              <a:p>
                <a:r>
                  <a:rPr lang="en-US" sz="2400" dirty="0" smtClean="0"/>
                  <a:t>Air stability classes:</a:t>
                </a:r>
              </a:p>
              <a:p>
                <a:endParaRPr lang="en-US" sz="2400" dirty="0"/>
              </a:p>
              <a:p>
                <a:endParaRPr lang="en-US" sz="2400" dirty="0" smtClean="0"/>
              </a:p>
              <a:p>
                <a:endParaRPr lang="en-US" sz="2400" dirty="0"/>
              </a:p>
              <a:p>
                <a:r>
                  <a:rPr lang="en-US" sz="2400" dirty="0" smtClean="0"/>
                  <a:t>Gradient Richardson number range: </a:t>
                </a: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∞&lt;</m:t>
                    </m:r>
                    <m:sSub>
                      <m:sSubPr>
                        <m:ctrlPr>
                          <a:rPr lang="en-US" sz="2400" b="0" i="1" smtClean="0">
                            <a:latin typeface="Cambria Math"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𝑅</m:t>
                        </m:r>
                      </m:e>
                      <m:sub>
                        <m:r>
                          <a:rPr lang="en-US" sz="2400" b="0" i="1" smtClean="0">
                            <a:latin typeface="Cambria Math" panose="02040503050406030204" pitchFamily="18" charset="0"/>
                            <a:ea typeface="Cambria Math" panose="02040503050406030204" pitchFamily="18" charset="0"/>
                          </a:rPr>
                          <m:t>𝑖</m:t>
                        </m:r>
                      </m:sub>
                    </m:sSub>
                    <m:r>
                      <a:rPr lang="en-US" sz="2400" b="0" i="1" smtClean="0">
                        <a:latin typeface="Cambria Math" panose="02040503050406030204" pitchFamily="18" charset="0"/>
                        <a:ea typeface="Cambria Math" panose="02040503050406030204" pitchFamily="18" charset="0"/>
                      </a:rPr>
                      <m:t>&lt;0.25</m:t>
                    </m:r>
                  </m:oMath>
                </a14:m>
                <a:endParaRPr lang="en-US" sz="2400" dirty="0" smtClean="0"/>
              </a:p>
              <a:p>
                <a:endParaRPr lang="en-US" sz="2400" dirty="0"/>
              </a:p>
              <a:p>
                <a:pPr marL="0" indent="0">
                  <a:buNone/>
                </a:pPr>
                <a:endParaRPr lang="en-US" sz="2400" dirty="0"/>
              </a:p>
              <a:p>
                <a:pPr marL="0" indent="0">
                  <a:buNone/>
                </a:pPr>
                <a:endParaRPr lang="en-US" sz="2400" dirty="0"/>
              </a:p>
            </p:txBody>
          </p:sp>
        </mc:Choice>
        <mc:Fallback xmlns="">
          <p:sp>
            <p:nvSpPr>
              <p:cNvPr id="2" name="Content Placeholder 1"/>
              <p:cNvSpPr>
                <a:spLocks noGrp="1" noRot="1" noChangeAspect="1" noMove="1" noResize="1" noEditPoints="1" noAdjustHandles="1" noChangeArrowheads="1" noChangeShapeType="1" noTextEdit="1"/>
              </p:cNvSpPr>
              <p:nvPr>
                <p:ph sz="quarter" idx="1"/>
              </p:nvPr>
            </p:nvSpPr>
            <p:spPr>
              <a:xfrm>
                <a:off x="560832" y="1591056"/>
                <a:ext cx="11198352" cy="4495800"/>
              </a:xfrm>
              <a:blipFill rotWithShape="0">
                <a:blip r:embed="rId2"/>
                <a:stretch>
                  <a:fillRect l="-109" t="-1084" b="-4201"/>
                </a:stretch>
              </a:blipFill>
            </p:spPr>
            <p:txBody>
              <a:bodyPr/>
              <a:lstStyle/>
              <a:p>
                <a:r>
                  <a:rPr lang="en-US">
                    <a:noFill/>
                  </a:rPr>
                  <a:t> </a:t>
                </a:r>
              </a:p>
            </p:txBody>
          </p:sp>
        </mc:Fallback>
      </mc:AlternateContent>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Determining stability using gradient Richardson number</a:t>
            </a:r>
            <a:endParaRPr lang="en-US" altLang="en-US" sz="3200" dirty="0">
              <a:solidFill>
                <a:schemeClr val="tx1"/>
              </a:solidFill>
            </a:endParaRPr>
          </a:p>
        </p:txBody>
      </p:sp>
      <p:pic>
        <p:nvPicPr>
          <p:cNvPr id="7" name="Picture 6"/>
          <p:cNvPicPr>
            <a:picLocks noChangeAspect="1"/>
          </p:cNvPicPr>
          <p:nvPr/>
        </p:nvPicPr>
        <p:blipFill>
          <a:blip r:embed="rId3"/>
          <a:stretch>
            <a:fillRect/>
          </a:stretch>
        </p:blipFill>
        <p:spPr>
          <a:xfrm>
            <a:off x="4421782" y="1841229"/>
            <a:ext cx="2676150" cy="1524004"/>
          </a:xfrm>
          <a:prstGeom prst="rect">
            <a:avLst/>
          </a:prstGeom>
        </p:spPr>
      </p:pic>
      <p:pic>
        <p:nvPicPr>
          <p:cNvPr id="8" name="Picture 7"/>
          <p:cNvPicPr>
            <a:picLocks noChangeAspect="1"/>
          </p:cNvPicPr>
          <p:nvPr/>
        </p:nvPicPr>
        <p:blipFill>
          <a:blip r:embed="rId4"/>
          <a:stretch>
            <a:fillRect/>
          </a:stretch>
        </p:blipFill>
        <p:spPr>
          <a:xfrm>
            <a:off x="3709921" y="4004731"/>
            <a:ext cx="3041910" cy="1219202"/>
          </a:xfrm>
          <a:prstGeom prst="rect">
            <a:avLst/>
          </a:prstGeom>
        </p:spPr>
      </p:pic>
    </p:spTree>
    <p:extLst>
      <p:ext uri="{BB962C8B-B14F-4D97-AF65-F5344CB8AC3E}">
        <p14:creationId xmlns:p14="http://schemas.microsoft.com/office/powerpoint/2010/main" val="11772712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560832" y="1591056"/>
            <a:ext cx="11198352" cy="4495800"/>
          </a:xfrm>
        </p:spPr>
        <p:txBody>
          <a:bodyPr/>
          <a:lstStyle/>
          <a:p>
            <a:r>
              <a:rPr lang="en-US" sz="2400" dirty="0" err="1" smtClean="0"/>
              <a:t>Monin-Obukhov</a:t>
            </a:r>
            <a:r>
              <a:rPr lang="en-US" sz="2400" dirty="0" smtClean="0"/>
              <a:t> stability parameter:</a:t>
            </a:r>
          </a:p>
          <a:p>
            <a:pPr marL="0" indent="0">
              <a:buNone/>
            </a:pPr>
            <a:endParaRPr lang="en-US" sz="2400" dirty="0" smtClean="0"/>
          </a:p>
          <a:p>
            <a:r>
              <a:rPr lang="en-US" sz="2400" dirty="0" err="1" smtClean="0"/>
              <a:t>Obukhov</a:t>
            </a:r>
            <a:r>
              <a:rPr lang="en-US" sz="2400" dirty="0" smtClean="0"/>
              <a:t> length:</a:t>
            </a:r>
          </a:p>
          <a:p>
            <a:endParaRPr lang="en-US" sz="2400" dirty="0" smtClean="0"/>
          </a:p>
          <a:p>
            <a:endParaRPr lang="en-US" sz="2400" dirty="0" smtClean="0"/>
          </a:p>
          <a:p>
            <a:r>
              <a:rPr lang="en-US" sz="2400" dirty="0" smtClean="0"/>
              <a:t>According to </a:t>
            </a:r>
            <a:r>
              <a:rPr lang="en-US" sz="2400" dirty="0" err="1" smtClean="0"/>
              <a:t>Monin-Obukhov</a:t>
            </a:r>
            <a:r>
              <a:rPr lang="en-US" sz="2400" dirty="0" smtClean="0"/>
              <a:t> similarity theory, turbulence in the surface layer is controlled by four dimensional variables:</a:t>
            </a:r>
          </a:p>
          <a:p>
            <a:endParaRPr lang="en-US" sz="2400" dirty="0"/>
          </a:p>
          <a:p>
            <a:r>
              <a:rPr lang="en-US" sz="2400" dirty="0" err="1" smtClean="0"/>
              <a:t>Monin-Obukhov</a:t>
            </a:r>
            <a:r>
              <a:rPr lang="en-US" sz="2400" dirty="0" smtClean="0"/>
              <a:t> stability parameter is the simplest non-dimensional combination of these four variables</a:t>
            </a:r>
            <a:endParaRPr lang="en-US" sz="2400" dirty="0"/>
          </a:p>
          <a:p>
            <a:pPr marL="0" indent="0">
              <a:buNone/>
            </a:pPr>
            <a:endParaRPr lang="en-US" sz="2400" dirty="0"/>
          </a:p>
          <a:p>
            <a:pPr marL="0" indent="0">
              <a:buNone/>
            </a:pPr>
            <a:endParaRPr lang="en-US" sz="2400" dirty="0"/>
          </a:p>
        </p:txBody>
      </p:sp>
      <p:sp>
        <p:nvSpPr>
          <p:cNvPr id="31746" name="Title 1"/>
          <p:cNvSpPr>
            <a:spLocks noGrp="1"/>
          </p:cNvSpPr>
          <p:nvPr>
            <p:ph type="title"/>
          </p:nvPr>
        </p:nvSpPr>
        <p:spPr>
          <a:xfrm>
            <a:off x="770710" y="228600"/>
            <a:ext cx="10771716" cy="990600"/>
          </a:xfrm>
        </p:spPr>
        <p:txBody>
          <a:bodyPr/>
          <a:lstStyle/>
          <a:p>
            <a:pPr eaLnBrk="1" hangingPunct="1"/>
            <a:r>
              <a:rPr lang="en-US" altLang="en-US" sz="3200" dirty="0" err="1" smtClean="0">
                <a:solidFill>
                  <a:schemeClr val="tx1"/>
                </a:solidFill>
              </a:rPr>
              <a:t>Monin-Obukhov</a:t>
            </a:r>
            <a:r>
              <a:rPr lang="en-US" altLang="en-US" sz="3200" dirty="0" smtClean="0">
                <a:solidFill>
                  <a:schemeClr val="tx1"/>
                </a:solidFill>
              </a:rPr>
              <a:t> stability parameter for use in the surface layer</a:t>
            </a:r>
            <a:endParaRPr lang="en-US" altLang="en-US" sz="3200" dirty="0">
              <a:solidFill>
                <a:schemeClr val="tx1"/>
              </a:solidFill>
            </a:endParaRPr>
          </a:p>
        </p:txBody>
      </p:sp>
      <p:pic>
        <p:nvPicPr>
          <p:cNvPr id="6" name="Picture 5"/>
          <p:cNvPicPr>
            <a:picLocks noChangeAspect="1"/>
          </p:cNvPicPr>
          <p:nvPr/>
        </p:nvPicPr>
        <p:blipFill>
          <a:blip r:embed="rId3"/>
          <a:stretch>
            <a:fillRect/>
          </a:stretch>
        </p:blipFill>
        <p:spPr>
          <a:xfrm>
            <a:off x="5741956" y="1593352"/>
            <a:ext cx="871730" cy="755906"/>
          </a:xfrm>
          <a:prstGeom prst="rect">
            <a:avLst/>
          </a:prstGeom>
        </p:spPr>
      </p:pic>
      <p:pic>
        <p:nvPicPr>
          <p:cNvPr id="9" name="Picture 8"/>
          <p:cNvPicPr>
            <a:picLocks noChangeAspect="1"/>
          </p:cNvPicPr>
          <p:nvPr/>
        </p:nvPicPr>
        <p:blipFill>
          <a:blip r:embed="rId4"/>
          <a:stretch>
            <a:fillRect/>
          </a:stretch>
        </p:blipFill>
        <p:spPr>
          <a:xfrm>
            <a:off x="3145610" y="2353078"/>
            <a:ext cx="2090932" cy="1042418"/>
          </a:xfrm>
          <a:prstGeom prst="rect">
            <a:avLst/>
          </a:prstGeom>
        </p:spPr>
      </p:pic>
      <p:pic>
        <p:nvPicPr>
          <p:cNvPr id="10" name="Picture 9"/>
          <p:cNvPicPr>
            <a:picLocks noChangeAspect="1"/>
          </p:cNvPicPr>
          <p:nvPr/>
        </p:nvPicPr>
        <p:blipFill>
          <a:blip r:embed="rId5"/>
          <a:stretch>
            <a:fillRect/>
          </a:stretch>
        </p:blipFill>
        <p:spPr>
          <a:xfrm>
            <a:off x="6046670" y="4328879"/>
            <a:ext cx="1450850" cy="384048"/>
          </a:xfrm>
          <a:prstGeom prst="rect">
            <a:avLst/>
          </a:prstGeom>
        </p:spPr>
      </p:pic>
      <p:pic>
        <p:nvPicPr>
          <p:cNvPr id="11" name="Picture 10"/>
          <p:cNvPicPr>
            <a:picLocks noChangeAspect="1"/>
          </p:cNvPicPr>
          <p:nvPr/>
        </p:nvPicPr>
        <p:blipFill>
          <a:blip r:embed="rId6"/>
          <a:stretch>
            <a:fillRect/>
          </a:stretch>
        </p:blipFill>
        <p:spPr>
          <a:xfrm>
            <a:off x="7591369" y="4311971"/>
            <a:ext cx="487680" cy="390144"/>
          </a:xfrm>
          <a:prstGeom prst="rect">
            <a:avLst/>
          </a:prstGeom>
        </p:spPr>
      </p:pic>
    </p:spTree>
    <p:extLst>
      <p:ext uri="{BB962C8B-B14F-4D97-AF65-F5344CB8AC3E}">
        <p14:creationId xmlns:p14="http://schemas.microsoft.com/office/powerpoint/2010/main" val="23740402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2304</TotalTime>
  <Words>348</Words>
  <Application>Microsoft Macintosh PowerPoint</Application>
  <PresentationFormat>Widescreen</PresentationFormat>
  <Paragraphs>87</Paragraphs>
  <Slides>11</Slides>
  <Notes>5</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11</vt:i4>
      </vt:variant>
    </vt:vector>
  </HeadingPairs>
  <TitlesOfParts>
    <vt:vector size="24" baseType="lpstr">
      <vt:lpstr>Calibri</vt:lpstr>
      <vt:lpstr>Cambria Math</vt:lpstr>
      <vt:lpstr>Franklin Gothic Book</vt:lpstr>
      <vt:lpstr>Franklin Gothic Medium</vt:lpstr>
      <vt:lpstr>Symbol</vt:lpstr>
      <vt:lpstr>Times New Roman</vt:lpstr>
      <vt:lpstr>Tunga</vt:lpstr>
      <vt:lpstr>Tw Cen MT</vt:lpstr>
      <vt:lpstr>Wingdings</vt:lpstr>
      <vt:lpstr>Wingdings 2</vt:lpstr>
      <vt:lpstr>Arial</vt:lpstr>
      <vt:lpstr>Median</vt:lpstr>
      <vt:lpstr>Angles</vt:lpstr>
      <vt:lpstr>Generation and maintenance of atmospheric turbulence  4. Air stability </vt:lpstr>
      <vt:lpstr>Stability concept</vt:lpstr>
      <vt:lpstr>Stability concept</vt:lpstr>
      <vt:lpstr>Determining air stability</vt:lpstr>
      <vt:lpstr>Determining air stability class using potential temperature profile</vt:lpstr>
      <vt:lpstr>Determining air stability class using potential temperature profile</vt:lpstr>
      <vt:lpstr>Determining stability using flux Richardson number</vt:lpstr>
      <vt:lpstr>Determining stability using gradient Richardson number</vt:lpstr>
      <vt:lpstr>Monin-Obukhov stability parameter for use in the surface layer</vt:lpstr>
      <vt:lpstr>Monin-Obukhov similarity functions</vt:lpstr>
      <vt:lpstr>Monin-Obukhov similarity functions</vt:lpstr>
    </vt:vector>
  </TitlesOfParts>
  <Company>Yale University</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rxsmith</dc:creator>
  <cp:lastModifiedBy>Microsoft Office User</cp:lastModifiedBy>
  <cp:revision>382</cp:revision>
  <cp:lastPrinted>2014-01-28T01:06:42Z</cp:lastPrinted>
  <dcterms:created xsi:type="dcterms:W3CDTF">2007-09-17T10:00:58Z</dcterms:created>
  <dcterms:modified xsi:type="dcterms:W3CDTF">2017-09-25T23:46:40Z</dcterms:modified>
</cp:coreProperties>
</file>