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4058" r:id="rId2"/>
  </p:sldMasterIdLst>
  <p:notesMasterIdLst>
    <p:notesMasterId r:id="rId13"/>
  </p:notesMasterIdLst>
  <p:sldIdLst>
    <p:sldId id="439" r:id="rId3"/>
    <p:sldId id="396" r:id="rId4"/>
    <p:sldId id="432" r:id="rId5"/>
    <p:sldId id="438" r:id="rId6"/>
    <p:sldId id="434" r:id="rId7"/>
    <p:sldId id="441" r:id="rId8"/>
    <p:sldId id="433" r:id="rId9"/>
    <p:sldId id="436" r:id="rId10"/>
    <p:sldId id="437" r:id="rId11"/>
    <p:sldId id="440" r:id="rId12"/>
  </p:sldIdLst>
  <p:sldSz cx="12192000" cy="6858000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323" userDrawn="1">
          <p15:clr>
            <a:srgbClr val="A4A3A4"/>
          </p15:clr>
        </p15:guide>
        <p15:guide id="2" pos="38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373" autoAdjust="0"/>
    <p:restoredTop sz="50000" autoAdjust="0"/>
  </p:normalViewPr>
  <p:slideViewPr>
    <p:cSldViewPr snapToGrid="0">
      <p:cViewPr varScale="1">
        <p:scale>
          <a:sx n="96" d="100"/>
          <a:sy n="96" d="100"/>
        </p:scale>
        <p:origin x="328" y="168"/>
      </p:cViewPr>
      <p:guideLst>
        <p:guide orient="horz" pos="1323"/>
        <p:guide pos="384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1" d="100"/>
        <a:sy n="41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notesMaster" Target="notesMasters/notes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 altLang="en-US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20725"/>
            <a:ext cx="64008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8360AE7D-5D25-EA42-88F4-191AF31132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7893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C3F7944B-8D25-45BB-A622-1DF692FE1BF6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007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864" y="228600"/>
            <a:ext cx="108712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816864" y="1600200"/>
            <a:ext cx="108712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E60A80BC-895C-E644-992F-763AEB1B43BC}" type="datetimeFigureOut">
              <a:rPr lang="en-US" altLang="en-US"/>
              <a:pPr/>
              <a:t>9/4/17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3E54D62E-DA59-3443-B6C4-FF7B2DB1D3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3234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1" y="5048250"/>
            <a:ext cx="4762500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705101" y="0"/>
            <a:ext cx="9486900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rtlCol="0" anchor="ctr">
            <a:normAutofit/>
          </a:bodyPr>
          <a:lstStyle>
            <a:lvl1pPr algn="r"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94929" y="1717501"/>
            <a:ext cx="73152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524639" y="2180529"/>
            <a:ext cx="8128727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B4A7F95-5D05-4E29-95BA-6C3B579174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5078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84BEF054-99BD-47BC-91FC-8C14C40C8E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4619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FE3E0B68-1393-45C7-8557-2A07A8A62D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127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1089484" y="1730403"/>
            <a:ext cx="7531497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616370" y="2470926"/>
            <a:ext cx="8681508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CA936FB2-5D60-46A7-94B0-F5DFBC704B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1695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4D47BCB0-17FD-4878-99EF-49E61FFDFE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3738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92532" y="1726738"/>
            <a:ext cx="7534656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621536" y="2468304"/>
            <a:ext cx="8680704" cy="329184"/>
          </a:xfrm>
        </p:spPr>
        <p:txBody>
          <a:bodyPr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D6C4B6F1-8F3F-4BE4-875B-3F77FCF14F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8440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6688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17313B19-591F-473D-A2A5-217A696CDD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532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2200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6688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6688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2A090A51-A406-4130-A9AE-D968176118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417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6AEA3484-D2A5-490F-9723-5283C07524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522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9B1B57A-BC90-4C68-B309-BE07B0F817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3638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ight Triangle 5"/>
          <p:cNvSpPr/>
          <p:nvPr/>
        </p:nvSpPr>
        <p:spPr>
          <a:xfrm rot="5400000">
            <a:off x="1720851" y="-1720850"/>
            <a:ext cx="6858000" cy="1029970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46573" y="1576104"/>
            <a:ext cx="694944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2737" y="2618913"/>
            <a:ext cx="507703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730605" y="2253385"/>
            <a:ext cx="7726347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fld id="{F0B07E6F-64BA-4EF0-89C3-A2D264EC81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1890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Relationship Id="rId9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812800" y="228600"/>
            <a:ext cx="10871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817033" y="1600201"/>
            <a:ext cx="108712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128000" y="6248401"/>
            <a:ext cx="3556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775F55"/>
                </a:solidFill>
              </a:defRPr>
            </a:lvl1pPr>
          </a:lstStyle>
          <a:p>
            <a:fld id="{ADAE5F0D-EE0A-5F44-965A-ACBBBAA19A82}" type="datetimeFigureOut">
              <a:rPr lang="en-US" altLang="en-US"/>
              <a:pPr/>
              <a:t>9/4/17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12801" y="6248401"/>
            <a:ext cx="722841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775F55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12192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7112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7400" y="1279525"/>
            <a:ext cx="1140460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9"/>
            <a:ext cx="7112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fld id="{5AE03BC1-6732-6441-ABFF-6AE1B7A8869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4233" y="5051426"/>
            <a:ext cx="4766733" cy="1806575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2117" y="5051426"/>
            <a:ext cx="12194117" cy="180657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6434" y="365126"/>
            <a:ext cx="10028767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96434" y="1100138"/>
            <a:ext cx="10028767" cy="357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68818" y="5870576"/>
            <a:ext cx="2901949" cy="201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2963240F-FC65-44ED-9421-7AA0FB0CC610}" type="datetimeFigureOut">
              <a:rPr lang="en-US">
                <a:ea typeface="+mn-ea"/>
              </a:rPr>
              <a:pPr>
                <a:defRPr/>
              </a:pPr>
              <a:t>9/4/17</a:t>
            </a:fld>
            <a:endParaRPr lang="en-US"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90533" y="6284914"/>
            <a:ext cx="62992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000" cap="all" spc="200" baseline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01400" y="6170614"/>
            <a:ext cx="670984" cy="5032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wrap="square" lIns="9144" tIns="9144" rIns="9144" bIns="9144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60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3A10E68A-56B7-4236-87C2-2C44A52A1FFC}" type="slidenum">
              <a:rPr lang="en-US" altLang="en-US" smtClean="0">
                <a:ea typeface="+mn-ea"/>
              </a:rPr>
              <a:pPr/>
              <a:t>‹#›</a:t>
            </a:fld>
            <a:endParaRPr lang="en-US" altLang="en-US" smtClean="0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5580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9" r:id="rId1"/>
    <p:sldLayoutId id="2147484060" r:id="rId2"/>
    <p:sldLayoutId id="2147484061" r:id="rId3"/>
    <p:sldLayoutId id="2147484062" r:id="rId4"/>
    <p:sldLayoutId id="2147484063" r:id="rId5"/>
    <p:sldLayoutId id="2147484064" r:id="rId6"/>
    <p:sldLayoutId id="2147484065" r:id="rId7"/>
    <p:sldLayoutId id="2147484066" r:id="rId8"/>
    <p:sldLayoutId id="2147484067" r:id="rId9"/>
    <p:sldLayoutId id="2147484068" r:id="rId10"/>
    <p:sldLayoutId id="214748406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Arial" panose="020B0604020202020204" pitchFamily="34" charset="0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0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16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2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88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eg"/><Relationship Id="rId3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jpeg"/><Relationship Id="rId3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863600" y="1905000"/>
            <a:ext cx="10541000" cy="2628900"/>
          </a:xfrm>
        </p:spPr>
        <p:txBody>
          <a:bodyPr/>
          <a:lstStyle/>
          <a:p>
            <a:r>
              <a:rPr lang="en-US" sz="3600" dirty="0" smtClean="0"/>
              <a:t>Introduction: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1. The </a:t>
            </a:r>
            <a:r>
              <a:rPr lang="en-US" dirty="0" smtClean="0"/>
              <a:t>atmospheric boundary layer</a:t>
            </a:r>
            <a:r>
              <a:rPr lang="en-US" altLang="en-US" sz="3200" b="1" dirty="0"/>
              <a:t/>
            </a:r>
            <a:br>
              <a:rPr lang="en-US" altLang="en-US" sz="3200" b="1" dirty="0"/>
            </a:br>
            <a:r>
              <a:rPr lang="en-US" altLang="en-US" sz="3200" b="1" dirty="0"/>
              <a:t/>
            </a:r>
            <a:br>
              <a:rPr lang="en-US" altLang="en-US" sz="3200" b="1" dirty="0"/>
            </a:b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815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External parameters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33078" y="1639389"/>
            <a:ext cx="11608348" cy="4495800"/>
          </a:xfrm>
        </p:spPr>
        <p:txBody>
          <a:bodyPr/>
          <a:lstStyle/>
          <a:p>
            <a:pPr marL="990600" lvl="1" indent="-533400" eaLnBrk="1" hangingPunct="1">
              <a:lnSpc>
                <a:spcPct val="90000"/>
              </a:lnSpc>
            </a:pPr>
            <a:r>
              <a:rPr lang="en-US" altLang="en-US" sz="2800" dirty="0" smtClean="0"/>
              <a:t>Large-scale horizontal pressure gradient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altLang="en-US" sz="2800" dirty="0" smtClean="0"/>
              <a:t>Large-scale flow divergence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altLang="en-US" sz="2800" dirty="0"/>
              <a:t>S</a:t>
            </a:r>
            <a:r>
              <a:rPr lang="en-US" altLang="en-US" sz="2800" dirty="0" smtClean="0"/>
              <a:t>olar </a:t>
            </a:r>
            <a:r>
              <a:rPr lang="en-US" altLang="en-US" sz="2800" dirty="0" smtClean="0"/>
              <a:t>radiation and longwave radiation at the boundary layer top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altLang="en-US" sz="2800" dirty="0" smtClean="0"/>
              <a:t>Vertical gradients of wind speed, temperature, humidity and CO</a:t>
            </a:r>
            <a:r>
              <a:rPr lang="en-US" altLang="en-US" sz="2800" baseline="-25000" dirty="0" smtClean="0"/>
              <a:t>2</a:t>
            </a:r>
            <a:r>
              <a:rPr lang="en-US" altLang="en-US" sz="2800" dirty="0" smtClean="0"/>
              <a:t> concentration in the free atmosphere </a:t>
            </a:r>
            <a:endParaRPr lang="en-US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735724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Boundary-layer meteorology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69843" y="1626705"/>
            <a:ext cx="11105322" cy="4495800"/>
          </a:xfrm>
        </p:spPr>
        <p:txBody>
          <a:bodyPr/>
          <a:lstStyle/>
          <a:p>
            <a:r>
              <a:rPr lang="en-US" sz="3200" dirty="0"/>
              <a:t>Boundary-layer meteorology, a sub-discipline of meteorology, is </a:t>
            </a:r>
            <a:r>
              <a:rPr lang="en-US" sz="3200" dirty="0" smtClean="0"/>
              <a:t>concerned with </a:t>
            </a:r>
            <a:r>
              <a:rPr lang="en-US" sz="3200" dirty="0"/>
              <a:t>the state of and processes in the air layer in immediate contact </a:t>
            </a:r>
            <a:r>
              <a:rPr lang="en-US" sz="3200" dirty="0" smtClean="0"/>
              <a:t>with the </a:t>
            </a:r>
            <a:r>
              <a:rPr lang="en-US" sz="3200" dirty="0"/>
              <a:t>Earth’s surface. </a:t>
            </a:r>
            <a:endParaRPr lang="en-US" sz="3200" dirty="0" smtClean="0"/>
          </a:p>
          <a:p>
            <a:r>
              <a:rPr lang="en-US" sz="3200" dirty="0" smtClean="0"/>
              <a:t>Atmospheric boundary layer is </a:t>
            </a:r>
            <a:r>
              <a:rPr lang="en-US" sz="3200" dirty="0"/>
              <a:t>the lower boundary of large-scale atmospheric flows. </a:t>
            </a:r>
          </a:p>
          <a:p>
            <a:r>
              <a:rPr lang="en-US" sz="3200" dirty="0"/>
              <a:t>C</a:t>
            </a:r>
            <a:r>
              <a:rPr lang="en-US" sz="3200" dirty="0" smtClean="0"/>
              <a:t>onditions </a:t>
            </a:r>
            <a:r>
              <a:rPr lang="en-US" sz="3200" dirty="0"/>
              <a:t>in the boundary layer impose a top-down </a:t>
            </a:r>
            <a:r>
              <a:rPr lang="en-US" sz="3200" dirty="0" smtClean="0"/>
              <a:t>influence on land ecosystem functions and the oceanic processes.</a:t>
            </a:r>
            <a:endParaRPr lang="en-US" alt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679269" y="200025"/>
            <a:ext cx="8967969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Structure of the atmosphere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4" name="Picture 2" descr="010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0192" y="91440"/>
            <a:ext cx="5060950" cy="665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0380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05394" y="200025"/>
            <a:ext cx="8941844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Structure of the atmosphere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4" name="Picture 2" descr="010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70664"/>
            <a:ext cx="1863645" cy="2451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4287" y="1823493"/>
            <a:ext cx="10107713" cy="4211547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1620982" y="5687291"/>
            <a:ext cx="834835" cy="17793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1619794" y="2442754"/>
            <a:ext cx="718457" cy="303058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4376057" y="2730137"/>
            <a:ext cx="22252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Free atmosphere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6623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814388" y="228600"/>
            <a:ext cx="4086225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Diurnal variations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5226" y="1855901"/>
            <a:ext cx="6504328" cy="437461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25100" y="5016500"/>
            <a:ext cx="167225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Solar radiation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417155" y="3810000"/>
            <a:ext cx="177484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Air temperature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519747" y="2462768"/>
            <a:ext cx="1569660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CO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</a:p>
          <a:p>
            <a:r>
              <a:rPr lang="en-US" dirty="0" smtClean="0"/>
              <a:t>concentration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41300" y="6388100"/>
            <a:ext cx="21130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Source: </a:t>
            </a:r>
            <a:r>
              <a:rPr lang="en-US" sz="1200" dirty="0" err="1" smtClean="0"/>
              <a:t>Bakwin</a:t>
            </a:r>
            <a:r>
              <a:rPr lang="en-US" sz="1200" dirty="0" smtClean="0"/>
              <a:t> et al. (1995)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705395" y="1894114"/>
            <a:ext cx="31341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Tall tower observation</a:t>
            </a:r>
          </a:p>
          <a:p>
            <a:r>
              <a:rPr lang="en-US" dirty="0" smtClean="0"/>
              <a:t>Eastern North Carolina, USA</a:t>
            </a:r>
          </a:p>
          <a:p>
            <a:r>
              <a:rPr lang="en-US" dirty="0" smtClean="0"/>
              <a:t>June 17-19, 1993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5618922" y="3246782"/>
            <a:ext cx="4798233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922015" y="3109099"/>
            <a:ext cx="2595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Free atmospheric value</a:t>
            </a:r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3960545" y="2817444"/>
            <a:ext cx="1710267" cy="389496"/>
          </a:xfrm>
          <a:custGeom>
            <a:avLst/>
            <a:gdLst>
              <a:gd name="connsiteX0" fmla="*/ 0 w 1710267"/>
              <a:gd name="connsiteY0" fmla="*/ 355600 h 389496"/>
              <a:gd name="connsiteX1" fmla="*/ 33867 w 1710267"/>
              <a:gd name="connsiteY1" fmla="*/ 287866 h 389496"/>
              <a:gd name="connsiteX2" fmla="*/ 152400 w 1710267"/>
              <a:gd name="connsiteY2" fmla="*/ 203200 h 389496"/>
              <a:gd name="connsiteX3" fmla="*/ 270933 w 1710267"/>
              <a:gd name="connsiteY3" fmla="*/ 118533 h 389496"/>
              <a:gd name="connsiteX4" fmla="*/ 372533 w 1710267"/>
              <a:gd name="connsiteY4" fmla="*/ 84666 h 389496"/>
              <a:gd name="connsiteX5" fmla="*/ 474133 w 1710267"/>
              <a:gd name="connsiteY5" fmla="*/ 33866 h 389496"/>
              <a:gd name="connsiteX6" fmla="*/ 677333 w 1710267"/>
              <a:gd name="connsiteY6" fmla="*/ 0 h 389496"/>
              <a:gd name="connsiteX7" fmla="*/ 1134533 w 1710267"/>
              <a:gd name="connsiteY7" fmla="*/ 16933 h 389496"/>
              <a:gd name="connsiteX8" fmla="*/ 1236133 w 1710267"/>
              <a:gd name="connsiteY8" fmla="*/ 50800 h 389496"/>
              <a:gd name="connsiteX9" fmla="*/ 1354667 w 1710267"/>
              <a:gd name="connsiteY9" fmla="*/ 84666 h 389496"/>
              <a:gd name="connsiteX10" fmla="*/ 1388533 w 1710267"/>
              <a:gd name="connsiteY10" fmla="*/ 135466 h 389496"/>
              <a:gd name="connsiteX11" fmla="*/ 1439333 w 1710267"/>
              <a:gd name="connsiteY11" fmla="*/ 152400 h 389496"/>
              <a:gd name="connsiteX12" fmla="*/ 1540933 w 1710267"/>
              <a:gd name="connsiteY12" fmla="*/ 203200 h 389496"/>
              <a:gd name="connsiteX13" fmla="*/ 1574800 w 1710267"/>
              <a:gd name="connsiteY13" fmla="*/ 254000 h 389496"/>
              <a:gd name="connsiteX14" fmla="*/ 1625600 w 1710267"/>
              <a:gd name="connsiteY14" fmla="*/ 287866 h 389496"/>
              <a:gd name="connsiteX15" fmla="*/ 1710267 w 1710267"/>
              <a:gd name="connsiteY15" fmla="*/ 389466 h 389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710267" h="389496">
                <a:moveTo>
                  <a:pt x="0" y="355600"/>
                </a:moveTo>
                <a:cubicBezTo>
                  <a:pt x="11289" y="333022"/>
                  <a:pt x="17439" y="307032"/>
                  <a:pt x="33867" y="287866"/>
                </a:cubicBezTo>
                <a:cubicBezTo>
                  <a:pt x="51346" y="267474"/>
                  <a:pt x="126096" y="221988"/>
                  <a:pt x="152400" y="203200"/>
                </a:cubicBezTo>
                <a:cubicBezTo>
                  <a:pt x="162701" y="195842"/>
                  <a:pt x="249806" y="127923"/>
                  <a:pt x="270933" y="118533"/>
                </a:cubicBezTo>
                <a:cubicBezTo>
                  <a:pt x="303555" y="104034"/>
                  <a:pt x="342830" y="104468"/>
                  <a:pt x="372533" y="84666"/>
                </a:cubicBezTo>
                <a:cubicBezTo>
                  <a:pt x="428190" y="47562"/>
                  <a:pt x="412792" y="51392"/>
                  <a:pt x="474133" y="33866"/>
                </a:cubicBezTo>
                <a:cubicBezTo>
                  <a:pt x="561147" y="9005"/>
                  <a:pt x="567400" y="13741"/>
                  <a:pt x="677333" y="0"/>
                </a:cubicBezTo>
                <a:cubicBezTo>
                  <a:pt x="829733" y="5644"/>
                  <a:pt x="982655" y="3126"/>
                  <a:pt x="1134533" y="16933"/>
                </a:cubicBezTo>
                <a:cubicBezTo>
                  <a:pt x="1170085" y="20165"/>
                  <a:pt x="1201500" y="42142"/>
                  <a:pt x="1236133" y="50800"/>
                </a:cubicBezTo>
                <a:cubicBezTo>
                  <a:pt x="1321183" y="72062"/>
                  <a:pt x="1281788" y="60374"/>
                  <a:pt x="1354667" y="84666"/>
                </a:cubicBezTo>
                <a:cubicBezTo>
                  <a:pt x="1365956" y="101599"/>
                  <a:pt x="1372641" y="122753"/>
                  <a:pt x="1388533" y="135466"/>
                </a:cubicBezTo>
                <a:cubicBezTo>
                  <a:pt x="1402471" y="146617"/>
                  <a:pt x="1423368" y="144418"/>
                  <a:pt x="1439333" y="152400"/>
                </a:cubicBezTo>
                <a:cubicBezTo>
                  <a:pt x="1570636" y="218052"/>
                  <a:pt x="1413245" y="160636"/>
                  <a:pt x="1540933" y="203200"/>
                </a:cubicBezTo>
                <a:cubicBezTo>
                  <a:pt x="1552222" y="220133"/>
                  <a:pt x="1560409" y="239609"/>
                  <a:pt x="1574800" y="254000"/>
                </a:cubicBezTo>
                <a:cubicBezTo>
                  <a:pt x="1589191" y="268390"/>
                  <a:pt x="1612199" y="272550"/>
                  <a:pt x="1625600" y="287866"/>
                </a:cubicBezTo>
                <a:cubicBezTo>
                  <a:pt x="1718610" y="394163"/>
                  <a:pt x="1649559" y="389466"/>
                  <a:pt x="1710267" y="389466"/>
                </a:cubicBezTo>
              </a:path>
            </a:pathLst>
          </a:custGeom>
          <a:noFill/>
          <a:ln>
            <a:solidFill>
              <a:srgbClr val="FF000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9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814388" y="228600"/>
            <a:ext cx="4086225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Diurnal variations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1300" y="6388100"/>
            <a:ext cx="18850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</a:rPr>
              <a:t>Sources: </a:t>
            </a:r>
            <a:r>
              <a:rPr lang="en-US" sz="1200" dirty="0" err="1" smtClean="0">
                <a:solidFill>
                  <a:prstClr val="black"/>
                </a:solidFill>
              </a:rPr>
              <a:t>Bakwin</a:t>
            </a:r>
            <a:r>
              <a:rPr lang="en-US" sz="1200" dirty="0" smtClean="0">
                <a:solidFill>
                  <a:prstClr val="black"/>
                </a:solidFill>
              </a:rPr>
              <a:t>; NOAA </a:t>
            </a:r>
            <a:endParaRPr lang="en-US" sz="1200" dirty="0">
              <a:solidFill>
                <a:prstClr val="black"/>
              </a:solidFill>
            </a:endParaRPr>
          </a:p>
        </p:txBody>
      </p:sp>
      <p:pic>
        <p:nvPicPr>
          <p:cNvPr id="8" name="Picture 4" descr="co2_time_serie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0383" y="1525316"/>
            <a:ext cx="7734300" cy="482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463041" y="1632856"/>
            <a:ext cx="24801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Tall tower observation</a:t>
            </a:r>
          </a:p>
          <a:p>
            <a:pPr algn="r"/>
            <a:r>
              <a:rPr lang="en-US" dirty="0" smtClean="0"/>
              <a:t>Wisconsin, USA</a:t>
            </a:r>
          </a:p>
          <a:p>
            <a:pPr algn="r"/>
            <a:r>
              <a:rPr lang="en-US" dirty="0" smtClean="0"/>
              <a:t>September 1-2, 1995</a:t>
            </a:r>
            <a:endParaRPr lang="en-US" dirty="0"/>
          </a:p>
        </p:txBody>
      </p:sp>
      <p:pic>
        <p:nvPicPr>
          <p:cNvPr id="1026" name="Picture 2" descr="https://www.esrl.noaa.gov/gmd/ccgg/insitu/primary_site_photos/lef_from_abov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56" y="2635294"/>
            <a:ext cx="4933950" cy="3695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968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814388" y="228600"/>
            <a:ext cx="9701212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Idealized vertical profiles in a convective boundary layer over land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541" y="2233747"/>
            <a:ext cx="10284824" cy="42853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72046" y="1680754"/>
            <a:ext cx="2390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Potential temperature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828903" y="1680754"/>
            <a:ext cx="2740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Water vapor  mixing ratio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172994" y="1680754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</a:t>
            </a:r>
            <a:r>
              <a:rPr lang="en-US" baseline="-25000" dirty="0" smtClean="0"/>
              <a:t>2</a:t>
            </a:r>
            <a:r>
              <a:rPr lang="en-US" dirty="0" smtClean="0"/>
              <a:t> mixing ratio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1691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814388" y="228600"/>
            <a:ext cx="9701212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Turbulent motion in a convective boundary layer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1442" y="1574074"/>
            <a:ext cx="7649392" cy="5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157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814388" y="228600"/>
            <a:ext cx="9701212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Turbulent motion in a stable boundary layer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571" y="1763482"/>
            <a:ext cx="11066861" cy="4611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626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1991</TotalTime>
  <Words>190</Words>
  <Application>Microsoft Macintosh PowerPoint</Application>
  <PresentationFormat>Widescreen</PresentationFormat>
  <Paragraphs>35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20" baseType="lpstr">
      <vt:lpstr>Franklin Gothic Book</vt:lpstr>
      <vt:lpstr>Franklin Gothic Medium</vt:lpstr>
      <vt:lpstr>Tunga</vt:lpstr>
      <vt:lpstr>Tw Cen MT</vt:lpstr>
      <vt:lpstr>Wingdings</vt:lpstr>
      <vt:lpstr>Wingdings 2</vt:lpstr>
      <vt:lpstr>Arial</vt:lpstr>
      <vt:lpstr>Times New Roman</vt:lpstr>
      <vt:lpstr>Median</vt:lpstr>
      <vt:lpstr>Angles</vt:lpstr>
      <vt:lpstr>Introduction:   1. The atmospheric boundary layer  </vt:lpstr>
      <vt:lpstr>Boundary-layer meteorology</vt:lpstr>
      <vt:lpstr>Structure of the atmosphere</vt:lpstr>
      <vt:lpstr>Structure of the atmosphere</vt:lpstr>
      <vt:lpstr>Diurnal variations</vt:lpstr>
      <vt:lpstr>Diurnal variations</vt:lpstr>
      <vt:lpstr>Idealized vertical profiles in a convective boundary layer over land</vt:lpstr>
      <vt:lpstr>Turbulent motion in a convective boundary layer</vt:lpstr>
      <vt:lpstr>Turbulent motion in a stable boundary layer</vt:lpstr>
      <vt:lpstr>External parameters</vt:lpstr>
    </vt:vector>
  </TitlesOfParts>
  <Company>Yale University</Company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rxsmith</dc:creator>
  <cp:lastModifiedBy>Microsoft Office User</cp:lastModifiedBy>
  <cp:revision>341</cp:revision>
  <cp:lastPrinted>2014-01-28T01:06:42Z</cp:lastPrinted>
  <dcterms:created xsi:type="dcterms:W3CDTF">2007-09-17T10:00:58Z</dcterms:created>
  <dcterms:modified xsi:type="dcterms:W3CDTF">2017-09-05T00:01:06Z</dcterms:modified>
</cp:coreProperties>
</file>