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3"/>
  </p:notesMasterIdLst>
  <p:sldIdLst>
    <p:sldId id="439" r:id="rId3"/>
    <p:sldId id="526" r:id="rId4"/>
    <p:sldId id="488" r:id="rId5"/>
    <p:sldId id="519" r:id="rId6"/>
    <p:sldId id="520" r:id="rId7"/>
    <p:sldId id="521" r:id="rId8"/>
    <p:sldId id="522" r:id="rId9"/>
    <p:sldId id="523" r:id="rId10"/>
    <p:sldId id="524" r:id="rId11"/>
    <p:sldId id="525" r:id="rId12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2" autoAdjust="0"/>
    <p:restoredTop sz="92321" autoAdjust="0"/>
  </p:normalViewPr>
  <p:slideViewPr>
    <p:cSldViewPr snapToGrid="0">
      <p:cViewPr varScale="1">
        <p:scale>
          <a:sx n="88" d="100"/>
          <a:sy n="88" d="100"/>
        </p:scale>
        <p:origin x="1072" y="176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6067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11/27/17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11/27/17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11/27/17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3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35013" y="1905000"/>
            <a:ext cx="11023600" cy="2628900"/>
          </a:xfrm>
        </p:spPr>
        <p:txBody>
          <a:bodyPr/>
          <a:lstStyle/>
          <a:p>
            <a:r>
              <a:rPr lang="en-US" sz="3600" dirty="0" smtClean="0"/>
              <a:t>Budgets of energy and masses in the boundary layer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dirty="0" smtClean="0"/>
              <a:t>1. the slab approximation of the convective boundary layer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356" y="2855321"/>
            <a:ext cx="4974346" cy="2987046"/>
          </a:xfrm>
          <a:prstGeom prst="rect">
            <a:avLst/>
          </a:prstGeom>
        </p:spPr>
      </p:pic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Governing equations for the surface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574" y="1885879"/>
            <a:ext cx="10972800" cy="4572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570335" y="5514973"/>
            <a:ext cx="15440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Surface layer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9078689" y="5693230"/>
            <a:ext cx="78376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32618"/>
            <a:ext cx="7215744" cy="1257539"/>
          </a:xfrm>
        </p:spPr>
        <p:txBody>
          <a:bodyPr/>
          <a:lstStyle/>
          <a:p>
            <a:r>
              <a:rPr lang="en-US" sz="2400" dirty="0" smtClean="0"/>
              <a:t>The vertical fluxes are parameterized with the big-leaf model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29268" y="3167743"/>
            <a:ext cx="1095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Heat flux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68419" y="4250871"/>
            <a:ext cx="1856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Water vapor flux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585375" y="5181600"/>
            <a:ext cx="1039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flux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9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471199" y="3829133"/>
            <a:ext cx="164009" cy="1359673"/>
            <a:chOff x="1519064" y="611162"/>
            <a:chExt cx="288032" cy="1359673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1663080" y="976164"/>
              <a:ext cx="144016" cy="720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1519064" y="1048172"/>
              <a:ext cx="288032" cy="14401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519064" y="1192188"/>
              <a:ext cx="288032" cy="720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1519064" y="1264196"/>
              <a:ext cx="288032" cy="14401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519064" y="1624236"/>
              <a:ext cx="216024" cy="720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519064" y="1408212"/>
              <a:ext cx="288032" cy="720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1519064" y="1480220"/>
              <a:ext cx="288032" cy="14401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663080" y="611162"/>
              <a:ext cx="0" cy="3650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711234" y="1696244"/>
              <a:ext cx="0" cy="27459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3490249" y="2333708"/>
            <a:ext cx="164009" cy="1359673"/>
            <a:chOff x="1519064" y="611162"/>
            <a:chExt cx="288032" cy="1359673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1663080" y="976164"/>
              <a:ext cx="144016" cy="720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1519064" y="1048172"/>
              <a:ext cx="288032" cy="14401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519064" y="1192188"/>
              <a:ext cx="288032" cy="720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1519064" y="1264196"/>
              <a:ext cx="288032" cy="14401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519064" y="1624236"/>
              <a:ext cx="216024" cy="720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519064" y="1408212"/>
              <a:ext cx="288032" cy="720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1519064" y="1480220"/>
              <a:ext cx="288032" cy="14401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663080" y="611162"/>
              <a:ext cx="0" cy="3650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711234" y="1696244"/>
              <a:ext cx="0" cy="27459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slab approximation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421856" y="3700462"/>
            <a:ext cx="300037" cy="28575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400424" y="2014538"/>
            <a:ext cx="342900" cy="385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3386137" y="5014912"/>
            <a:ext cx="371475" cy="320237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00487" y="1971675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Free atmosphere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81437" y="3609975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Atmospheric boundary layer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05249" y="4948237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Earth surface</a:t>
            </a:r>
            <a:endParaRPr lang="en-US" dirty="0"/>
          </a:p>
        </p:txBody>
      </p:sp>
      <p:sp>
        <p:nvSpPr>
          <p:cNvPr id="10" name="Left Brace 9"/>
          <p:cNvSpPr/>
          <p:nvPr/>
        </p:nvSpPr>
        <p:spPr>
          <a:xfrm>
            <a:off x="2257426" y="2043112"/>
            <a:ext cx="842962" cy="3314700"/>
          </a:xfrm>
          <a:prstGeom prst="leftBrace">
            <a:avLst>
              <a:gd name="adj1" fmla="val 8333"/>
              <a:gd name="adj2" fmla="val 5171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33374" y="3576638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Climate system</a:t>
            </a:r>
            <a:endParaRPr lang="en-US" dirty="0"/>
          </a:p>
        </p:txBody>
      </p:sp>
      <p:sp>
        <p:nvSpPr>
          <p:cNvPr id="13" name="Up-Down Arrow 12"/>
          <p:cNvSpPr/>
          <p:nvPr/>
        </p:nvSpPr>
        <p:spPr>
          <a:xfrm>
            <a:off x="3777318" y="2830403"/>
            <a:ext cx="157163" cy="485775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Up-Down Arrow 35"/>
          <p:cNvSpPr/>
          <p:nvPr/>
        </p:nvSpPr>
        <p:spPr>
          <a:xfrm>
            <a:off x="3738070" y="4271634"/>
            <a:ext cx="157163" cy="485775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3955009" y="287950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Fluxes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918223" y="4308913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Fluxes</a:t>
            </a:r>
            <a:endParaRPr lang="en-US" dirty="0"/>
          </a:p>
        </p:txBody>
      </p:sp>
      <p:sp>
        <p:nvSpPr>
          <p:cNvPr id="39" name="Content Placeholder 1"/>
          <p:cNvSpPr>
            <a:spLocks noGrp="1"/>
          </p:cNvSpPr>
          <p:nvPr>
            <p:ph sz="quarter" idx="1"/>
          </p:nvPr>
        </p:nvSpPr>
        <p:spPr>
          <a:xfrm>
            <a:off x="7015164" y="2004094"/>
            <a:ext cx="4734356" cy="3344626"/>
          </a:xfrm>
        </p:spPr>
        <p:txBody>
          <a:bodyPr/>
          <a:lstStyle/>
          <a:p>
            <a:r>
              <a:rPr lang="en-US" sz="2400" dirty="0" smtClean="0"/>
              <a:t>Important state variables of the free atmosphere for ABL study</a:t>
            </a:r>
          </a:p>
          <a:p>
            <a:pPr lvl="1"/>
            <a:r>
              <a:rPr lang="en-US" sz="2100" dirty="0" smtClean="0"/>
              <a:t>Horizontal pressure gradient</a:t>
            </a:r>
          </a:p>
          <a:p>
            <a:pPr lvl="1"/>
            <a:r>
              <a:rPr lang="en-US" sz="2100" dirty="0" smtClean="0"/>
              <a:t>Large-scale </a:t>
            </a:r>
            <a:r>
              <a:rPr lang="en-US" sz="2100" dirty="0" smtClean="0"/>
              <a:t>flow divergence</a:t>
            </a:r>
          </a:p>
          <a:p>
            <a:pPr lvl="1"/>
            <a:r>
              <a:rPr lang="en-US" sz="2100" dirty="0" smtClean="0"/>
              <a:t>Vertical gradients of potential temperature and other scalar quantities</a:t>
            </a:r>
          </a:p>
          <a:p>
            <a:pPr lvl="1"/>
            <a:r>
              <a:rPr lang="en-US" sz="2100" dirty="0" smtClean="0"/>
              <a:t>Incoming solar and longwave radiation </a:t>
            </a:r>
          </a:p>
        </p:txBody>
      </p:sp>
    </p:spTree>
    <p:extLst>
      <p:ext uri="{BB962C8B-B14F-4D97-AF65-F5344CB8AC3E}">
        <p14:creationId xmlns:p14="http://schemas.microsoft.com/office/powerpoint/2010/main" val="208987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32619"/>
            <a:ext cx="11066318" cy="3344626"/>
          </a:xfrm>
        </p:spPr>
        <p:txBody>
          <a:bodyPr/>
          <a:lstStyle/>
          <a:p>
            <a:r>
              <a:rPr lang="en-US" sz="2400" dirty="0" smtClean="0"/>
              <a:t>The slab approximation</a:t>
            </a:r>
            <a:r>
              <a:rPr lang="en-US" sz="2400" dirty="0" smtClean="0"/>
              <a:t> </a:t>
            </a:r>
            <a:r>
              <a:rPr lang="en-US" sz="2400" dirty="0" smtClean="0"/>
              <a:t>is </a:t>
            </a:r>
            <a:r>
              <a:rPr lang="en-US" sz="2400" dirty="0" smtClean="0"/>
              <a:t>a useful </a:t>
            </a:r>
            <a:r>
              <a:rPr lang="en-US" sz="2400" dirty="0" smtClean="0"/>
              <a:t>framework for studying the interactions of the ABL with the earth’s surface below and the free atmosphere above: </a:t>
            </a:r>
          </a:p>
          <a:p>
            <a:pPr lvl="1"/>
            <a:r>
              <a:rPr lang="en-US" sz="2100" dirty="0"/>
              <a:t>T</a:t>
            </a:r>
            <a:r>
              <a:rPr lang="en-US" sz="2100" dirty="0" smtClean="0"/>
              <a:t>he surface and the ABL are interactive: Properties </a:t>
            </a:r>
            <a:r>
              <a:rPr lang="en-US" sz="2100" dirty="0" smtClean="0"/>
              <a:t>of</a:t>
            </a:r>
            <a:r>
              <a:rPr lang="en-US" sz="2100" dirty="0" smtClean="0"/>
              <a:t> </a:t>
            </a:r>
            <a:r>
              <a:rPr lang="en-US" sz="2100" dirty="0" smtClean="0"/>
              <a:t>the ABL influence the surface fluxes and the surface fluxes in turn will change the ABL properties. This coupling is best described if the ABL is treated as a single entity</a:t>
            </a:r>
          </a:p>
          <a:p>
            <a:pPr lvl="1"/>
            <a:r>
              <a:rPr lang="en-US" sz="2100" dirty="0" smtClean="0"/>
              <a:t>Large-scale influences on</a:t>
            </a:r>
            <a:r>
              <a:rPr lang="en-US" sz="2100" dirty="0"/>
              <a:t> </a:t>
            </a:r>
            <a:r>
              <a:rPr lang="en-US" sz="2100" dirty="0" smtClean="0"/>
              <a:t>the ABL are prescribed with a set of parameters: horizontal pressure gradient, large-scale flow convergence,  vertical gradients of temperature and mixing ratios in the free atmosphere; the exchanges of water and energy with the free atmosphere will in term alter large-scale flow dynamics  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Why treat the ABL as a single entity?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7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32619"/>
            <a:ext cx="11066318" cy="3344626"/>
          </a:xfrm>
        </p:spPr>
        <p:txBody>
          <a:bodyPr/>
          <a:lstStyle/>
          <a:p>
            <a:r>
              <a:rPr lang="en-US" sz="2400" dirty="0" smtClean="0"/>
              <a:t>The slab approximation </a:t>
            </a:r>
            <a:r>
              <a:rPr lang="en-US" sz="2400" dirty="0" smtClean="0"/>
              <a:t>is </a:t>
            </a:r>
            <a:r>
              <a:rPr lang="en-US" sz="2400" dirty="0" smtClean="0"/>
              <a:t>a useful framework </a:t>
            </a:r>
            <a:r>
              <a:rPr lang="en-US" sz="2400" dirty="0" smtClean="0"/>
              <a:t>for studying the interactions of the ABL with the earth’s surface below and the free atmosphere above.</a:t>
            </a:r>
          </a:p>
          <a:p>
            <a:r>
              <a:rPr lang="en-US" sz="2400" dirty="0" smtClean="0"/>
              <a:t>The ABL height, an important property of the this entity, is </a:t>
            </a:r>
            <a:r>
              <a:rPr lang="en-US" sz="2400" dirty="0" smtClean="0"/>
              <a:t>an important parameter </a:t>
            </a:r>
            <a:r>
              <a:rPr lang="en-US" sz="2400" dirty="0" smtClean="0"/>
              <a:t>for </a:t>
            </a:r>
            <a:r>
              <a:rPr lang="en-US" sz="2400" dirty="0" smtClean="0"/>
              <a:t>local </a:t>
            </a:r>
            <a:r>
              <a:rPr lang="en-US" sz="2400" dirty="0" smtClean="0"/>
              <a:t>air </a:t>
            </a:r>
            <a:r>
              <a:rPr lang="en-US" sz="2400" dirty="0" smtClean="0"/>
              <a:t>quality prediction</a:t>
            </a:r>
            <a:endParaRPr lang="en-US" sz="2400" dirty="0" smtClean="0"/>
          </a:p>
          <a:p>
            <a:r>
              <a:rPr lang="en-US" sz="2400" dirty="0" smtClean="0"/>
              <a:t>The time changes of heat and masses in the whole ABL can be used to infer </a:t>
            </a:r>
            <a:r>
              <a:rPr lang="en-US" sz="2400" dirty="0" smtClean="0"/>
              <a:t>landscape-scale </a:t>
            </a:r>
            <a:r>
              <a:rPr lang="en-US" sz="2400" dirty="0" smtClean="0"/>
              <a:t>surface fluxes</a:t>
            </a:r>
          </a:p>
          <a:p>
            <a:r>
              <a:rPr lang="en-US" sz="2400" dirty="0" smtClean="0"/>
              <a:t>The ABL is the lowest grid point </a:t>
            </a:r>
            <a:r>
              <a:rPr lang="en-US" sz="2400" dirty="0" smtClean="0"/>
              <a:t>in some global </a:t>
            </a:r>
            <a:r>
              <a:rPr lang="en-US" sz="2400" dirty="0" smtClean="0"/>
              <a:t>climate models 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Why treat the ABL as a single entity?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02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32618"/>
            <a:ext cx="11066318" cy="4253831"/>
          </a:xfrm>
        </p:spPr>
        <p:txBody>
          <a:bodyPr/>
          <a:lstStyle/>
          <a:p>
            <a:r>
              <a:rPr lang="en-US" sz="2400" dirty="0" smtClean="0"/>
              <a:t>All scalar variables (temperature, humidity, trace gas concentration) are horizontally homogeneous; large-scale horizontal pressure gradient and flow divergence are allowed</a:t>
            </a:r>
          </a:p>
          <a:p>
            <a:r>
              <a:rPr lang="en-US" sz="2400" dirty="0" smtClean="0"/>
              <a:t>No turbulence exists in the free atmosphere; all Reynolds covariance terms vanish there</a:t>
            </a:r>
          </a:p>
          <a:p>
            <a:r>
              <a:rPr lang="en-US" sz="2400" dirty="0" smtClean="0"/>
              <a:t>Conditions in the ABL are well mixed; A scalar quantity can be described by a single value</a:t>
            </a:r>
          </a:p>
          <a:p>
            <a:r>
              <a:rPr lang="en-US" sz="2400" dirty="0" smtClean="0"/>
              <a:t>The capping inversion has no thickness</a:t>
            </a:r>
          </a:p>
          <a:p>
            <a:r>
              <a:rPr lang="en-US" sz="2400" dirty="0" smtClean="0"/>
              <a:t>The surface layer is also very </a:t>
            </a:r>
            <a:r>
              <a:rPr lang="en-US" sz="2400" dirty="0" smtClean="0"/>
              <a:t>thin, </a:t>
            </a:r>
            <a:r>
              <a:rPr lang="en-US" sz="2400" dirty="0" smtClean="0"/>
              <a:t>to the extent that changes in this layer do not affect the ABL budget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slab approximation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96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slab approximation: graphic description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60" y="1902209"/>
            <a:ext cx="10972800" cy="45720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57163" y="2474947"/>
            <a:ext cx="11638925" cy="745864"/>
            <a:chOff x="157163" y="2474947"/>
            <a:chExt cx="11638925" cy="74586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68510" y="2474947"/>
              <a:ext cx="886970" cy="64922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32712" y="2568319"/>
              <a:ext cx="941834" cy="57607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99974" y="2672169"/>
              <a:ext cx="896114" cy="548642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57163" y="2657475"/>
              <a:ext cx="1839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Vertical gradient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392213" y="3357563"/>
            <a:ext cx="8018244" cy="2407682"/>
            <a:chOff x="3392213" y="3357563"/>
            <a:chExt cx="8018244" cy="2407682"/>
          </a:xfrm>
        </p:grpSpPr>
        <p:sp>
          <p:nvSpPr>
            <p:cNvPr id="10" name="Down Arrow 9"/>
            <p:cNvSpPr/>
            <p:nvPr/>
          </p:nvSpPr>
          <p:spPr>
            <a:xfrm>
              <a:off x="3392213" y="3357563"/>
              <a:ext cx="214313" cy="214312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11196144" y="3383839"/>
              <a:ext cx="214313" cy="214312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Down Arrow 12"/>
            <p:cNvSpPr/>
            <p:nvPr/>
          </p:nvSpPr>
          <p:spPr>
            <a:xfrm>
              <a:off x="11196144" y="5333508"/>
              <a:ext cx="214313" cy="214312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Down Arrow 13"/>
            <p:cNvSpPr/>
            <p:nvPr/>
          </p:nvSpPr>
          <p:spPr>
            <a:xfrm flipV="1">
              <a:off x="7275785" y="5470143"/>
              <a:ext cx="214313" cy="214312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Down Arrow 14"/>
            <p:cNvSpPr/>
            <p:nvPr/>
          </p:nvSpPr>
          <p:spPr>
            <a:xfrm flipV="1">
              <a:off x="7275785" y="3368074"/>
              <a:ext cx="214313" cy="214312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Down Arrow 15"/>
            <p:cNvSpPr/>
            <p:nvPr/>
          </p:nvSpPr>
          <p:spPr>
            <a:xfrm flipV="1">
              <a:off x="3392213" y="5496419"/>
              <a:ext cx="214313" cy="214312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09988" y="5395913"/>
              <a:ext cx="1556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Flux direction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6586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Governing equations for the free atmosphere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574" y="1885879"/>
            <a:ext cx="10972800" cy="4572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811306" y="2657474"/>
            <a:ext cx="19415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Free atmosphere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10031185" y="2041072"/>
            <a:ext cx="0" cy="63681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0031185" y="3069772"/>
            <a:ext cx="0" cy="34834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32618"/>
            <a:ext cx="7215744" cy="1257539"/>
          </a:xfrm>
        </p:spPr>
        <p:txBody>
          <a:bodyPr/>
          <a:lstStyle/>
          <a:p>
            <a:r>
              <a:rPr lang="en-US" sz="2400" dirty="0" smtClean="0"/>
              <a:t>In the free atmosphere, there is vertical advection but no turbulent fluxes; local time rate of change is balanced by vertical advection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2379" y="3172531"/>
            <a:ext cx="2133604" cy="264567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257300" y="3510643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Potential temperature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744613" y="4414157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 mixing ratio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744613" y="5230586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mixing ratio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82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42" y="2498272"/>
            <a:ext cx="8229600" cy="2743200"/>
          </a:xfrm>
          <a:prstGeom prst="rect">
            <a:avLst/>
          </a:prstGeom>
        </p:spPr>
      </p:pic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Governing equations for the capping inversion interface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574" y="1885879"/>
            <a:ext cx="10972800" cy="4572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570335" y="3310616"/>
            <a:ext cx="20313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Capping inversion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16200000">
            <a:off x="9688286" y="3314701"/>
            <a:ext cx="0" cy="34834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32618"/>
            <a:ext cx="7215744" cy="1257539"/>
          </a:xfrm>
        </p:spPr>
        <p:txBody>
          <a:bodyPr/>
          <a:lstStyle/>
          <a:p>
            <a:r>
              <a:rPr lang="en-US" sz="2400" dirty="0" smtClean="0"/>
              <a:t>There is advection but no turbulence just above the interface; there is turbulence but no advection just below the interface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4627" y="5546662"/>
            <a:ext cx="3339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Potential </a:t>
            </a:r>
            <a:r>
              <a:rPr lang="en-US" dirty="0" smtClean="0"/>
              <a:t>temperature equation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3152" y="5316799"/>
            <a:ext cx="2852934" cy="829058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rot="5400000" flipH="1">
            <a:off x="7326086" y="3369129"/>
            <a:ext cx="0" cy="34834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377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7579" y="3214548"/>
            <a:ext cx="4901194" cy="2987046"/>
          </a:xfrm>
          <a:prstGeom prst="rect">
            <a:avLst/>
          </a:prstGeom>
        </p:spPr>
      </p:pic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Governing equations for the mixed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574" y="1885879"/>
            <a:ext cx="10972800" cy="4572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395177" y="4355646"/>
            <a:ext cx="14157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Mixed </a:t>
            </a:r>
            <a:r>
              <a:rPr lang="en-US" dirty="0" smtClean="0">
                <a:solidFill>
                  <a:srgbClr val="FF0000"/>
                </a:solidFill>
              </a:rPr>
              <a:t>layer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10651671" y="3608614"/>
            <a:ext cx="0" cy="73478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0651671" y="4865914"/>
            <a:ext cx="0" cy="77288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32618"/>
            <a:ext cx="7215744" cy="1257539"/>
          </a:xfrm>
        </p:spPr>
        <p:txBody>
          <a:bodyPr/>
          <a:lstStyle/>
          <a:p>
            <a:r>
              <a:rPr lang="en-US" sz="2400" dirty="0" smtClean="0"/>
              <a:t>In the mixed layer, vertical advection can be omitted because the vertical gradient quantities are zero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1885" y="3510644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Potential temperature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17195" y="4592738"/>
            <a:ext cx="2634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water vapor </a:t>
            </a:r>
            <a:r>
              <a:rPr lang="en-US" dirty="0" smtClean="0"/>
              <a:t>mixing ratio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10013" y="5656943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mixing ratio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119257" y="3331029"/>
            <a:ext cx="408214" cy="6368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904652" y="6079672"/>
            <a:ext cx="1659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Phase change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161314" y="4267201"/>
            <a:ext cx="408214" cy="6368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7527471" y="3984171"/>
            <a:ext cx="996043" cy="2057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6569529" y="4936671"/>
            <a:ext cx="1970314" cy="11538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91219" y="2373868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Aerosol  or cloud </a:t>
            </a:r>
          </a:p>
          <a:p>
            <a:r>
              <a:rPr lang="en-US" dirty="0" smtClean="0"/>
              <a:t>radiation absorption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68043" y="3167742"/>
            <a:ext cx="702128" cy="88174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286500" y="2988129"/>
            <a:ext cx="538844" cy="163286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31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4384</TotalTime>
  <Words>503</Words>
  <Application>Microsoft Macintosh PowerPoint</Application>
  <PresentationFormat>Widescreen</PresentationFormat>
  <Paragraphs>58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Budgets of energy and masses in the boundary layer  1. the slab approximation of the convective boundary layer</vt:lpstr>
      <vt:lpstr>The slab approximation</vt:lpstr>
      <vt:lpstr>Why treat the ABL as a single entity? </vt:lpstr>
      <vt:lpstr>Why treat the ABL as a single entity? </vt:lpstr>
      <vt:lpstr>The slab approximation</vt:lpstr>
      <vt:lpstr>The slab approximation: graphic description</vt:lpstr>
      <vt:lpstr>Governing equations for the free atmosphere </vt:lpstr>
      <vt:lpstr>Governing equations for the capping inversion interface</vt:lpstr>
      <vt:lpstr>Governing equations for the mixed layer</vt:lpstr>
      <vt:lpstr>Governing equations for the surface layer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485</cp:revision>
  <cp:lastPrinted>2014-01-28T01:06:42Z</cp:lastPrinted>
  <dcterms:created xsi:type="dcterms:W3CDTF">2007-09-17T10:00:58Z</dcterms:created>
  <dcterms:modified xsi:type="dcterms:W3CDTF">2017-11-27T23:56:31Z</dcterms:modified>
</cp:coreProperties>
</file>