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2"/>
  </p:notesMasterIdLst>
  <p:sldIdLst>
    <p:sldId id="439" r:id="rId3"/>
    <p:sldId id="488" r:id="rId4"/>
    <p:sldId id="493" r:id="rId5"/>
    <p:sldId id="506" r:id="rId6"/>
    <p:sldId id="503" r:id="rId7"/>
    <p:sldId id="508" r:id="rId8"/>
    <p:sldId id="509" r:id="rId9"/>
    <p:sldId id="510" r:id="rId10"/>
    <p:sldId id="511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12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710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67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478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24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10/30/17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Principle of Eddy Covariance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The eddy covariance control volume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756" y="615949"/>
            <a:ext cx="5486400" cy="339242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5361709" cy="3344626"/>
          </a:xfrm>
        </p:spPr>
        <p:txBody>
          <a:bodyPr/>
          <a:lstStyle/>
          <a:p>
            <a:r>
              <a:rPr lang="en-US" sz="2400" dirty="0" smtClean="0"/>
              <a:t>Eddy covariance control volume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NEE as a residual of the integrated mass conservation equation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control volume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857" y="3841830"/>
            <a:ext cx="7699264" cy="259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4497" y="1621740"/>
            <a:ext cx="11537855" cy="1001537"/>
          </a:xfrm>
        </p:spPr>
        <p:txBody>
          <a:bodyPr/>
          <a:lstStyle/>
          <a:p>
            <a:r>
              <a:rPr lang="en-US" sz="2400" dirty="0" smtClean="0"/>
              <a:t>                      Storage term:  expresses the rate of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accumulation or depletion in the</a:t>
            </a:r>
          </a:p>
          <a:p>
            <a:pPr marL="0" indent="0">
              <a:buNone/>
            </a:pPr>
            <a:r>
              <a:rPr lang="en-US" sz="2400" dirty="0" smtClean="0"/>
              <a:t>                          control volume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Storage term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198" y="3344873"/>
            <a:ext cx="6019800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3236" y="2750166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concentration and friction velocity</a:t>
            </a:r>
          </a:p>
          <a:p>
            <a:r>
              <a:rPr lang="en-US" dirty="0" smtClean="0"/>
              <a:t>Great Mountain Forest, Connecticut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620954" y="2756891"/>
            <a:ext cx="6702014" cy="39265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342" y="1506069"/>
            <a:ext cx="1725172" cy="8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41327" y="4717473"/>
            <a:ext cx="2877711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oncentration at 5 heights</a:t>
            </a:r>
          </a:p>
          <a:p>
            <a:r>
              <a:rPr lang="en-US" dirty="0" smtClean="0"/>
              <a:t>  1.5 m</a:t>
            </a:r>
          </a:p>
          <a:p>
            <a:r>
              <a:rPr lang="en-US" dirty="0" smtClean="0"/>
              <a:t>  7.4 m</a:t>
            </a:r>
          </a:p>
          <a:p>
            <a:r>
              <a:rPr lang="en-US" dirty="0"/>
              <a:t> </a:t>
            </a:r>
            <a:r>
              <a:rPr lang="en-US" dirty="0" smtClean="0"/>
              <a:t> 13.6 m</a:t>
            </a:r>
          </a:p>
          <a:p>
            <a:r>
              <a:rPr lang="en-US" dirty="0"/>
              <a:t> </a:t>
            </a:r>
            <a:r>
              <a:rPr lang="en-US" dirty="0" smtClean="0"/>
              <a:t> 21.7 m</a:t>
            </a:r>
          </a:p>
          <a:p>
            <a:r>
              <a:rPr lang="en-US" dirty="0" smtClean="0"/>
              <a:t>  30.7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67678" y="1596191"/>
            <a:ext cx="11537855" cy="1001537"/>
          </a:xfrm>
        </p:spPr>
        <p:txBody>
          <a:bodyPr/>
          <a:lstStyle/>
          <a:p>
            <a:r>
              <a:rPr lang="en-US" sz="2400" dirty="0" smtClean="0"/>
              <a:t>               Eddy covariance term: represents eddy flux of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through the top face of the        </a:t>
            </a:r>
            <a:r>
              <a:rPr lang="en-US" sz="2400" dirty="0"/>
              <a:t> </a:t>
            </a:r>
            <a:r>
              <a:rPr lang="en-US" sz="2400" dirty="0" smtClean="0"/>
              <a:t>            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control volume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term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973" y="1545221"/>
            <a:ext cx="926594" cy="5974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956" y="2399762"/>
            <a:ext cx="6583680" cy="406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Interpreting the eddy </a:t>
            </a:r>
            <a:r>
              <a:rPr lang="en-US" altLang="en-US" sz="3200" dirty="0" smtClean="0">
                <a:solidFill>
                  <a:schemeClr val="tx1"/>
                </a:solidFill>
              </a:rPr>
              <a:t>covariance term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99" y="1468908"/>
            <a:ext cx="10972800" cy="2743200"/>
          </a:xfrm>
          <a:prstGeom prst="rect">
            <a:avLst/>
          </a:prstGeom>
        </p:spPr>
      </p:pic>
      <p:sp>
        <p:nvSpPr>
          <p:cNvPr id="13" name="Content Placeholder 1"/>
          <p:cNvSpPr>
            <a:spLocks noGrp="1"/>
          </p:cNvSpPr>
          <p:nvPr>
            <p:ph sz="quarter" idx="1"/>
          </p:nvPr>
        </p:nvSpPr>
        <p:spPr>
          <a:xfrm>
            <a:off x="654145" y="4775809"/>
            <a:ext cx="11537855" cy="1749682"/>
          </a:xfrm>
        </p:spPr>
        <p:txBody>
          <a:bodyPr/>
          <a:lstStyle/>
          <a:p>
            <a:r>
              <a:rPr lang="en-US" sz="2400" dirty="0" smtClean="0"/>
              <a:t>Instant flux:</a:t>
            </a:r>
          </a:p>
          <a:p>
            <a:endParaRPr lang="en-US" sz="2400" dirty="0"/>
          </a:p>
          <a:p>
            <a:r>
              <a:rPr lang="en-US" sz="2400" dirty="0" smtClean="0"/>
              <a:t>Mean flux: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898" y="4944525"/>
            <a:ext cx="499874" cy="24384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441985" y="5682994"/>
            <a:ext cx="3420844" cy="513681"/>
            <a:chOff x="2549561" y="5715267"/>
            <a:chExt cx="3420844" cy="51368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49561" y="5715267"/>
              <a:ext cx="2438404" cy="49377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62099" y="5722978"/>
              <a:ext cx="908306" cy="5059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07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c_example_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1530351"/>
            <a:ext cx="8526462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06663" y="4564063"/>
            <a:ext cx="49423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</a:rPr>
              <a:t>CO</a:t>
            </a:r>
            <a:r>
              <a:rPr lang="en-US" altLang="en-US" sz="2400" baseline="-25000" dirty="0">
                <a:solidFill>
                  <a:schemeClr val="tx1"/>
                </a:solidFill>
                <a:latin typeface="Arial Unicode MS" panose="020B0604020202020204" pitchFamily="34" charset="-128"/>
              </a:rPr>
              <a:t>2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</a:rPr>
              <a:t> flux 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</a:rPr>
              <a:t>F</a:t>
            </a:r>
            <a:r>
              <a:rPr lang="en-US" altLang="en-US" sz="2400" baseline="-25000" dirty="0">
                <a:solidFill>
                  <a:schemeClr val="tx1"/>
                </a:solidFill>
                <a:latin typeface="Arial Unicode MS" panose="020B0604020202020204" pitchFamily="34" charset="-128"/>
              </a:rPr>
              <a:t>c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</a:rPr>
              <a:t> = 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</a:rPr>
              <a:t>w’</a:t>
            </a:r>
            <a:r>
              <a:rPr lang="el-GR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ρ</a:t>
            </a:r>
            <a:r>
              <a:rPr lang="en-US" altLang="en-US" sz="2400" i="1" baseline="-25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c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’ 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= -1.0 mg m</a:t>
            </a:r>
            <a:r>
              <a:rPr lang="en-US" altLang="en-US" sz="2400" baseline="30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-2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</a:t>
            </a:r>
            <a:r>
              <a:rPr lang="en-US" altLang="en-US" sz="2400" baseline="30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-1</a:t>
            </a:r>
            <a:endParaRPr lang="el-GR" altLang="en-US" sz="2400" baseline="30000" dirty="0">
              <a:solidFill>
                <a:schemeClr val="tx1"/>
              </a:solidFill>
              <a:latin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484438" y="5124450"/>
            <a:ext cx="59426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</a:rPr>
              <a:t>Water vapor flux 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</a:rPr>
              <a:t>E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</a:rPr>
              <a:t> = 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</a:rPr>
              <a:t>w’</a:t>
            </a:r>
            <a:r>
              <a:rPr lang="el-GR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ρ</a:t>
            </a:r>
            <a:r>
              <a:rPr lang="en-US" altLang="en-US" sz="2400" i="1" baseline="-25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v</a:t>
            </a:r>
            <a:r>
              <a:rPr lang="en-US" altLang="en-US" sz="2400" i="1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’ 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= 0.125 g m</a:t>
            </a:r>
            <a:r>
              <a:rPr lang="en-US" altLang="en-US" sz="2400" baseline="30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-2</a:t>
            </a:r>
            <a:r>
              <a:rPr lang="en-US" altLang="en-US" sz="24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</a:t>
            </a:r>
            <a:r>
              <a:rPr lang="en-US" altLang="en-US" sz="2400" baseline="30000" dirty="0">
                <a:solidFill>
                  <a:schemeClr val="tx1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-1</a:t>
            </a:r>
            <a:endParaRPr lang="el-GR" altLang="en-US" sz="2400" baseline="30000" dirty="0">
              <a:solidFill>
                <a:schemeClr val="tx1"/>
              </a:solidFill>
              <a:latin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462214" y="5741988"/>
            <a:ext cx="4810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tx1"/>
                </a:solidFill>
                <a:latin typeface="Arial Unicode MS" panose="020B0604020202020204" pitchFamily="34" charset="-128"/>
              </a:rPr>
              <a:t>Water use efficiency WUE = 0.8%</a:t>
            </a:r>
            <a:endParaRPr lang="el-GR" altLang="en-US" sz="2400" baseline="30000">
              <a:solidFill>
                <a:schemeClr val="tx1"/>
              </a:solidFill>
              <a:latin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5127" name="Straight Connector 8"/>
          <p:cNvCxnSpPr>
            <a:cxnSpLocks noChangeShapeType="1"/>
          </p:cNvCxnSpPr>
          <p:nvPr/>
        </p:nvCxnSpPr>
        <p:spPr bwMode="auto">
          <a:xfrm>
            <a:off x="4419312" y="4622658"/>
            <a:ext cx="76835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8" name="Straight Connector 10"/>
          <p:cNvCxnSpPr>
            <a:cxnSpLocks noChangeShapeType="1"/>
          </p:cNvCxnSpPr>
          <p:nvPr/>
        </p:nvCxnSpPr>
        <p:spPr bwMode="auto">
          <a:xfrm>
            <a:off x="5391728" y="5165725"/>
            <a:ext cx="766763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248585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Interpreting the </a:t>
            </a:r>
            <a:r>
              <a:rPr lang="en-US" altLang="en-US" sz="3200" smtClean="0">
                <a:solidFill>
                  <a:schemeClr val="tx1"/>
                </a:solidFill>
              </a:rPr>
              <a:t>eddy </a:t>
            </a:r>
            <a:r>
              <a:rPr lang="en-US" altLang="en-US" sz="3200" smtClean="0">
                <a:solidFill>
                  <a:schemeClr val="tx1"/>
                </a:solidFill>
              </a:rPr>
              <a:t>covariance term: </a:t>
            </a:r>
            <a:r>
              <a:rPr lang="en-US" altLang="en-US" sz="3200" dirty="0" smtClean="0">
                <a:solidFill>
                  <a:schemeClr val="tx1"/>
                </a:solidFill>
              </a:rPr>
              <a:t>a numerical example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4497" y="1621740"/>
            <a:ext cx="10959021" cy="1001537"/>
          </a:xfrm>
        </p:spPr>
        <p:txBody>
          <a:bodyPr/>
          <a:lstStyle/>
          <a:p>
            <a:r>
              <a:rPr lang="en-US" sz="2400" dirty="0" smtClean="0"/>
              <a:t>Horizontal advection: describes the net advection flux of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out of or into the control volume via its upwind and downwind side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Horizontal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43" y="2089149"/>
            <a:ext cx="5486400" cy="339242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7015687" y="3753116"/>
            <a:ext cx="930727" cy="2570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0711387" y="3745496"/>
            <a:ext cx="611650" cy="2570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55" y="2738739"/>
            <a:ext cx="2999238" cy="7741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588" y="3580213"/>
            <a:ext cx="5596140" cy="74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43" y="2089149"/>
            <a:ext cx="5486400" cy="339242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4497" y="1621740"/>
            <a:ext cx="10959021" cy="1001537"/>
          </a:xfrm>
        </p:spPr>
        <p:txBody>
          <a:bodyPr/>
          <a:lstStyle/>
          <a:p>
            <a:r>
              <a:rPr lang="en-US" sz="2400" dirty="0" smtClean="0"/>
              <a:t>                        Vertical advection: describes the net advection flux of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out of or           	             </a:t>
            </a:r>
            <a:r>
              <a:rPr lang="en-US" sz="2400" dirty="0"/>
              <a:t> </a:t>
            </a:r>
            <a:r>
              <a:rPr lang="en-US" sz="2400" dirty="0" smtClean="0"/>
              <a:t>   into the control volume from its top face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For vertical advection to occur, there must be a </a:t>
            </a:r>
          </a:p>
          <a:p>
            <a:pPr marL="0" indent="0">
              <a:buNone/>
            </a:pPr>
            <a:r>
              <a:rPr lang="en-US" sz="2400" dirty="0" smtClean="0"/>
              <a:t>non-zero mean vertical velocity at the top face;</a:t>
            </a:r>
          </a:p>
          <a:p>
            <a:pPr marL="0" indent="0">
              <a:buNone/>
            </a:pPr>
            <a:r>
              <a:rPr lang="en-US" sz="2400" dirty="0" smtClean="0"/>
              <a:t>This non-zero mean vertical velocity is associated</a:t>
            </a:r>
          </a:p>
          <a:p>
            <a:pPr marL="0" indent="0">
              <a:buNone/>
            </a:pPr>
            <a:r>
              <a:rPr lang="en-US" sz="2400" dirty="0"/>
              <a:t>w</a:t>
            </a:r>
            <a:r>
              <a:rPr lang="en-US" sz="2400" dirty="0" smtClean="0"/>
              <a:t>ith horizontal flow inhomogeneity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 rot="16200000">
            <a:off x="9216668" y="2938551"/>
            <a:ext cx="203299" cy="2570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064" y="1546639"/>
            <a:ext cx="1859284" cy="7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5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ADVEX Experiment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700" y="1545772"/>
            <a:ext cx="6687503" cy="48606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057" y="6313714"/>
            <a:ext cx="2452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Aubinet et al. (2010)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32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5068</TotalTime>
  <Words>203</Words>
  <Application>Microsoft Macintosh PowerPoint</Application>
  <PresentationFormat>Widescreen</PresentationFormat>
  <Paragraphs>48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 Unicode MS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Principle of Eddy Covariance  3. The eddy covariance control volume</vt:lpstr>
      <vt:lpstr>Eddy covariance control volume</vt:lpstr>
      <vt:lpstr>Storage term</vt:lpstr>
      <vt:lpstr>Eddy covariance term</vt:lpstr>
      <vt:lpstr>Interpreting the eddy covariance term</vt:lpstr>
      <vt:lpstr>Interpreting the eddy covariance term: a numerical example</vt:lpstr>
      <vt:lpstr>Horizontal advection</vt:lpstr>
      <vt:lpstr>Vertical advection</vt:lpstr>
      <vt:lpstr>The ADVEX Experiment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463</cp:revision>
  <cp:lastPrinted>2014-01-28T01:06:42Z</cp:lastPrinted>
  <dcterms:created xsi:type="dcterms:W3CDTF">2007-09-17T10:00:58Z</dcterms:created>
  <dcterms:modified xsi:type="dcterms:W3CDTF">2017-10-30T22:19:09Z</dcterms:modified>
</cp:coreProperties>
</file>