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4058" r:id="rId2"/>
  </p:sldMasterIdLst>
  <p:notesMasterIdLst>
    <p:notesMasterId r:id="rId18"/>
  </p:notesMasterIdLst>
  <p:sldIdLst>
    <p:sldId id="439" r:id="rId3"/>
    <p:sldId id="488" r:id="rId4"/>
    <p:sldId id="524" r:id="rId5"/>
    <p:sldId id="525" r:id="rId6"/>
    <p:sldId id="526" r:id="rId7"/>
    <p:sldId id="527" r:id="rId8"/>
    <p:sldId id="528" r:id="rId9"/>
    <p:sldId id="530" r:id="rId10"/>
    <p:sldId id="531" r:id="rId11"/>
    <p:sldId id="533" r:id="rId12"/>
    <p:sldId id="529" r:id="rId13"/>
    <p:sldId id="532" r:id="rId14"/>
    <p:sldId id="534" r:id="rId15"/>
    <p:sldId id="535" r:id="rId16"/>
    <p:sldId id="536" r:id="rId17"/>
  </p:sldIdLst>
  <p:sldSz cx="12192000" cy="6858000"/>
  <p:notesSz cx="7315200" cy="9601200"/>
  <p:defaultTextStyle>
    <a:defPPr>
      <a:defRPr lang="en-US"/>
    </a:defPPr>
    <a:lvl1pPr algn="l" rtl="0" fontAlgn="base">
      <a:spcBef>
        <a:spcPct val="0"/>
      </a:spcBef>
      <a:spcAft>
        <a:spcPct val="0"/>
      </a:spcAft>
      <a:defRPr kern="1200">
        <a:solidFill>
          <a:schemeClr val="tx1"/>
        </a:solidFill>
        <a:latin typeface="Arial" charset="0"/>
        <a:ea typeface="Arial" charset="0"/>
        <a:cs typeface="Arial" charset="0"/>
      </a:defRPr>
    </a:lvl1pPr>
    <a:lvl2pPr marL="457200" algn="l" rtl="0" fontAlgn="base">
      <a:spcBef>
        <a:spcPct val="0"/>
      </a:spcBef>
      <a:spcAft>
        <a:spcPct val="0"/>
      </a:spcAft>
      <a:defRPr kern="1200">
        <a:solidFill>
          <a:schemeClr val="tx1"/>
        </a:solidFill>
        <a:latin typeface="Arial" charset="0"/>
        <a:ea typeface="Arial" charset="0"/>
        <a:cs typeface="Arial" charset="0"/>
      </a:defRPr>
    </a:lvl2pPr>
    <a:lvl3pPr marL="914400" algn="l" rtl="0" fontAlgn="base">
      <a:spcBef>
        <a:spcPct val="0"/>
      </a:spcBef>
      <a:spcAft>
        <a:spcPct val="0"/>
      </a:spcAft>
      <a:defRPr kern="1200">
        <a:solidFill>
          <a:schemeClr val="tx1"/>
        </a:solidFill>
        <a:latin typeface="Arial" charset="0"/>
        <a:ea typeface="Arial" charset="0"/>
        <a:cs typeface="Arial" charset="0"/>
      </a:defRPr>
    </a:lvl3pPr>
    <a:lvl4pPr marL="1371600" algn="l" rtl="0" fontAlgn="base">
      <a:spcBef>
        <a:spcPct val="0"/>
      </a:spcBef>
      <a:spcAft>
        <a:spcPct val="0"/>
      </a:spcAft>
      <a:defRPr kern="1200">
        <a:solidFill>
          <a:schemeClr val="tx1"/>
        </a:solidFill>
        <a:latin typeface="Arial" charset="0"/>
        <a:ea typeface="Arial" charset="0"/>
        <a:cs typeface="Arial" charset="0"/>
      </a:defRPr>
    </a:lvl4pPr>
    <a:lvl5pPr marL="1828800" algn="l" rtl="0" fontAlgn="base">
      <a:spcBef>
        <a:spcPct val="0"/>
      </a:spcBef>
      <a:spcAft>
        <a:spcPct val="0"/>
      </a:spcAft>
      <a:defRPr kern="1200">
        <a:solidFill>
          <a:schemeClr val="tx1"/>
        </a:solidFill>
        <a:latin typeface="Arial" charset="0"/>
        <a:ea typeface="Arial" charset="0"/>
        <a:cs typeface="Arial" charset="0"/>
      </a:defRPr>
    </a:lvl5pPr>
    <a:lvl6pPr marL="2286000" algn="l" defTabSz="914400" rtl="0" eaLnBrk="1" latinLnBrk="0" hangingPunct="1">
      <a:defRPr kern="1200">
        <a:solidFill>
          <a:schemeClr val="tx1"/>
        </a:solidFill>
        <a:latin typeface="Arial" charset="0"/>
        <a:ea typeface="Arial" charset="0"/>
        <a:cs typeface="Arial" charset="0"/>
      </a:defRPr>
    </a:lvl6pPr>
    <a:lvl7pPr marL="2743200" algn="l" defTabSz="914400" rtl="0" eaLnBrk="1" latinLnBrk="0" hangingPunct="1">
      <a:defRPr kern="1200">
        <a:solidFill>
          <a:schemeClr val="tx1"/>
        </a:solidFill>
        <a:latin typeface="Arial" charset="0"/>
        <a:ea typeface="Arial" charset="0"/>
        <a:cs typeface="Arial" charset="0"/>
      </a:defRPr>
    </a:lvl7pPr>
    <a:lvl8pPr marL="3200400" algn="l" defTabSz="914400" rtl="0" eaLnBrk="1" latinLnBrk="0" hangingPunct="1">
      <a:defRPr kern="1200">
        <a:solidFill>
          <a:schemeClr val="tx1"/>
        </a:solidFill>
        <a:latin typeface="Arial" charset="0"/>
        <a:ea typeface="Arial" charset="0"/>
        <a:cs typeface="Arial" charset="0"/>
      </a:defRPr>
    </a:lvl8pPr>
    <a:lvl9pPr marL="3657600" algn="l" defTabSz="914400" rtl="0" eaLnBrk="1" latinLnBrk="0" hangingPunct="1">
      <a:defRPr kern="1200">
        <a:solidFill>
          <a:schemeClr val="tx1"/>
        </a:solidFill>
        <a:latin typeface="Arial" charset="0"/>
        <a:ea typeface="Arial" charset="0"/>
        <a:cs typeface="Arial" charset="0"/>
      </a:defRPr>
    </a:lvl9pPr>
  </p:defaultTextStyle>
  <p:extLst>
    <p:ext uri="{EFAFB233-063F-42B5-8137-9DF3F51BA10A}">
      <p15:sldGuideLst xmlns:p15="http://schemas.microsoft.com/office/powerpoint/2012/main">
        <p15:guide id="1" orient="horz" pos="1323" userDrawn="1">
          <p15:clr>
            <a:srgbClr val="A4A3A4"/>
          </p15:clr>
        </p15:guide>
        <p15:guide id="2" pos="384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FC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902" autoAdjust="0"/>
    <p:restoredTop sz="76441" autoAdjust="0"/>
  </p:normalViewPr>
  <p:slideViewPr>
    <p:cSldViewPr snapToGrid="0">
      <p:cViewPr varScale="1">
        <p:scale>
          <a:sx n="96" d="100"/>
          <a:sy n="96" d="100"/>
        </p:scale>
        <p:origin x="760" y="168"/>
      </p:cViewPr>
      <p:guideLst>
        <p:guide orient="horz" pos="1323"/>
        <p:guide pos="3849"/>
      </p:guideLst>
    </p:cSldViewPr>
  </p:slideViewPr>
  <p:outlineViewPr>
    <p:cViewPr>
      <p:scale>
        <a:sx n="33" d="100"/>
        <a:sy n="33" d="100"/>
      </p:scale>
      <p:origin x="0" y="-1008"/>
    </p:cViewPr>
  </p:outlineViewPr>
  <p:notesTextViewPr>
    <p:cViewPr>
      <p:scale>
        <a:sx n="100" d="100"/>
        <a:sy n="100" d="100"/>
      </p:scale>
      <p:origin x="0" y="0"/>
    </p:cViewPr>
  </p:notesTextViewPr>
  <p:sorterViewPr>
    <p:cViewPr>
      <p:scale>
        <a:sx n="41" d="100"/>
        <a:sy n="41"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notesMaster" Target="notesMasters/notesMaster1.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defRPr sz="1300"/>
            </a:lvl1pPr>
          </a:lstStyle>
          <a:p>
            <a:endParaRPr lang="en-US" altLang="en-US"/>
          </a:p>
        </p:txBody>
      </p:sp>
      <p:sp>
        <p:nvSpPr>
          <p:cNvPr id="46083"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a:defRPr sz="1300"/>
            </a:lvl1pPr>
          </a:lstStyle>
          <a:p>
            <a:endParaRPr lang="en-US" altLang="en-US"/>
          </a:p>
        </p:txBody>
      </p:sp>
      <p:sp>
        <p:nvSpPr>
          <p:cNvPr id="68612" name="Rectangle 4"/>
          <p:cNvSpPr>
            <a:spLocks noGrp="1" noRot="1" noChangeAspect="1" noChangeArrowheads="1" noTextEdit="1"/>
          </p:cNvSpPr>
          <p:nvPr>
            <p:ph type="sldImg" idx="2"/>
          </p:nvPr>
        </p:nvSpPr>
        <p:spPr bwMode="auto">
          <a:xfrm>
            <a:off x="457200" y="720725"/>
            <a:ext cx="64008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6085"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608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defRPr sz="1300"/>
            </a:lvl1pPr>
          </a:lstStyle>
          <a:p>
            <a:endParaRPr lang="en-US" altLang="en-US"/>
          </a:p>
        </p:txBody>
      </p:sp>
      <p:sp>
        <p:nvSpPr>
          <p:cNvPr id="4608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a:defRPr sz="1300"/>
            </a:lvl1pPr>
          </a:lstStyle>
          <a:p>
            <a:fld id="{8360AE7D-5D25-EA42-88F4-191AF3113296}" type="slidenum">
              <a:rPr lang="en-US" altLang="en-US"/>
              <a:pPr/>
              <a:t>‹#›</a:t>
            </a:fld>
            <a:endParaRPr lang="en-US" altLang="en-US"/>
          </a:p>
        </p:txBody>
      </p:sp>
    </p:spTree>
    <p:extLst>
      <p:ext uri="{BB962C8B-B14F-4D97-AF65-F5344CB8AC3E}">
        <p14:creationId xmlns:p14="http://schemas.microsoft.com/office/powerpoint/2010/main" val="4117893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01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3F7944B-8D25-45BB-A622-1DF692FE1BF6}" type="slidenum">
              <a:rPr lang="en-US" smtClean="0">
                <a:solidFill>
                  <a:prstClr val="black"/>
                </a:solidFill>
              </a:rPr>
              <a:pPr>
                <a:defRPr/>
              </a:pPr>
              <a:t>1</a:t>
            </a:fld>
            <a:endParaRPr lang="en-US" smtClean="0">
              <a:solidFill>
                <a:prstClr val="black"/>
              </a:solidFill>
            </a:endParaRPr>
          </a:p>
        </p:txBody>
      </p:sp>
    </p:spTree>
    <p:extLst>
      <p:ext uri="{BB962C8B-B14F-4D97-AF65-F5344CB8AC3E}">
        <p14:creationId xmlns:p14="http://schemas.microsoft.com/office/powerpoint/2010/main" val="1557007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60AE7D-5D25-EA42-88F4-191AF3113296}" type="slidenum">
              <a:rPr lang="en-US" altLang="en-US" smtClean="0"/>
              <a:pPr/>
              <a:t>4</a:t>
            </a:fld>
            <a:endParaRPr lang="en-US" altLang="en-US"/>
          </a:p>
        </p:txBody>
      </p:sp>
    </p:spTree>
    <p:extLst>
      <p:ext uri="{BB962C8B-B14F-4D97-AF65-F5344CB8AC3E}">
        <p14:creationId xmlns:p14="http://schemas.microsoft.com/office/powerpoint/2010/main" val="40726726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xfrm>
            <a:off x="382588"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1432" tIns="45716" rIns="91432" bIns="45716" numCol="1" anchor="t" anchorCtr="0" compatLnSpc="1">
            <a:prstTxWarp prst="textNoShape">
              <a:avLst/>
            </a:prstTxWarp>
          </a:bodyPr>
          <a:lstStyle/>
          <a:p>
            <a:pPr eaLnBrk="1" hangingPunct="1">
              <a:spcBef>
                <a:spcPct val="0"/>
              </a:spcBef>
            </a:pPr>
            <a:endParaRPr lang="en-US" altLang="en-US"/>
          </a:p>
        </p:txBody>
      </p:sp>
      <p:sp>
        <p:nvSpPr>
          <p:cNvPr id="7373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nchor="b"/>
          <a:lstStyle>
            <a:lvl1pPr defTabSz="865188" eaLnBrk="0" hangingPunct="0">
              <a:defRPr>
                <a:solidFill>
                  <a:schemeClr val="tx1"/>
                </a:solidFill>
                <a:latin typeface="Arial" charset="0"/>
              </a:defRPr>
            </a:lvl1pPr>
            <a:lvl2pPr marL="742950" indent="-285750" defTabSz="865188" eaLnBrk="0" hangingPunct="0">
              <a:defRPr>
                <a:solidFill>
                  <a:schemeClr val="tx1"/>
                </a:solidFill>
                <a:latin typeface="Arial" charset="0"/>
              </a:defRPr>
            </a:lvl2pPr>
            <a:lvl3pPr marL="1143000" indent="-228600" defTabSz="865188" eaLnBrk="0" hangingPunct="0">
              <a:defRPr>
                <a:solidFill>
                  <a:schemeClr val="tx1"/>
                </a:solidFill>
                <a:latin typeface="Arial" charset="0"/>
              </a:defRPr>
            </a:lvl3pPr>
            <a:lvl4pPr marL="1600200" indent="-228600" defTabSz="865188" eaLnBrk="0" hangingPunct="0">
              <a:defRPr>
                <a:solidFill>
                  <a:schemeClr val="tx1"/>
                </a:solidFill>
                <a:latin typeface="Arial" charset="0"/>
              </a:defRPr>
            </a:lvl4pPr>
            <a:lvl5pPr marL="2057400" indent="-228600" defTabSz="865188" eaLnBrk="0" hangingPunct="0">
              <a:defRPr>
                <a:solidFill>
                  <a:schemeClr val="tx1"/>
                </a:solidFill>
                <a:latin typeface="Arial" charset="0"/>
              </a:defRPr>
            </a:lvl5pPr>
            <a:lvl6pPr marL="2514600" indent="-228600" defTabSz="865188" eaLnBrk="0" fontAlgn="base" hangingPunct="0">
              <a:spcBef>
                <a:spcPct val="0"/>
              </a:spcBef>
              <a:spcAft>
                <a:spcPct val="0"/>
              </a:spcAft>
              <a:defRPr>
                <a:solidFill>
                  <a:schemeClr val="tx1"/>
                </a:solidFill>
                <a:latin typeface="Arial" charset="0"/>
              </a:defRPr>
            </a:lvl6pPr>
            <a:lvl7pPr marL="2971800" indent="-228600" defTabSz="865188" eaLnBrk="0" fontAlgn="base" hangingPunct="0">
              <a:spcBef>
                <a:spcPct val="0"/>
              </a:spcBef>
              <a:spcAft>
                <a:spcPct val="0"/>
              </a:spcAft>
              <a:defRPr>
                <a:solidFill>
                  <a:schemeClr val="tx1"/>
                </a:solidFill>
                <a:latin typeface="Arial" charset="0"/>
              </a:defRPr>
            </a:lvl7pPr>
            <a:lvl8pPr marL="3429000" indent="-228600" defTabSz="865188" eaLnBrk="0" fontAlgn="base" hangingPunct="0">
              <a:spcBef>
                <a:spcPct val="0"/>
              </a:spcBef>
              <a:spcAft>
                <a:spcPct val="0"/>
              </a:spcAft>
              <a:defRPr>
                <a:solidFill>
                  <a:schemeClr val="tx1"/>
                </a:solidFill>
                <a:latin typeface="Arial" charset="0"/>
              </a:defRPr>
            </a:lvl8pPr>
            <a:lvl9pPr marL="3886200" indent="-228600" defTabSz="865188" eaLnBrk="0" fontAlgn="base" hangingPunct="0">
              <a:spcBef>
                <a:spcPct val="0"/>
              </a:spcBef>
              <a:spcAft>
                <a:spcPct val="0"/>
              </a:spcAft>
              <a:defRPr>
                <a:solidFill>
                  <a:schemeClr val="tx1"/>
                </a:solidFill>
                <a:latin typeface="Arial" charset="0"/>
              </a:defRPr>
            </a:lvl9pPr>
          </a:lstStyle>
          <a:p>
            <a:pPr algn="r" eaLnBrk="1" hangingPunct="1"/>
            <a:fld id="{52A2A4F4-6C12-7C4B-845E-CC35D003987F}" type="slidenum">
              <a:rPr lang="en-US" altLang="en-US" sz="1200">
                <a:latin typeface="Calibri" charset="0"/>
              </a:rPr>
              <a:pPr algn="r" eaLnBrk="1" hangingPunct="1"/>
              <a:t>5</a:t>
            </a:fld>
            <a:endParaRPr lang="en-US" altLang="en-US" sz="1200">
              <a:latin typeface="Calibri" charset="0"/>
            </a:endParaRPr>
          </a:p>
        </p:txBody>
      </p:sp>
    </p:spTree>
    <p:extLst>
      <p:ext uri="{BB962C8B-B14F-4D97-AF65-F5344CB8AC3E}">
        <p14:creationId xmlns:p14="http://schemas.microsoft.com/office/powerpoint/2010/main" val="27998576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6020"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7B99E45B-C9C5-6445-A32B-CA33ECCB0969}" type="slidenum">
              <a:rPr lang="en-US" altLang="en-US" sz="1200">
                <a:solidFill>
                  <a:srgbClr val="000000"/>
                </a:solidFill>
              </a:rPr>
              <a:pPr algn="r" eaLnBrk="1" hangingPunct="1"/>
              <a:t>6</a:t>
            </a:fld>
            <a:endParaRPr lang="en-US" altLang="en-US" sz="1200">
              <a:solidFill>
                <a:srgbClr val="000000"/>
              </a:solidFill>
            </a:endParaRPr>
          </a:p>
        </p:txBody>
      </p:sp>
    </p:spTree>
    <p:extLst>
      <p:ext uri="{BB962C8B-B14F-4D97-AF65-F5344CB8AC3E}">
        <p14:creationId xmlns:p14="http://schemas.microsoft.com/office/powerpoint/2010/main" val="3990371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the temperature the air parcel would have if it were moved adiabatically to the sea level</a:t>
            </a:r>
            <a:endParaRPr lang="en-US" dirty="0"/>
          </a:p>
        </p:txBody>
      </p:sp>
      <p:sp>
        <p:nvSpPr>
          <p:cNvPr id="4" name="Slide Number Placeholder 3"/>
          <p:cNvSpPr>
            <a:spLocks noGrp="1"/>
          </p:cNvSpPr>
          <p:nvPr>
            <p:ph type="sldNum" sz="quarter" idx="10"/>
          </p:nvPr>
        </p:nvSpPr>
        <p:spPr/>
        <p:txBody>
          <a:bodyPr/>
          <a:lstStyle/>
          <a:p>
            <a:fld id="{8360AE7D-5D25-EA42-88F4-191AF3113296}" type="slidenum">
              <a:rPr lang="en-US" altLang="en-US" smtClean="0"/>
              <a:pPr/>
              <a:t>14</a:t>
            </a:fld>
            <a:endParaRPr lang="en-US" altLang="en-US"/>
          </a:p>
        </p:txBody>
      </p:sp>
    </p:spTree>
    <p:extLst>
      <p:ext uri="{BB962C8B-B14F-4D97-AF65-F5344CB8AC3E}">
        <p14:creationId xmlns:p14="http://schemas.microsoft.com/office/powerpoint/2010/main" val="30837623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60AE7D-5D25-EA42-88F4-191AF3113296}" type="slidenum">
              <a:rPr lang="en-US" altLang="en-US" smtClean="0"/>
              <a:pPr/>
              <a:t>15</a:t>
            </a:fld>
            <a:endParaRPr lang="en-US" altLang="en-US"/>
          </a:p>
        </p:txBody>
      </p:sp>
    </p:spTree>
    <p:extLst>
      <p:ext uri="{BB962C8B-B14F-4D97-AF65-F5344CB8AC3E}">
        <p14:creationId xmlns:p14="http://schemas.microsoft.com/office/powerpoint/2010/main" val="16328540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816864" y="1600200"/>
            <a:ext cx="108712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atin typeface="Times New Roman" charset="0"/>
              </a:defRPr>
            </a:lvl1pPr>
          </a:lstStyle>
          <a:p>
            <a:fld id="{E60A80BC-895C-E644-992F-763AEB1B43BC}" type="datetimeFigureOut">
              <a:rPr lang="en-US" altLang="en-US"/>
              <a:pPr/>
              <a:t>11/13/17</a:t>
            </a:fld>
            <a:endParaRPr lang="en-US" altLang="en-US"/>
          </a:p>
        </p:txBody>
      </p:sp>
      <p:sp>
        <p:nvSpPr>
          <p:cNvPr id="5" name="Footer Placeholder 4"/>
          <p:cNvSpPr>
            <a:spLocks noGrp="1"/>
          </p:cNvSpPr>
          <p:nvPr>
            <p:ph type="ftr" sz="quarter" idx="11"/>
          </p:nvPr>
        </p:nvSpPr>
        <p:spPr/>
        <p:txBody>
          <a:bodyPr/>
          <a:lstStyle>
            <a:lvl1pPr>
              <a:defRPr>
                <a:latin typeface="Times New Roman" charset="0"/>
              </a:defRPr>
            </a:lvl1pPr>
          </a:lstStyle>
          <a:p>
            <a:endParaRPr lang="en-US" altLang="en-US"/>
          </a:p>
        </p:txBody>
      </p:sp>
      <p:sp>
        <p:nvSpPr>
          <p:cNvPr id="6" name="Slide Number Placeholder 5"/>
          <p:cNvSpPr>
            <a:spLocks noGrp="1"/>
          </p:cNvSpPr>
          <p:nvPr>
            <p:ph type="sldNum" sz="quarter" idx="12"/>
          </p:nvPr>
        </p:nvSpPr>
        <p:spPr/>
        <p:txBody>
          <a:bodyPr/>
          <a:lstStyle>
            <a:lvl1pPr>
              <a:defRPr>
                <a:latin typeface="Times New Roman" charset="0"/>
              </a:defRPr>
            </a:lvl1pPr>
          </a:lstStyle>
          <a:p>
            <a:fld id="{3E54D62E-DA59-3443-B6C4-FF7B2DB1D3DF}" type="slidenum">
              <a:rPr lang="en-US" altLang="en-US"/>
              <a:pPr/>
              <a:t>‹#›</a:t>
            </a:fld>
            <a:endParaRPr lang="en-US" altLang="en-US"/>
          </a:p>
        </p:txBody>
      </p:sp>
    </p:spTree>
    <p:extLst>
      <p:ext uri="{BB962C8B-B14F-4D97-AF65-F5344CB8AC3E}">
        <p14:creationId xmlns:p14="http://schemas.microsoft.com/office/powerpoint/2010/main" val="1973234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ight Triangle 4"/>
          <p:cNvSpPr/>
          <p:nvPr/>
        </p:nvSpPr>
        <p:spPr>
          <a:xfrm>
            <a:off x="1" y="2647950"/>
            <a:ext cx="4762500"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Right Triangle 5"/>
          <p:cNvSpPr/>
          <p:nvPr/>
        </p:nvSpPr>
        <p:spPr>
          <a:xfrm rot="5400000">
            <a:off x="1720851" y="-1720850"/>
            <a:ext cx="6858000" cy="1029970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rot="19140000">
            <a:off x="1046573" y="1576104"/>
            <a:ext cx="694944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lvl="0"/>
            <a:r>
              <a:rPr lang="en-US" smtClean="0"/>
              <a:t>Click to edit Master title style</a:t>
            </a:r>
            <a:endParaRPr lang="en-US" dirty="0"/>
          </a:p>
        </p:txBody>
      </p:sp>
      <p:sp>
        <p:nvSpPr>
          <p:cNvPr id="3" name="Content Placeholder 2"/>
          <p:cNvSpPr>
            <a:spLocks noGrp="1"/>
          </p:cNvSpPr>
          <p:nvPr>
            <p:ph idx="1"/>
          </p:nvPr>
        </p:nvSpPr>
        <p:spPr>
          <a:xfrm>
            <a:off x="6332737" y="2618913"/>
            <a:ext cx="507703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730605" y="2253385"/>
            <a:ext cx="7726347"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8" name="Footer Placeholder 5"/>
          <p:cNvSpPr>
            <a:spLocks noGrp="1"/>
          </p:cNvSpPr>
          <p:nvPr>
            <p:ph type="ftr" sz="quarter" idx="11"/>
          </p:nvPr>
        </p:nvSpPr>
        <p:spPr/>
        <p:txBody>
          <a:bodyPr/>
          <a:lstStyle>
            <a:lvl1pPr eaLnBrk="0" hangingPunct="0">
              <a:defRPr>
                <a:solidFill>
                  <a:srgbClr val="434342"/>
                </a:solidFill>
                <a:latin typeface="Times New Roman" panose="02020603050405020304" pitchFamily="18" charset="0"/>
              </a:defRPr>
            </a:lvl1pPr>
          </a:lstStyle>
          <a:p>
            <a:pPr>
              <a:defRPr/>
            </a:pPr>
            <a:endParaRPr lang="en-US"/>
          </a:p>
        </p:txBody>
      </p:sp>
      <p:sp>
        <p:nvSpPr>
          <p:cNvPr id="9" name="Slide Number Placeholder 6"/>
          <p:cNvSpPr>
            <a:spLocks noGrp="1"/>
          </p:cNvSpPr>
          <p:nvPr>
            <p:ph type="sldNum" sz="quarter" idx="12"/>
          </p:nvPr>
        </p:nvSpPr>
        <p:spPr>
          <a:ln>
            <a:solidFill>
              <a:schemeClr val="tx2"/>
            </a:solidFill>
          </a:ln>
        </p:spPr>
        <p:txBody>
          <a:bodyPr/>
          <a:lstStyle>
            <a:lvl1pPr eaLnBrk="0" hangingPunct="0">
              <a:defRPr>
                <a:solidFill>
                  <a:srgbClr val="434342"/>
                </a:solidFill>
                <a:latin typeface="Times New Roman" panose="02020603050405020304" pitchFamily="18" charset="0"/>
              </a:defRPr>
            </a:lvl1pPr>
          </a:lstStyle>
          <a:p>
            <a:fld id="{F0B07E6F-64BA-4EF0-89C3-A2D264EC81AD}" type="slidenum">
              <a:rPr lang="en-US" altLang="en-US"/>
              <a:pPr/>
              <a:t>‹#›</a:t>
            </a:fld>
            <a:endParaRPr lang="en-US" altLang="en-US"/>
          </a:p>
        </p:txBody>
      </p:sp>
    </p:spTree>
    <p:extLst>
      <p:ext uri="{BB962C8B-B14F-4D97-AF65-F5344CB8AC3E}">
        <p14:creationId xmlns:p14="http://schemas.microsoft.com/office/powerpoint/2010/main" val="521890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ight Triangle 4"/>
          <p:cNvSpPr/>
          <p:nvPr/>
        </p:nvSpPr>
        <p:spPr>
          <a:xfrm>
            <a:off x="1" y="2647950"/>
            <a:ext cx="4762500"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Freeform 5"/>
          <p:cNvSpPr/>
          <p:nvPr/>
        </p:nvSpPr>
        <p:spPr>
          <a:xfrm>
            <a:off x="1" y="5048250"/>
            <a:ext cx="4762500"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1" name="Picture Placeholder 10"/>
          <p:cNvSpPr>
            <a:spLocks noGrp="1"/>
          </p:cNvSpPr>
          <p:nvPr>
            <p:ph type="pic" sz="quarter" idx="14"/>
          </p:nvPr>
        </p:nvSpPr>
        <p:spPr>
          <a:xfrm>
            <a:off x="2705101" y="0"/>
            <a:ext cx="9486900"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rtlCol="0" anchor="ctr">
            <a:normAutofit/>
          </a:bodyPr>
          <a:lstStyle>
            <a:lvl1pPr algn="r">
              <a:defRPr/>
            </a:lvl1pPr>
          </a:lstStyle>
          <a:p>
            <a:pPr lvl="0"/>
            <a:r>
              <a:rPr lang="en-US" noProof="0" smtClean="0"/>
              <a:t>Click icon to add picture</a:t>
            </a:r>
            <a:endParaRPr lang="en-US" noProof="0" dirty="0"/>
          </a:p>
        </p:txBody>
      </p:sp>
      <p:sp>
        <p:nvSpPr>
          <p:cNvPr id="2" name="Title 1"/>
          <p:cNvSpPr>
            <a:spLocks noGrp="1"/>
          </p:cNvSpPr>
          <p:nvPr>
            <p:ph type="title"/>
          </p:nvPr>
        </p:nvSpPr>
        <p:spPr>
          <a:xfrm rot="19140000">
            <a:off x="894929" y="1717501"/>
            <a:ext cx="73152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524639" y="2180529"/>
            <a:ext cx="8128727"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5"/>
          </p:nvPr>
        </p:nvSpPr>
        <p:spPr/>
        <p:txBody>
          <a:bodyPr/>
          <a:lstStyle>
            <a:lvl1pPr eaLnBrk="0" hangingPunct="0">
              <a:defRPr>
                <a:latin typeface="Times New Roman" panose="02020603050405020304" pitchFamily="18" charset="0"/>
              </a:defRPr>
            </a:lvl1pPr>
          </a:lstStyle>
          <a:p>
            <a:pPr>
              <a:defRPr/>
            </a:pPr>
            <a:endParaRPr lang="en-US"/>
          </a:p>
        </p:txBody>
      </p:sp>
      <p:sp>
        <p:nvSpPr>
          <p:cNvPr id="8" name="Footer Placeholder 5"/>
          <p:cNvSpPr>
            <a:spLocks noGrp="1"/>
          </p:cNvSpPr>
          <p:nvPr>
            <p:ph type="ftr" sz="quarter" idx="16"/>
          </p:nvPr>
        </p:nvSpPr>
        <p:spPr/>
        <p:txBody>
          <a:bodyPr/>
          <a:lstStyle>
            <a:lvl1pPr eaLnBrk="0" hangingPunct="0">
              <a:defRPr>
                <a:latin typeface="Times New Roman" panose="02020603050405020304" pitchFamily="18" charset="0"/>
              </a:defRPr>
            </a:lvl1pPr>
          </a:lstStyle>
          <a:p>
            <a:pPr>
              <a:defRPr/>
            </a:pPr>
            <a:endParaRPr lang="en-US"/>
          </a:p>
        </p:txBody>
      </p:sp>
      <p:sp>
        <p:nvSpPr>
          <p:cNvPr id="9" name="Slide Number Placeholder 6"/>
          <p:cNvSpPr>
            <a:spLocks noGrp="1"/>
          </p:cNvSpPr>
          <p:nvPr>
            <p:ph type="sldNum" sz="quarter" idx="17"/>
          </p:nvPr>
        </p:nvSpPr>
        <p:spPr/>
        <p:txBody>
          <a:bodyPr/>
          <a:lstStyle>
            <a:lvl1pPr eaLnBrk="0" hangingPunct="0">
              <a:defRPr>
                <a:latin typeface="Times New Roman" panose="02020603050405020304" pitchFamily="18" charset="0"/>
              </a:defRPr>
            </a:lvl1pPr>
          </a:lstStyle>
          <a:p>
            <a:fld id="{0B4A7F95-5D05-4E29-95BA-6C3B579174FC}" type="slidenum">
              <a:rPr lang="en-US" altLang="en-US"/>
              <a:pPr/>
              <a:t>‹#›</a:t>
            </a:fld>
            <a:endParaRPr lang="en-US" altLang="en-US"/>
          </a:p>
        </p:txBody>
      </p:sp>
    </p:spTree>
    <p:extLst>
      <p:ext uri="{BB962C8B-B14F-4D97-AF65-F5344CB8AC3E}">
        <p14:creationId xmlns:p14="http://schemas.microsoft.com/office/powerpoint/2010/main" val="26150782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5" name="Footer Placeholder 4"/>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6" name="Slide Number Placeholder 5"/>
          <p:cNvSpPr>
            <a:spLocks noGrp="1"/>
          </p:cNvSpPr>
          <p:nvPr>
            <p:ph type="sldNum" sz="quarter" idx="12"/>
          </p:nvPr>
        </p:nvSpPr>
        <p:spPr/>
        <p:txBody>
          <a:bodyPr/>
          <a:lstStyle>
            <a:lvl1pPr eaLnBrk="0" hangingPunct="0">
              <a:defRPr>
                <a:latin typeface="Times New Roman" panose="02020603050405020304" pitchFamily="18" charset="0"/>
              </a:defRPr>
            </a:lvl1pPr>
          </a:lstStyle>
          <a:p>
            <a:fld id="{84BEF054-99BD-47BC-91FC-8C14C40C8E80}" type="slidenum">
              <a:rPr lang="en-US" altLang="en-US"/>
              <a:pPr/>
              <a:t>‹#›</a:t>
            </a:fld>
            <a:endParaRPr lang="en-US" altLang="en-US"/>
          </a:p>
        </p:txBody>
      </p:sp>
    </p:spTree>
    <p:extLst>
      <p:ext uri="{BB962C8B-B14F-4D97-AF65-F5344CB8AC3E}">
        <p14:creationId xmlns:p14="http://schemas.microsoft.com/office/powerpoint/2010/main" val="28846193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600" y="274639"/>
            <a:ext cx="80264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5" name="Footer Placeholder 4"/>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6" name="Slide Number Placeholder 5"/>
          <p:cNvSpPr>
            <a:spLocks noGrp="1"/>
          </p:cNvSpPr>
          <p:nvPr>
            <p:ph type="sldNum" sz="quarter" idx="12"/>
          </p:nvPr>
        </p:nvSpPr>
        <p:spPr/>
        <p:txBody>
          <a:bodyPr/>
          <a:lstStyle>
            <a:lvl1pPr eaLnBrk="0" hangingPunct="0">
              <a:defRPr>
                <a:latin typeface="Times New Roman" panose="02020603050405020304" pitchFamily="18" charset="0"/>
              </a:defRPr>
            </a:lvl1pPr>
          </a:lstStyle>
          <a:p>
            <a:fld id="{FE3E0B68-1393-45C7-8557-2A07A8A62DD5}" type="slidenum">
              <a:rPr lang="en-US" altLang="en-US"/>
              <a:pPr/>
              <a:t>‹#›</a:t>
            </a:fld>
            <a:endParaRPr lang="en-US" altLang="en-US"/>
          </a:p>
        </p:txBody>
      </p:sp>
    </p:spTree>
    <p:extLst>
      <p:ext uri="{BB962C8B-B14F-4D97-AF65-F5344CB8AC3E}">
        <p14:creationId xmlns:p14="http://schemas.microsoft.com/office/powerpoint/2010/main" val="2901273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CBE892C-7847-FB44-A232-60C47B6CAEB4}" type="datetimeFigureOut">
              <a:rPr lang="en-US"/>
              <a:pPr>
                <a:defRPr/>
              </a:pPr>
              <a:t>11/13/17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D4B3A1A7-90FC-E24A-ABE3-72D2200DCDDE}" type="slidenum">
              <a:rPr lang="en-US" altLang="en-US"/>
              <a:pPr/>
              <a:t>‹#›</a:t>
            </a:fld>
            <a:endParaRPr lang="en-US" altLang="en-US"/>
          </a:p>
        </p:txBody>
      </p:sp>
    </p:spTree>
    <p:extLst>
      <p:ext uri="{BB962C8B-B14F-4D97-AF65-F5344CB8AC3E}">
        <p14:creationId xmlns:p14="http://schemas.microsoft.com/office/powerpoint/2010/main" val="1684364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1" y="2647950"/>
            <a:ext cx="4762500"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5" name="Freeform 4"/>
          <p:cNvSpPr/>
          <p:nvPr/>
        </p:nvSpPr>
        <p:spPr>
          <a:xfrm>
            <a:off x="-2117" y="-1588"/>
            <a:ext cx="12194117" cy="6859588"/>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ctrTitle"/>
          </p:nvPr>
        </p:nvSpPr>
        <p:spPr>
          <a:xfrm rot="19140000">
            <a:off x="1089484" y="1730403"/>
            <a:ext cx="7531497"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616370" y="2470926"/>
            <a:ext cx="8681508"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smtClean="0"/>
              <a:t>Click to edit Master subtitle style</a:t>
            </a:r>
            <a:endParaRPr lang="en-US" dirty="0"/>
          </a:p>
        </p:txBody>
      </p:sp>
      <p:sp>
        <p:nvSpPr>
          <p:cNvPr id="6" name="Date Placeholder 3"/>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7" name="Footer Placeholder 4"/>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8" name="Slide Number Placeholder 5"/>
          <p:cNvSpPr>
            <a:spLocks noGrp="1"/>
          </p:cNvSpPr>
          <p:nvPr>
            <p:ph type="sldNum" sz="quarter" idx="12"/>
          </p:nvPr>
        </p:nvSpPr>
        <p:spPr/>
        <p:txBody>
          <a:bodyPr/>
          <a:lstStyle>
            <a:lvl1pPr eaLnBrk="0" hangingPunct="0">
              <a:defRPr>
                <a:latin typeface="Times New Roman" panose="02020603050405020304" pitchFamily="18" charset="0"/>
              </a:defRPr>
            </a:lvl1pPr>
          </a:lstStyle>
          <a:p>
            <a:fld id="{CA936FB2-5D60-46A7-94B0-F5DFBC704BAB}" type="slidenum">
              <a:rPr lang="en-US" altLang="en-US"/>
              <a:pPr/>
              <a:t>‹#›</a:t>
            </a:fld>
            <a:endParaRPr lang="en-US" altLang="en-US"/>
          </a:p>
        </p:txBody>
      </p:sp>
    </p:spTree>
    <p:extLst>
      <p:ext uri="{BB962C8B-B14F-4D97-AF65-F5344CB8AC3E}">
        <p14:creationId xmlns:p14="http://schemas.microsoft.com/office/powerpoint/2010/main" val="1271695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5" name="Footer Placeholder 4"/>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6" name="Slide Number Placeholder 5"/>
          <p:cNvSpPr>
            <a:spLocks noGrp="1"/>
          </p:cNvSpPr>
          <p:nvPr>
            <p:ph type="sldNum" sz="quarter" idx="12"/>
          </p:nvPr>
        </p:nvSpPr>
        <p:spPr/>
        <p:txBody>
          <a:bodyPr/>
          <a:lstStyle>
            <a:lvl1pPr eaLnBrk="0" hangingPunct="0">
              <a:defRPr>
                <a:latin typeface="Times New Roman" panose="02020603050405020304" pitchFamily="18" charset="0"/>
              </a:defRPr>
            </a:lvl1pPr>
          </a:lstStyle>
          <a:p>
            <a:fld id="{4D47BCB0-17FD-4878-99EF-49E61FFDFE31}" type="slidenum">
              <a:rPr lang="en-US" altLang="en-US"/>
              <a:pPr/>
              <a:t>‹#›</a:t>
            </a:fld>
            <a:endParaRPr lang="en-US" altLang="en-US"/>
          </a:p>
        </p:txBody>
      </p:sp>
    </p:spTree>
    <p:extLst>
      <p:ext uri="{BB962C8B-B14F-4D97-AF65-F5344CB8AC3E}">
        <p14:creationId xmlns:p14="http://schemas.microsoft.com/office/powerpoint/2010/main" val="3033738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Freeform 3"/>
          <p:cNvSpPr/>
          <p:nvPr/>
        </p:nvSpPr>
        <p:spPr>
          <a:xfrm>
            <a:off x="-2117" y="-1588"/>
            <a:ext cx="12194117" cy="6859588"/>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5" name="Right Triangle 4"/>
          <p:cNvSpPr/>
          <p:nvPr/>
        </p:nvSpPr>
        <p:spPr>
          <a:xfrm>
            <a:off x="1" y="2647950"/>
            <a:ext cx="4762500"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rot="19140000">
            <a:off x="1092532" y="1726738"/>
            <a:ext cx="7534656"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lvl="0"/>
            <a:r>
              <a:rPr lang="en-US" smtClean="0"/>
              <a:t>Click to edit Master title style</a:t>
            </a:r>
            <a:endParaRPr lang="en-US" dirty="0"/>
          </a:p>
        </p:txBody>
      </p:sp>
      <p:sp>
        <p:nvSpPr>
          <p:cNvPr id="3" name="Text Placeholder 2"/>
          <p:cNvSpPr>
            <a:spLocks noGrp="1"/>
          </p:cNvSpPr>
          <p:nvPr>
            <p:ph type="body" idx="1"/>
          </p:nvPr>
        </p:nvSpPr>
        <p:spPr>
          <a:xfrm rot="19140000">
            <a:off x="1621536" y="2468304"/>
            <a:ext cx="8680704" cy="329184"/>
          </a:xfrm>
        </p:spPr>
        <p:txBody>
          <a:bodyPr>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7" name="Footer Placeholder 4"/>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8" name="Slide Number Placeholder 5"/>
          <p:cNvSpPr>
            <a:spLocks noGrp="1"/>
          </p:cNvSpPr>
          <p:nvPr>
            <p:ph type="sldNum" sz="quarter" idx="12"/>
          </p:nvPr>
        </p:nvSpPr>
        <p:spPr/>
        <p:txBody>
          <a:bodyPr/>
          <a:lstStyle>
            <a:lvl1pPr eaLnBrk="0" hangingPunct="0">
              <a:defRPr>
                <a:latin typeface="Times New Roman" panose="02020603050405020304" pitchFamily="18" charset="0"/>
              </a:defRPr>
            </a:lvl1pPr>
          </a:lstStyle>
          <a:p>
            <a:fld id="{D6C4B6F1-8F3F-4BE4-875B-3F77FCF14F14}" type="slidenum">
              <a:rPr lang="en-US" altLang="en-US"/>
              <a:pPr/>
              <a:t>‹#›</a:t>
            </a:fld>
            <a:endParaRPr lang="en-US" altLang="en-US"/>
          </a:p>
        </p:txBody>
      </p:sp>
    </p:spTree>
    <p:extLst>
      <p:ext uri="{BB962C8B-B14F-4D97-AF65-F5344CB8AC3E}">
        <p14:creationId xmlns:p14="http://schemas.microsoft.com/office/powerpoint/2010/main" val="2208440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97280" y="1097280"/>
            <a:ext cx="42672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66688" y="1097280"/>
            <a:ext cx="42672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6" name="Footer Placeholder 5"/>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7" name="Slide Number Placeholder 6"/>
          <p:cNvSpPr>
            <a:spLocks noGrp="1"/>
          </p:cNvSpPr>
          <p:nvPr>
            <p:ph type="sldNum" sz="quarter" idx="12"/>
          </p:nvPr>
        </p:nvSpPr>
        <p:spPr/>
        <p:txBody>
          <a:bodyPr/>
          <a:lstStyle>
            <a:lvl1pPr eaLnBrk="0" hangingPunct="0">
              <a:defRPr>
                <a:latin typeface="Times New Roman" panose="02020603050405020304" pitchFamily="18" charset="0"/>
              </a:defRPr>
            </a:lvl1pPr>
          </a:lstStyle>
          <a:p>
            <a:fld id="{17313B19-591F-473D-A2A5-217A696CDD5C}" type="slidenum">
              <a:rPr lang="en-US" altLang="en-US"/>
              <a:pPr/>
              <a:t>‹#›</a:t>
            </a:fld>
            <a:endParaRPr lang="en-US" altLang="en-US"/>
          </a:p>
        </p:txBody>
      </p:sp>
    </p:spTree>
    <p:extLst>
      <p:ext uri="{BB962C8B-B14F-4D97-AF65-F5344CB8AC3E}">
        <p14:creationId xmlns:p14="http://schemas.microsoft.com/office/powerpoint/2010/main" val="2315324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97280" y="1097280"/>
            <a:ext cx="42672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2200" y="1701848"/>
            <a:ext cx="42672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66688" y="1097280"/>
            <a:ext cx="42672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66688" y="1701848"/>
            <a:ext cx="42672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8" name="Footer Placeholder 7"/>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9" name="Slide Number Placeholder 8"/>
          <p:cNvSpPr>
            <a:spLocks noGrp="1"/>
          </p:cNvSpPr>
          <p:nvPr>
            <p:ph type="sldNum" sz="quarter" idx="12"/>
          </p:nvPr>
        </p:nvSpPr>
        <p:spPr/>
        <p:txBody>
          <a:bodyPr/>
          <a:lstStyle>
            <a:lvl1pPr eaLnBrk="0" hangingPunct="0">
              <a:defRPr>
                <a:latin typeface="Times New Roman" panose="02020603050405020304" pitchFamily="18" charset="0"/>
              </a:defRPr>
            </a:lvl1pPr>
          </a:lstStyle>
          <a:p>
            <a:fld id="{2A090A51-A406-4130-A9AE-D9681761181D}" type="slidenum">
              <a:rPr lang="en-US" altLang="en-US"/>
              <a:pPr/>
              <a:t>‹#›</a:t>
            </a:fld>
            <a:endParaRPr lang="en-US" altLang="en-US"/>
          </a:p>
        </p:txBody>
      </p:sp>
    </p:spTree>
    <p:extLst>
      <p:ext uri="{BB962C8B-B14F-4D97-AF65-F5344CB8AC3E}">
        <p14:creationId xmlns:p14="http://schemas.microsoft.com/office/powerpoint/2010/main" val="330417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4" name="Footer Placeholder 3"/>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5" name="Slide Number Placeholder 4"/>
          <p:cNvSpPr>
            <a:spLocks noGrp="1"/>
          </p:cNvSpPr>
          <p:nvPr>
            <p:ph type="sldNum" sz="quarter" idx="12"/>
          </p:nvPr>
        </p:nvSpPr>
        <p:spPr/>
        <p:txBody>
          <a:bodyPr/>
          <a:lstStyle>
            <a:lvl1pPr eaLnBrk="0" hangingPunct="0">
              <a:defRPr>
                <a:latin typeface="Times New Roman" panose="02020603050405020304" pitchFamily="18" charset="0"/>
              </a:defRPr>
            </a:lvl1pPr>
          </a:lstStyle>
          <a:p>
            <a:fld id="{6AEA3484-D2A5-490F-9723-5283C075243F}" type="slidenum">
              <a:rPr lang="en-US" altLang="en-US"/>
              <a:pPr/>
              <a:t>‹#›</a:t>
            </a:fld>
            <a:endParaRPr lang="en-US" altLang="en-US"/>
          </a:p>
        </p:txBody>
      </p:sp>
    </p:spTree>
    <p:extLst>
      <p:ext uri="{BB962C8B-B14F-4D97-AF65-F5344CB8AC3E}">
        <p14:creationId xmlns:p14="http://schemas.microsoft.com/office/powerpoint/2010/main" val="2635229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3" name="Footer Placeholder 2"/>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4" name="Slide Number Placeholder 3"/>
          <p:cNvSpPr>
            <a:spLocks noGrp="1"/>
          </p:cNvSpPr>
          <p:nvPr>
            <p:ph type="sldNum" sz="quarter" idx="12"/>
          </p:nvPr>
        </p:nvSpPr>
        <p:spPr/>
        <p:txBody>
          <a:bodyPr/>
          <a:lstStyle>
            <a:lvl1pPr eaLnBrk="0" hangingPunct="0">
              <a:defRPr>
                <a:latin typeface="Times New Roman" panose="02020603050405020304" pitchFamily="18" charset="0"/>
              </a:defRPr>
            </a:lvl1pPr>
          </a:lstStyle>
          <a:p>
            <a:fld id="{09B1B57A-BC90-4C68-B309-BE07B0F81783}" type="slidenum">
              <a:rPr lang="en-US" altLang="en-US"/>
              <a:pPr/>
              <a:t>‹#›</a:t>
            </a:fld>
            <a:endParaRPr lang="en-US" altLang="en-US"/>
          </a:p>
        </p:txBody>
      </p:sp>
    </p:spTree>
    <p:extLst>
      <p:ext uri="{BB962C8B-B14F-4D97-AF65-F5344CB8AC3E}">
        <p14:creationId xmlns:p14="http://schemas.microsoft.com/office/powerpoint/2010/main" val="3633638621"/>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3.xml"/><Relationship Id="rId12" Type="http://schemas.openxmlformats.org/officeDocument/2006/relationships/theme" Target="../theme/theme2.xml"/><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slideLayout" Target="../slideLayouts/slideLayout5.xml"/><Relationship Id="rId4" Type="http://schemas.openxmlformats.org/officeDocument/2006/relationships/slideLayout" Target="../slideLayouts/slideLayout6.xml"/><Relationship Id="rId5" Type="http://schemas.openxmlformats.org/officeDocument/2006/relationships/slideLayout" Target="../slideLayouts/slideLayout7.xml"/><Relationship Id="rId6" Type="http://schemas.openxmlformats.org/officeDocument/2006/relationships/slideLayout" Target="../slideLayouts/slideLayout8.xml"/><Relationship Id="rId7" Type="http://schemas.openxmlformats.org/officeDocument/2006/relationships/slideLayout" Target="../slideLayouts/slideLayout9.xml"/><Relationship Id="rId8" Type="http://schemas.openxmlformats.org/officeDocument/2006/relationships/slideLayout" Target="../slideLayouts/slideLayout10.xml"/><Relationship Id="rId9" Type="http://schemas.openxmlformats.org/officeDocument/2006/relationships/slideLayout" Target="../slideLayouts/slideLayout11.xml"/><Relationship Id="rId10"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21"/>
          <p:cNvSpPr>
            <a:spLocks noGrp="1"/>
          </p:cNvSpPr>
          <p:nvPr>
            <p:ph type="title"/>
          </p:nvPr>
        </p:nvSpPr>
        <p:spPr bwMode="auto">
          <a:xfrm>
            <a:off x="812800" y="228600"/>
            <a:ext cx="108712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12"/>
          <p:cNvSpPr>
            <a:spLocks noGrp="1"/>
          </p:cNvSpPr>
          <p:nvPr>
            <p:ph type="body" idx="1"/>
          </p:nvPr>
        </p:nvSpPr>
        <p:spPr bwMode="auto">
          <a:xfrm>
            <a:off x="817033" y="1600201"/>
            <a:ext cx="10871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8128000" y="6248401"/>
            <a:ext cx="3556000" cy="365125"/>
          </a:xfrm>
          <a:prstGeom prst="rect">
            <a:avLst/>
          </a:prstGeom>
        </p:spPr>
        <p:txBody>
          <a:bodyPr vert="horz" wrap="square" lIns="91440" tIns="45720" rIns="91440" bIns="45720" numCol="1" anchor="ctr" anchorCtr="0" compatLnSpc="1">
            <a:prstTxWarp prst="textNoShape">
              <a:avLst/>
            </a:prstTxWarp>
          </a:bodyPr>
          <a:lstStyle>
            <a:lvl1pPr>
              <a:defRPr sz="1400">
                <a:solidFill>
                  <a:srgbClr val="775F55"/>
                </a:solidFill>
              </a:defRPr>
            </a:lvl1pPr>
          </a:lstStyle>
          <a:p>
            <a:fld id="{ADAE5F0D-EE0A-5F44-965A-ACBBBAA19A82}" type="datetimeFigureOut">
              <a:rPr lang="en-US" altLang="en-US"/>
              <a:pPr/>
              <a:t>11/13/17</a:t>
            </a:fld>
            <a:endParaRPr lang="en-US" altLang="en-US"/>
          </a:p>
        </p:txBody>
      </p:sp>
      <p:sp>
        <p:nvSpPr>
          <p:cNvPr id="3" name="Footer Placeholder 2"/>
          <p:cNvSpPr>
            <a:spLocks noGrp="1"/>
          </p:cNvSpPr>
          <p:nvPr>
            <p:ph type="ftr" sz="quarter" idx="3"/>
          </p:nvPr>
        </p:nvSpPr>
        <p:spPr>
          <a:xfrm>
            <a:off x="812801" y="6248401"/>
            <a:ext cx="7228417" cy="365125"/>
          </a:xfrm>
          <a:prstGeom prst="rect">
            <a:avLst/>
          </a:prstGeom>
        </p:spPr>
        <p:txBody>
          <a:bodyPr vert="horz" wrap="square" lIns="91440" tIns="45720" rIns="91440" bIns="45720" numCol="1" anchor="ctr" anchorCtr="0" compatLnSpc="1">
            <a:prstTxWarp prst="textNoShape">
              <a:avLst/>
            </a:prstTxWarp>
          </a:bodyPr>
          <a:lstStyle>
            <a:lvl1pPr algn="r">
              <a:defRPr sz="1400">
                <a:solidFill>
                  <a:srgbClr val="775F55"/>
                </a:solidFill>
              </a:defRPr>
            </a:lvl1pPr>
          </a:lstStyle>
          <a:p>
            <a:endParaRPr lang="en-US" altLang="en-US"/>
          </a:p>
        </p:txBody>
      </p:sp>
      <p:sp>
        <p:nvSpPr>
          <p:cNvPr id="7" name="Rectangle 6"/>
          <p:cNvSpPr/>
          <p:nvPr/>
        </p:nvSpPr>
        <p:spPr bwMode="white">
          <a:xfrm>
            <a:off x="0" y="1235075"/>
            <a:ext cx="12192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endParaRPr lang="en-US" altLang="en-US">
              <a:solidFill>
                <a:srgbClr val="FFFFFF"/>
              </a:solidFill>
              <a:latin typeface="Tw Cen MT" charset="0"/>
            </a:endParaRPr>
          </a:p>
        </p:txBody>
      </p:sp>
      <p:sp>
        <p:nvSpPr>
          <p:cNvPr id="8" name="Rectangle 7"/>
          <p:cNvSpPr/>
          <p:nvPr/>
        </p:nvSpPr>
        <p:spPr>
          <a:xfrm>
            <a:off x="0" y="1279525"/>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endParaRPr lang="en-US" altLang="en-US">
              <a:solidFill>
                <a:srgbClr val="FFFFFF"/>
              </a:solidFill>
              <a:latin typeface="Tw Cen MT" charset="0"/>
            </a:endParaRPr>
          </a:p>
        </p:txBody>
      </p:sp>
      <p:sp>
        <p:nvSpPr>
          <p:cNvPr id="9" name="Rectangle 8"/>
          <p:cNvSpPr/>
          <p:nvPr/>
        </p:nvSpPr>
        <p:spPr>
          <a:xfrm>
            <a:off x="787400" y="1279525"/>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endParaRPr lang="en-US" altLang="en-US">
              <a:solidFill>
                <a:srgbClr val="FFFFFF"/>
              </a:solidFill>
              <a:latin typeface="Tw Cen MT" charset="0"/>
            </a:endParaRPr>
          </a:p>
        </p:txBody>
      </p:sp>
      <p:sp>
        <p:nvSpPr>
          <p:cNvPr id="23" name="Slide Number Placeholder 22"/>
          <p:cNvSpPr>
            <a:spLocks noGrp="1"/>
          </p:cNvSpPr>
          <p:nvPr>
            <p:ph type="sldNum" sz="quarter" idx="4"/>
          </p:nvPr>
        </p:nvSpPr>
        <p:spPr>
          <a:xfrm>
            <a:off x="0" y="1271589"/>
            <a:ext cx="711200" cy="244475"/>
          </a:xfrm>
          <a:prstGeom prst="rect">
            <a:avLst/>
          </a:prstGeom>
        </p:spPr>
        <p:txBody>
          <a:bodyPr vert="horz" wrap="square" lIns="91440" tIns="45720" rIns="91440" bIns="45720" numCol="1" anchor="ctr" anchorCtr="0" compatLnSpc="1">
            <a:prstTxWarp prst="textNoShape">
              <a:avLst/>
            </a:prstTxWarp>
            <a:normAutofit/>
          </a:bodyPr>
          <a:lstStyle>
            <a:lvl1pPr algn="ctr">
              <a:defRPr sz="1400" b="1">
                <a:solidFill>
                  <a:srgbClr val="FFFFFF"/>
                </a:solidFill>
              </a:defRPr>
            </a:lvl1pPr>
          </a:lstStyle>
          <a:p>
            <a:fld id="{5AE03BC1-6732-6441-ABFF-6AE1B7A88697}"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057" r:id="rId1"/>
    <p:sldLayoutId id="2147484070" r:id="rId2"/>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5AB81"/>
        </a:buClr>
        <a:buSzPct val="75000"/>
        <a:buFont typeface="Wingdings"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D8B25C"/>
        </a:buClr>
        <a:buSzPct val="65000"/>
        <a:buFont typeface="Wingdings"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reeform 6"/>
          <p:cNvSpPr/>
          <p:nvPr/>
        </p:nvSpPr>
        <p:spPr>
          <a:xfrm>
            <a:off x="-4233" y="5051426"/>
            <a:ext cx="4766733" cy="1806575"/>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 name="Freeform 7"/>
          <p:cNvSpPr/>
          <p:nvPr/>
        </p:nvSpPr>
        <p:spPr>
          <a:xfrm>
            <a:off x="-2117" y="5051426"/>
            <a:ext cx="12194117" cy="180657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Placeholder 1"/>
          <p:cNvSpPr>
            <a:spLocks noGrp="1"/>
          </p:cNvSpPr>
          <p:nvPr>
            <p:ph type="title"/>
          </p:nvPr>
        </p:nvSpPr>
        <p:spPr>
          <a:xfrm>
            <a:off x="1096434" y="365126"/>
            <a:ext cx="10028767" cy="5492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2053" name="Text Placeholder 2"/>
          <p:cNvSpPr>
            <a:spLocks noGrp="1"/>
          </p:cNvSpPr>
          <p:nvPr>
            <p:ph type="body" idx="1"/>
          </p:nvPr>
        </p:nvSpPr>
        <p:spPr bwMode="auto">
          <a:xfrm>
            <a:off x="1096434" y="1100138"/>
            <a:ext cx="10028767" cy="35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rot="19140000">
            <a:off x="268818" y="5870576"/>
            <a:ext cx="2901949" cy="201613"/>
          </a:xfrm>
          <a:prstGeom prst="rect">
            <a:avLst/>
          </a:prstGeom>
        </p:spPr>
        <p:txBody>
          <a:bodyPr vert="horz" lIns="91440" tIns="45720" rIns="91440" bIns="45720" rtlCol="0" anchor="ctr"/>
          <a:lstStyle>
            <a:lvl1pPr algn="l" eaLnBrk="1" hangingPunct="1">
              <a:defRPr sz="1200">
                <a:solidFill>
                  <a:srgbClr val="FFFFFF"/>
                </a:solidFill>
                <a:latin typeface="Arial" charset="0"/>
              </a:defRPr>
            </a:lvl1pPr>
          </a:lstStyle>
          <a:p>
            <a:pPr>
              <a:defRPr/>
            </a:pPr>
            <a:fld id="{2963240F-FC65-44ED-9421-7AA0FB0CC610}" type="datetimeFigureOut">
              <a:rPr lang="en-US">
                <a:ea typeface="+mn-ea"/>
              </a:rPr>
              <a:pPr>
                <a:defRPr/>
              </a:pPr>
              <a:t>11/13/17</a:t>
            </a:fld>
            <a:endParaRPr lang="en-US">
              <a:ea typeface="+mn-ea"/>
            </a:endParaRPr>
          </a:p>
        </p:txBody>
      </p:sp>
      <p:sp>
        <p:nvSpPr>
          <p:cNvPr id="5" name="Footer Placeholder 4"/>
          <p:cNvSpPr>
            <a:spLocks noGrp="1"/>
          </p:cNvSpPr>
          <p:nvPr>
            <p:ph type="ftr" sz="quarter" idx="3"/>
          </p:nvPr>
        </p:nvSpPr>
        <p:spPr>
          <a:xfrm>
            <a:off x="4690533" y="6284914"/>
            <a:ext cx="6299200" cy="274637"/>
          </a:xfrm>
          <a:prstGeom prst="rect">
            <a:avLst/>
          </a:prstGeom>
        </p:spPr>
        <p:txBody>
          <a:bodyPr vert="horz" lIns="91440" tIns="45720" rIns="91440" bIns="45720" rtlCol="0" anchor="ctr"/>
          <a:lstStyle>
            <a:lvl1pPr algn="r" eaLnBrk="1" hangingPunct="1">
              <a:defRPr sz="1000" cap="all" spc="200" baseline="0">
                <a:solidFill>
                  <a:srgbClr val="FFFFFF"/>
                </a:solidFill>
                <a:latin typeface="Arial" charset="0"/>
              </a:defRPr>
            </a:lvl1pPr>
          </a:lstStyle>
          <a:p>
            <a:pPr>
              <a:defRPr/>
            </a:pPr>
            <a:endParaRPr lang="en-US">
              <a:ea typeface="+mn-ea"/>
            </a:endParaRPr>
          </a:p>
        </p:txBody>
      </p:sp>
      <p:sp>
        <p:nvSpPr>
          <p:cNvPr id="6" name="Slide Number Placeholder 5"/>
          <p:cNvSpPr>
            <a:spLocks noGrp="1"/>
          </p:cNvSpPr>
          <p:nvPr>
            <p:ph type="sldNum" sz="quarter" idx="4"/>
          </p:nvPr>
        </p:nvSpPr>
        <p:spPr>
          <a:xfrm>
            <a:off x="11201400" y="6170614"/>
            <a:ext cx="670984" cy="503237"/>
          </a:xfrm>
          <a:prstGeom prst="ellipse">
            <a:avLst/>
          </a:prstGeom>
          <a:ln w="19050">
            <a:solidFill>
              <a:srgbClr val="FFFFFF"/>
            </a:solidFill>
          </a:ln>
        </p:spPr>
        <p:txBody>
          <a:bodyPr vert="horz" wrap="square" lIns="9144" tIns="9144" rIns="9144" bIns="9144" numCol="1" anchor="ctr" anchorCtr="0" compatLnSpc="1">
            <a:prstTxWarp prst="textNoShape">
              <a:avLst/>
            </a:prstTxWarp>
            <a:normAutofit/>
          </a:bodyPr>
          <a:lstStyle>
            <a:lvl1pPr algn="ctr" eaLnBrk="1" hangingPunct="1">
              <a:defRPr sz="1600">
                <a:solidFill>
                  <a:srgbClr val="FFFFFF"/>
                </a:solidFill>
                <a:latin typeface="Arial" panose="020B0604020202020204" pitchFamily="34" charset="0"/>
              </a:defRPr>
            </a:lvl1pPr>
          </a:lstStyle>
          <a:p>
            <a:fld id="{3A10E68A-56B7-4236-87C2-2C44A52A1FFC}" type="slidenum">
              <a:rPr lang="en-US" altLang="en-US" smtClean="0">
                <a:ea typeface="+mn-ea"/>
              </a:rPr>
              <a:pPr/>
              <a:t>‹#›</a:t>
            </a:fld>
            <a:endParaRPr lang="en-US" altLang="en-US" smtClean="0">
              <a:ea typeface="+mn-ea"/>
            </a:endParaRPr>
          </a:p>
        </p:txBody>
      </p:sp>
    </p:spTree>
    <p:extLst>
      <p:ext uri="{BB962C8B-B14F-4D97-AF65-F5344CB8AC3E}">
        <p14:creationId xmlns:p14="http://schemas.microsoft.com/office/powerpoint/2010/main" val="355580367"/>
      </p:ext>
    </p:extLst>
  </p:cSld>
  <p:clrMap bg1="lt1" tx1="dk1" bg2="lt2" tx2="dk2" accent1="accent1" accent2="accent2" accent3="accent3" accent4="accent4" accent5="accent5" accent6="accent6" hlink="hlink" folHlink="folHlink"/>
  <p:sldLayoutIdLst>
    <p:sldLayoutId id="2147484059" r:id="rId1"/>
    <p:sldLayoutId id="2147484060" r:id="rId2"/>
    <p:sldLayoutId id="2147484061" r:id="rId3"/>
    <p:sldLayoutId id="2147484062" r:id="rId4"/>
    <p:sldLayoutId id="2147484063" r:id="rId5"/>
    <p:sldLayoutId id="2147484064" r:id="rId6"/>
    <p:sldLayoutId id="2147484065" r:id="rId7"/>
    <p:sldLayoutId id="2147484066" r:id="rId8"/>
    <p:sldLayoutId id="2147484067" r:id="rId9"/>
    <p:sldLayoutId id="2147484068" r:id="rId10"/>
    <p:sldLayoutId id="2147484069" r:id="rId11"/>
  </p:sldLayoutIdLst>
  <p:txStyles>
    <p:titleStyle>
      <a:lvl1pPr algn="l" rtl="0" eaLnBrk="0" fontAlgn="base" hangingPunct="0">
        <a:spcBef>
          <a:spcPct val="0"/>
        </a:spcBef>
        <a:spcAft>
          <a:spcPct val="0"/>
        </a:spcAft>
        <a:defRPr sz="2800" kern="1200" cap="all">
          <a:solidFill>
            <a:schemeClr val="tx1"/>
          </a:solidFill>
          <a:latin typeface="+mj-lt"/>
          <a:ea typeface="+mj-ea"/>
          <a:cs typeface="+mj-cs"/>
        </a:defRPr>
      </a:lvl1pPr>
      <a:lvl2pPr algn="l" rtl="0" eaLnBrk="0" fontAlgn="base" hangingPunct="0">
        <a:spcBef>
          <a:spcPct val="0"/>
        </a:spcBef>
        <a:spcAft>
          <a:spcPct val="0"/>
        </a:spcAft>
        <a:defRPr sz="2800">
          <a:solidFill>
            <a:schemeClr val="tx1"/>
          </a:solidFill>
          <a:latin typeface="Franklin Gothic Medium" panose="020B0603020102020204" pitchFamily="34" charset="0"/>
        </a:defRPr>
      </a:lvl2pPr>
      <a:lvl3pPr algn="l" rtl="0" eaLnBrk="0" fontAlgn="base" hangingPunct="0">
        <a:spcBef>
          <a:spcPct val="0"/>
        </a:spcBef>
        <a:spcAft>
          <a:spcPct val="0"/>
        </a:spcAft>
        <a:defRPr sz="2800">
          <a:solidFill>
            <a:schemeClr val="tx1"/>
          </a:solidFill>
          <a:latin typeface="Franklin Gothic Medium" panose="020B0603020102020204" pitchFamily="34" charset="0"/>
        </a:defRPr>
      </a:lvl3pPr>
      <a:lvl4pPr algn="l" rtl="0" eaLnBrk="0" fontAlgn="base" hangingPunct="0">
        <a:spcBef>
          <a:spcPct val="0"/>
        </a:spcBef>
        <a:spcAft>
          <a:spcPct val="0"/>
        </a:spcAft>
        <a:defRPr sz="2800">
          <a:solidFill>
            <a:schemeClr val="tx1"/>
          </a:solidFill>
          <a:latin typeface="Franklin Gothic Medium" panose="020B0603020102020204" pitchFamily="34" charset="0"/>
        </a:defRPr>
      </a:lvl4pPr>
      <a:lvl5pPr algn="l" rtl="0" eaLnBrk="0" fontAlgn="base" hangingPunct="0">
        <a:spcBef>
          <a:spcPct val="0"/>
        </a:spcBef>
        <a:spcAft>
          <a:spcPct val="0"/>
        </a:spcAft>
        <a:defRPr sz="2800">
          <a:solidFill>
            <a:schemeClr val="tx1"/>
          </a:solidFill>
          <a:latin typeface="Franklin Gothic Medium" panose="020B0603020102020204" pitchFamily="34" charset="0"/>
        </a:defRPr>
      </a:lvl5pPr>
      <a:lvl6pPr marL="457200" algn="l" rtl="0" fontAlgn="base">
        <a:spcBef>
          <a:spcPct val="0"/>
        </a:spcBef>
        <a:spcAft>
          <a:spcPct val="0"/>
        </a:spcAft>
        <a:defRPr sz="2800">
          <a:solidFill>
            <a:schemeClr val="tx1"/>
          </a:solidFill>
          <a:latin typeface="Franklin Gothic Medium" panose="020B0603020102020204" pitchFamily="34" charset="0"/>
        </a:defRPr>
      </a:lvl6pPr>
      <a:lvl7pPr marL="914400" algn="l" rtl="0" fontAlgn="base">
        <a:spcBef>
          <a:spcPct val="0"/>
        </a:spcBef>
        <a:spcAft>
          <a:spcPct val="0"/>
        </a:spcAft>
        <a:defRPr sz="2800">
          <a:solidFill>
            <a:schemeClr val="tx1"/>
          </a:solidFill>
          <a:latin typeface="Franklin Gothic Medium" panose="020B0603020102020204" pitchFamily="34" charset="0"/>
        </a:defRPr>
      </a:lvl7pPr>
      <a:lvl8pPr marL="1371600" algn="l" rtl="0" fontAlgn="base">
        <a:spcBef>
          <a:spcPct val="0"/>
        </a:spcBef>
        <a:spcAft>
          <a:spcPct val="0"/>
        </a:spcAft>
        <a:defRPr sz="2800">
          <a:solidFill>
            <a:schemeClr val="tx1"/>
          </a:solidFill>
          <a:latin typeface="Franklin Gothic Medium" panose="020B0603020102020204" pitchFamily="34" charset="0"/>
        </a:defRPr>
      </a:lvl8pPr>
      <a:lvl9pPr marL="1828800" algn="l" rtl="0" fontAlgn="base">
        <a:spcBef>
          <a:spcPct val="0"/>
        </a:spcBef>
        <a:spcAft>
          <a:spcPct val="0"/>
        </a:spcAft>
        <a:defRPr sz="2800">
          <a:solidFill>
            <a:schemeClr val="tx1"/>
          </a:solidFill>
          <a:latin typeface="Franklin Gothic Medium" panose="020B0603020102020204" pitchFamily="34" charset="0"/>
        </a:defRPr>
      </a:lvl9pPr>
    </p:titleStyle>
    <p:bodyStyle>
      <a:lvl1pPr marL="342900" indent="-342900" algn="l" rtl="0" eaLnBrk="0" fontAlgn="base" hangingPunct="0">
        <a:spcBef>
          <a:spcPts val="800"/>
        </a:spcBef>
        <a:spcAft>
          <a:spcPct val="0"/>
        </a:spcAft>
        <a:buFont typeface="Arial" panose="020B0604020202020204" pitchFamily="34" charset="0"/>
        <a:defRPr sz="1600" b="1" kern="1200">
          <a:solidFill>
            <a:schemeClr val="tx1"/>
          </a:solidFill>
          <a:latin typeface="+mn-lt"/>
          <a:ea typeface="+mn-ea"/>
          <a:cs typeface="+mn-cs"/>
        </a:defRPr>
      </a:lvl1pPr>
      <a:lvl2pPr marL="173038" indent="-173038" algn="l" rtl="0" eaLnBrk="0" fontAlgn="base" hangingPunct="0">
        <a:spcBef>
          <a:spcPts val="300"/>
        </a:spcBef>
        <a:spcAft>
          <a:spcPct val="0"/>
        </a:spcAft>
        <a:buClr>
          <a:schemeClr val="accent2"/>
        </a:buClr>
        <a:buFont typeface="Wingdings" panose="05000000000000000000" pitchFamily="2" charset="2"/>
        <a:buChar char="§"/>
        <a:defRPr sz="1600" kern="1200">
          <a:solidFill>
            <a:schemeClr val="tx1"/>
          </a:solidFill>
          <a:latin typeface="+mn-lt"/>
          <a:ea typeface="+mn-ea"/>
          <a:cs typeface="+mn-cs"/>
        </a:defRPr>
      </a:lvl2pPr>
      <a:lvl3pPr marL="401638" indent="-163513" algn="l" rtl="0" eaLnBrk="0" fontAlgn="base" hangingPunct="0">
        <a:spcBef>
          <a:spcPts val="300"/>
        </a:spcBef>
        <a:spcAft>
          <a:spcPct val="0"/>
        </a:spcAft>
        <a:buClr>
          <a:schemeClr val="accent2"/>
        </a:buClr>
        <a:buFont typeface="Wingdings" panose="05000000000000000000" pitchFamily="2" charset="2"/>
        <a:buChar char="§"/>
        <a:defRPr sz="1600" kern="1200">
          <a:solidFill>
            <a:schemeClr val="tx1"/>
          </a:solidFill>
          <a:latin typeface="+mn-lt"/>
          <a:ea typeface="+mn-ea"/>
          <a:cs typeface="+mn-cs"/>
        </a:defRPr>
      </a:lvl3pPr>
      <a:lvl4pPr marL="630238" indent="-163513" algn="l" rtl="0" eaLnBrk="0" fontAlgn="base" hangingPunct="0">
        <a:spcBef>
          <a:spcPts val="300"/>
        </a:spcBef>
        <a:spcAft>
          <a:spcPct val="0"/>
        </a:spcAft>
        <a:buClr>
          <a:schemeClr val="accent2"/>
        </a:buClr>
        <a:buFont typeface="Wingdings" panose="05000000000000000000" pitchFamily="2" charset="2"/>
        <a:buChar char="§"/>
        <a:defRPr sz="1600" kern="1200">
          <a:solidFill>
            <a:schemeClr val="tx1"/>
          </a:solidFill>
          <a:latin typeface="+mn-lt"/>
          <a:ea typeface="+mn-ea"/>
          <a:cs typeface="+mn-cs"/>
        </a:defRPr>
      </a:lvl4pPr>
      <a:lvl5pPr marL="858838" indent="-173038" algn="l" rtl="0" eaLnBrk="0" fontAlgn="base" hangingPunct="0">
        <a:spcBef>
          <a:spcPts val="300"/>
        </a:spcBef>
        <a:spcAft>
          <a:spcPct val="0"/>
        </a:spcAft>
        <a:buClr>
          <a:schemeClr val="accent2"/>
        </a:buClr>
        <a:buFont typeface="Wingdings" panose="05000000000000000000"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4.wmf"/><Relationship Id="rId4"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image" Target="../media/image24.wmf"/><Relationship Id="rId4"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8.jpeg"/><Relationship Id="rId5" Type="http://schemas.openxmlformats.org/officeDocument/2006/relationships/hyperlink" Target="http://www.ens-newswire.com/ens/sep2008/2008-09-23-01.html" TargetMode="External"/><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5.png"/><Relationship Id="rId7" Type="http://schemas.openxmlformats.org/officeDocument/2006/relationships/image" Target="../media/image7.png"/><Relationship Id="rId8"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5" Type="http://schemas.openxmlformats.org/officeDocument/2006/relationships/image" Target="../media/image100.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jpeg"/><Relationship Id="rId3"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1" Type="http://schemas.openxmlformats.org/officeDocument/2006/relationships/slideLayout" Target="../slideLayouts/slideLayout1.xml"/><Relationship Id="rId2"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 Id="rId3"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863600" y="1905000"/>
            <a:ext cx="10541000" cy="2628900"/>
          </a:xfrm>
        </p:spPr>
        <p:txBody>
          <a:bodyPr/>
          <a:lstStyle/>
          <a:p>
            <a:r>
              <a:rPr lang="en-US" sz="3600" dirty="0" smtClean="0"/>
              <a:t>Energy Balance, evaporation, and surface temperature</a:t>
            </a:r>
            <a:br>
              <a:rPr lang="en-US" sz="3600" dirty="0" smtClean="0"/>
            </a:br>
            <a:r>
              <a:rPr lang="en-US" sz="3600" dirty="0"/>
              <a:t/>
            </a:r>
            <a:br>
              <a:rPr lang="en-US" sz="3600" dirty="0"/>
            </a:br>
            <a:r>
              <a:rPr lang="en-US" dirty="0"/>
              <a:t>5</a:t>
            </a:r>
            <a:r>
              <a:rPr lang="en-US" dirty="0" smtClean="0"/>
              <a:t>. Predicting surface temperature</a:t>
            </a:r>
            <a:endParaRPr lang="en-US" sz="1600" dirty="0"/>
          </a:p>
        </p:txBody>
      </p:sp>
    </p:spTree>
    <p:extLst>
      <p:ext uri="{BB962C8B-B14F-4D97-AF65-F5344CB8AC3E}">
        <p14:creationId xmlns:p14="http://schemas.microsoft.com/office/powerpoint/2010/main" val="981530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506" name="Group 1"/>
          <p:cNvGrpSpPr>
            <a:grpSpLocks/>
          </p:cNvGrpSpPr>
          <p:nvPr/>
        </p:nvGrpSpPr>
        <p:grpSpPr bwMode="auto">
          <a:xfrm>
            <a:off x="2236799" y="552317"/>
            <a:ext cx="7823375" cy="4195971"/>
            <a:chOff x="775935" y="1828800"/>
            <a:chExt cx="7823375" cy="4195402"/>
          </a:xfrm>
        </p:grpSpPr>
        <p:pic>
          <p:nvPicPr>
            <p:cNvPr id="149508" name="Picture 2" descr="C:\Documents and Settings\xhlee\Local Settings\Temporary Internet Files\Content.IE5\OTEBI145\MC900441809[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2438400"/>
              <a:ext cx="1752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urved Connector 3"/>
            <p:cNvCxnSpPr/>
            <p:nvPr/>
          </p:nvCxnSpPr>
          <p:spPr>
            <a:xfrm>
              <a:off x="1676400" y="3200214"/>
              <a:ext cx="1219200" cy="457138"/>
            </a:xfrm>
            <a:prstGeom prst="curvedConnector3">
              <a:avLst>
                <a:gd name="adj1" fmla="val 50000"/>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0" name="Curved Connector 9"/>
            <p:cNvCxnSpPr/>
            <p:nvPr/>
          </p:nvCxnSpPr>
          <p:spPr>
            <a:xfrm>
              <a:off x="3124200" y="3124024"/>
              <a:ext cx="1219200" cy="457138"/>
            </a:xfrm>
            <a:prstGeom prst="curvedConnector3">
              <a:avLst>
                <a:gd name="adj1" fmla="val 50000"/>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1" name="Curved Connector 10"/>
            <p:cNvCxnSpPr/>
            <p:nvPr/>
          </p:nvCxnSpPr>
          <p:spPr>
            <a:xfrm>
              <a:off x="4572000" y="3124024"/>
              <a:ext cx="1219200" cy="457138"/>
            </a:xfrm>
            <a:prstGeom prst="curvedConnector3">
              <a:avLst>
                <a:gd name="adj1" fmla="val 50000"/>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600200" y="5638284"/>
              <a:ext cx="1676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733800" y="5638284"/>
              <a:ext cx="1524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371600" y="3657352"/>
              <a:ext cx="449580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49515" name="TextBox 16"/>
            <p:cNvSpPr txBox="1">
              <a:spLocks noChangeArrowheads="1"/>
            </p:cNvSpPr>
            <p:nvPr/>
          </p:nvSpPr>
          <p:spPr bwMode="auto">
            <a:xfrm>
              <a:off x="6019800" y="3350361"/>
              <a:ext cx="2156360" cy="461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400" dirty="0">
                  <a:solidFill>
                    <a:srgbClr val="000000"/>
                  </a:solidFill>
                  <a:latin typeface="Times New Roman" panose="02020603050405020304" pitchFamily="18" charset="0"/>
                  <a:cs typeface="Times New Roman" panose="02020603050405020304" pitchFamily="18" charset="0"/>
                </a:rPr>
                <a:t>Blending height</a:t>
              </a:r>
            </a:p>
          </p:txBody>
        </p:sp>
        <p:pic>
          <p:nvPicPr>
            <p:cNvPr id="149516" name="Picture 3" descr="C:\Documents and Settings\xhlee\Local Settings\Temporary Internet Files\Content.IE5\6TARKFW5\MC90033044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6400" y="5486400"/>
              <a:ext cx="838200" cy="1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9517" name="Picture 3" descr="C:\Documents and Settings\xhlee\Local Settings\Temporary Internet Files\Content.IE5\6TARKFW5\MC90033044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38400" y="5486400"/>
              <a:ext cx="838200" cy="1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Arc 19"/>
            <p:cNvSpPr/>
            <p:nvPr/>
          </p:nvSpPr>
          <p:spPr>
            <a:xfrm flipH="1" flipV="1">
              <a:off x="1752600" y="1904990"/>
              <a:ext cx="2438400" cy="3580915"/>
            </a:xfrm>
            <a:prstGeom prst="arc">
              <a:avLst>
                <a:gd name="adj1" fmla="val 16278865"/>
                <a:gd name="adj2" fmla="val 0"/>
              </a:avLst>
            </a:prstGeom>
            <a:ln w="25400">
              <a:solidFill>
                <a:srgbClr val="0070C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solidFill>
                  <a:prstClr val="black"/>
                </a:solidFill>
              </a:endParaRPr>
            </a:p>
          </p:txBody>
        </p:sp>
        <p:sp>
          <p:nvSpPr>
            <p:cNvPr id="23" name="Oval 22"/>
            <p:cNvSpPr/>
            <p:nvPr/>
          </p:nvSpPr>
          <p:spPr>
            <a:xfrm>
              <a:off x="1676400" y="3581163"/>
              <a:ext cx="152400" cy="15237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149520" name="TextBox 24"/>
            <p:cNvSpPr txBox="1">
              <a:spLocks noChangeArrowheads="1"/>
            </p:cNvSpPr>
            <p:nvPr/>
          </p:nvSpPr>
          <p:spPr bwMode="auto">
            <a:xfrm>
              <a:off x="1219200" y="34290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i="1">
                  <a:solidFill>
                    <a:srgbClr val="000000"/>
                  </a:solidFill>
                  <a:latin typeface="Times New Roman" panose="02020603050405020304" pitchFamily="18" charset="0"/>
                  <a:cs typeface="Times New Roman" panose="02020603050405020304" pitchFamily="18" charset="0"/>
                </a:rPr>
                <a:t>T</a:t>
              </a:r>
              <a:r>
                <a:rPr lang="en-US" altLang="en-US" sz="1800" i="1" baseline="-25000">
                  <a:solidFill>
                    <a:srgbClr val="000000"/>
                  </a:solidFill>
                  <a:latin typeface="Times New Roman" panose="02020603050405020304" pitchFamily="18" charset="0"/>
                  <a:cs typeface="Times New Roman" panose="02020603050405020304" pitchFamily="18" charset="0"/>
                </a:rPr>
                <a:t>a</a:t>
              </a:r>
            </a:p>
          </p:txBody>
        </p:sp>
        <p:sp>
          <p:nvSpPr>
            <p:cNvPr id="149521" name="TextBox 25"/>
            <p:cNvSpPr txBox="1">
              <a:spLocks noChangeArrowheads="1"/>
            </p:cNvSpPr>
            <p:nvPr/>
          </p:nvSpPr>
          <p:spPr bwMode="auto">
            <a:xfrm>
              <a:off x="2819400" y="3733800"/>
              <a:ext cx="5132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i="1">
                  <a:solidFill>
                    <a:srgbClr val="000000"/>
                  </a:solidFill>
                  <a:latin typeface="Times New Roman" panose="02020603050405020304" pitchFamily="18" charset="0"/>
                  <a:cs typeface="Times New Roman" panose="02020603050405020304" pitchFamily="18" charset="0"/>
                </a:rPr>
                <a:t>K</a:t>
              </a:r>
              <a:r>
                <a:rPr lang="en-US" altLang="en-US" sz="1800" baseline="-25000">
                  <a:solidFill>
                    <a:srgbClr val="000000"/>
                  </a:solidFill>
                </a:rPr>
                <a:t>↓</a:t>
              </a:r>
            </a:p>
          </p:txBody>
        </p:sp>
        <p:sp>
          <p:nvSpPr>
            <p:cNvPr id="149522" name="TextBox 26"/>
            <p:cNvSpPr txBox="1">
              <a:spLocks noChangeArrowheads="1"/>
            </p:cNvSpPr>
            <p:nvPr/>
          </p:nvSpPr>
          <p:spPr bwMode="auto">
            <a:xfrm>
              <a:off x="3352800" y="3733800"/>
              <a:ext cx="4651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i="1">
                  <a:solidFill>
                    <a:srgbClr val="000000"/>
                  </a:solidFill>
                  <a:latin typeface="Times New Roman" panose="02020603050405020304" pitchFamily="18" charset="0"/>
                  <a:cs typeface="Times New Roman" panose="02020603050405020304" pitchFamily="18" charset="0"/>
                </a:rPr>
                <a:t>L</a:t>
              </a:r>
              <a:r>
                <a:rPr lang="en-US" altLang="en-US" sz="1800" baseline="-25000">
                  <a:solidFill>
                    <a:srgbClr val="000000"/>
                  </a:solidFill>
                </a:rPr>
                <a:t>↓</a:t>
              </a:r>
            </a:p>
          </p:txBody>
        </p:sp>
        <p:sp>
          <p:nvSpPr>
            <p:cNvPr id="149523" name="TextBox 27"/>
            <p:cNvSpPr txBox="1">
              <a:spLocks noChangeArrowheads="1"/>
            </p:cNvSpPr>
            <p:nvPr/>
          </p:nvSpPr>
          <p:spPr bwMode="auto">
            <a:xfrm>
              <a:off x="2819400" y="5181600"/>
              <a:ext cx="381000"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i="1">
                  <a:solidFill>
                    <a:srgbClr val="000000"/>
                  </a:solidFill>
                  <a:latin typeface="Times New Roman" panose="02020603050405020304" pitchFamily="18" charset="0"/>
                  <a:cs typeface="Times New Roman" panose="02020603050405020304" pitchFamily="18" charset="0"/>
                </a:rPr>
                <a:t>T</a:t>
              </a:r>
              <a:r>
                <a:rPr lang="en-US" altLang="en-US" sz="1800" i="1" baseline="-25000">
                  <a:solidFill>
                    <a:srgbClr val="000000"/>
                  </a:solidFill>
                  <a:latin typeface="Times New Roman" panose="02020603050405020304" pitchFamily="18" charset="0"/>
                  <a:cs typeface="Times New Roman" panose="02020603050405020304" pitchFamily="18" charset="0"/>
                </a:rPr>
                <a:t>s</a:t>
              </a:r>
            </a:p>
          </p:txBody>
        </p:sp>
        <p:sp>
          <p:nvSpPr>
            <p:cNvPr id="149524" name="TextBox 29"/>
            <p:cNvSpPr txBox="1">
              <a:spLocks noChangeArrowheads="1"/>
            </p:cNvSpPr>
            <p:nvPr/>
          </p:nvSpPr>
          <p:spPr bwMode="auto">
            <a:xfrm>
              <a:off x="4495800" y="34290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i="1">
                  <a:solidFill>
                    <a:srgbClr val="000000"/>
                  </a:solidFill>
                  <a:latin typeface="Times New Roman" panose="02020603050405020304" pitchFamily="18" charset="0"/>
                  <a:cs typeface="Times New Roman" panose="02020603050405020304" pitchFamily="18" charset="0"/>
                </a:rPr>
                <a:t>T</a:t>
              </a:r>
              <a:r>
                <a:rPr lang="en-US" altLang="en-US" sz="1800" i="1" baseline="-25000">
                  <a:solidFill>
                    <a:srgbClr val="000000"/>
                  </a:solidFill>
                  <a:latin typeface="Times New Roman" panose="02020603050405020304" pitchFamily="18" charset="0"/>
                  <a:cs typeface="Times New Roman" panose="02020603050405020304" pitchFamily="18" charset="0"/>
                </a:rPr>
                <a:t>a</a:t>
              </a:r>
            </a:p>
          </p:txBody>
        </p:sp>
        <p:sp>
          <p:nvSpPr>
            <p:cNvPr id="32" name="Oval 31"/>
            <p:cNvSpPr/>
            <p:nvPr/>
          </p:nvSpPr>
          <p:spPr>
            <a:xfrm>
              <a:off x="4343400" y="3581163"/>
              <a:ext cx="152400" cy="15237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33" name="Arc 32"/>
            <p:cNvSpPr/>
            <p:nvPr/>
          </p:nvSpPr>
          <p:spPr>
            <a:xfrm flipH="1" flipV="1">
              <a:off x="4419600" y="1828800"/>
              <a:ext cx="1219200" cy="3733294"/>
            </a:xfrm>
            <a:prstGeom prst="arc">
              <a:avLst>
                <a:gd name="adj1" fmla="val 16278865"/>
                <a:gd name="adj2" fmla="val 0"/>
              </a:avLst>
            </a:prstGeom>
            <a:ln w="25400">
              <a:solidFill>
                <a:srgbClr val="0070C0"/>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solidFill>
                  <a:prstClr val="black"/>
                </a:solidFill>
              </a:endParaRPr>
            </a:p>
          </p:txBody>
        </p:sp>
        <p:sp>
          <p:nvSpPr>
            <p:cNvPr id="24" name="Oval 23"/>
            <p:cNvSpPr/>
            <p:nvPr/>
          </p:nvSpPr>
          <p:spPr>
            <a:xfrm>
              <a:off x="2743200" y="5409715"/>
              <a:ext cx="152400" cy="15237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34" name="Arc 33"/>
            <p:cNvSpPr/>
            <p:nvPr/>
          </p:nvSpPr>
          <p:spPr>
            <a:xfrm flipH="1" flipV="1">
              <a:off x="4419600" y="1904990"/>
              <a:ext cx="2438400" cy="3580915"/>
            </a:xfrm>
            <a:prstGeom prst="arc">
              <a:avLst>
                <a:gd name="adj1" fmla="val 16278865"/>
                <a:gd name="adj2" fmla="val 0"/>
              </a:avLst>
            </a:prstGeom>
            <a:ln w="25400">
              <a:solidFill>
                <a:srgbClr val="0070C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solidFill>
                  <a:prstClr val="black"/>
                </a:solidFill>
              </a:endParaRPr>
            </a:p>
          </p:txBody>
        </p:sp>
        <p:sp>
          <p:nvSpPr>
            <p:cNvPr id="149529" name="TextBox 30"/>
            <p:cNvSpPr txBox="1">
              <a:spLocks noChangeArrowheads="1"/>
            </p:cNvSpPr>
            <p:nvPr/>
          </p:nvSpPr>
          <p:spPr bwMode="auto">
            <a:xfrm>
              <a:off x="5105399" y="5562600"/>
              <a:ext cx="3493911" cy="461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400" dirty="0">
                  <a:solidFill>
                    <a:srgbClr val="000000"/>
                  </a:solidFill>
                  <a:latin typeface="Times New Roman" panose="02020603050405020304" pitchFamily="18" charset="0"/>
                  <a:cs typeface="Times New Roman" panose="02020603050405020304" pitchFamily="18" charset="0"/>
                </a:rPr>
                <a:t>Deforestation signal </a:t>
              </a:r>
              <a:r>
                <a:rPr lang="en-US" altLang="en-US" sz="2400" dirty="0">
                  <a:solidFill>
                    <a:srgbClr val="000000"/>
                  </a:solidFill>
                  <a:latin typeface="Symbol" panose="05050102010706020507" pitchFamily="18" charset="2"/>
                  <a:cs typeface="Times New Roman" panose="02020603050405020304" pitchFamily="18" charset="0"/>
                </a:rPr>
                <a:t>D</a:t>
              </a:r>
              <a:r>
                <a:rPr lang="en-US" altLang="en-US" sz="2400" i="1" dirty="0">
                  <a:solidFill>
                    <a:srgbClr val="000000"/>
                  </a:solidFill>
                  <a:latin typeface="Times New Roman" panose="02020603050405020304" pitchFamily="18" charset="0"/>
                  <a:cs typeface="Times New Roman" panose="02020603050405020304" pitchFamily="18" charset="0"/>
                </a:rPr>
                <a:t>T</a:t>
              </a:r>
              <a:r>
                <a:rPr lang="en-US" altLang="en-US" sz="2400" i="1" baseline="-25000" dirty="0">
                  <a:solidFill>
                    <a:srgbClr val="000000"/>
                  </a:solidFill>
                  <a:latin typeface="Times New Roman" panose="02020603050405020304" pitchFamily="18" charset="0"/>
                  <a:cs typeface="Times New Roman" panose="02020603050405020304" pitchFamily="18" charset="0"/>
                </a:rPr>
                <a:t>s</a:t>
              </a:r>
            </a:p>
          </p:txBody>
        </p:sp>
        <p:cxnSp>
          <p:nvCxnSpPr>
            <p:cNvPr id="37" name="Straight Arrow Connector 36"/>
            <p:cNvCxnSpPr/>
            <p:nvPr/>
          </p:nvCxnSpPr>
          <p:spPr>
            <a:xfrm flipH="1">
              <a:off x="5029200" y="5562094"/>
              <a:ext cx="533400" cy="0"/>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9531" name="TextBox 39"/>
            <p:cNvSpPr txBox="1">
              <a:spLocks noChangeArrowheads="1"/>
            </p:cNvSpPr>
            <p:nvPr/>
          </p:nvSpPr>
          <p:spPr bwMode="auto">
            <a:xfrm>
              <a:off x="775935" y="5257800"/>
              <a:ext cx="824265" cy="400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000" dirty="0">
                  <a:solidFill>
                    <a:srgbClr val="000000"/>
                  </a:solidFill>
                  <a:latin typeface="Times New Roman" panose="02020603050405020304" pitchFamily="18" charset="0"/>
                  <a:cs typeface="Times New Roman" panose="02020603050405020304" pitchFamily="18" charset="0"/>
                </a:rPr>
                <a:t>Forest</a:t>
              </a:r>
            </a:p>
          </p:txBody>
        </p:sp>
        <p:sp>
          <p:nvSpPr>
            <p:cNvPr id="149532" name="TextBox 40"/>
            <p:cNvSpPr txBox="1">
              <a:spLocks noChangeArrowheads="1"/>
            </p:cNvSpPr>
            <p:nvPr/>
          </p:nvSpPr>
          <p:spPr bwMode="auto">
            <a:xfrm>
              <a:off x="3429000" y="5257800"/>
              <a:ext cx="1245854" cy="400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000" dirty="0">
                  <a:solidFill>
                    <a:srgbClr val="000000"/>
                  </a:solidFill>
                  <a:latin typeface="Times New Roman" panose="02020603050405020304" pitchFamily="18" charset="0"/>
                  <a:cs typeface="Times New Roman" panose="02020603050405020304" pitchFamily="18" charset="0"/>
                </a:rPr>
                <a:t>Open land</a:t>
              </a:r>
            </a:p>
          </p:txBody>
        </p:sp>
      </p:grpSp>
      <p:sp>
        <p:nvSpPr>
          <p:cNvPr id="149507" name="Rectangle 2"/>
          <p:cNvSpPr txBox="1">
            <a:spLocks noChangeArrowheads="1"/>
          </p:cNvSpPr>
          <p:nvPr/>
        </p:nvSpPr>
        <p:spPr bwMode="auto">
          <a:xfrm>
            <a:off x="685801" y="342892"/>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dirty="0" smtClean="0">
                <a:solidFill>
                  <a:srgbClr val="000000"/>
                </a:solidFill>
              </a:rPr>
              <a:t>Local land use effect via site pair analysis</a:t>
            </a:r>
            <a:endParaRPr lang="en-US" altLang="en-US" dirty="0">
              <a:solidFill>
                <a:srgbClr val="000000"/>
              </a:solidFill>
            </a:endParaRPr>
          </a:p>
        </p:txBody>
      </p:sp>
      <p:pic>
        <p:nvPicPr>
          <p:cNvPr id="2" name="Picture 1"/>
          <p:cNvPicPr>
            <a:picLocks noChangeAspect="1"/>
          </p:cNvPicPr>
          <p:nvPr/>
        </p:nvPicPr>
        <p:blipFill>
          <a:blip r:embed="rId4"/>
          <a:stretch>
            <a:fillRect/>
          </a:stretch>
        </p:blipFill>
        <p:spPr>
          <a:xfrm rot="-480000">
            <a:off x="2198485" y="3982087"/>
            <a:ext cx="6510646" cy="2220601"/>
          </a:xfrm>
          <a:prstGeom prst="rect">
            <a:avLst/>
          </a:prstGeom>
          <a:scene3d>
            <a:camera prst="isometricOffAxis2Top"/>
            <a:lightRig rig="threePt" dir="t"/>
          </a:scene3d>
        </p:spPr>
      </p:pic>
      <p:sp>
        <p:nvSpPr>
          <p:cNvPr id="30" name="TextBox 16"/>
          <p:cNvSpPr txBox="1">
            <a:spLocks noChangeArrowheads="1"/>
          </p:cNvSpPr>
          <p:nvPr/>
        </p:nvSpPr>
        <p:spPr bwMode="auto">
          <a:xfrm>
            <a:off x="840377" y="5831833"/>
            <a:ext cx="1041980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000" b="1" dirty="0">
                <a:solidFill>
                  <a:srgbClr val="000000"/>
                </a:solidFill>
                <a:latin typeface="Times New Roman" panose="02020603050405020304" pitchFamily="18" charset="0"/>
                <a:cs typeface="Times New Roman" panose="02020603050405020304" pitchFamily="18" charset="0"/>
              </a:rPr>
              <a:t>Blending </a:t>
            </a:r>
            <a:r>
              <a:rPr lang="en-US" altLang="en-US" sz="2000" b="1" dirty="0" smtClean="0">
                <a:solidFill>
                  <a:srgbClr val="000000"/>
                </a:solidFill>
                <a:latin typeface="Times New Roman" panose="02020603050405020304" pitchFamily="18" charset="0"/>
                <a:cs typeface="Times New Roman" panose="02020603050405020304" pitchFamily="18" charset="0"/>
              </a:rPr>
              <a:t>height</a:t>
            </a:r>
            <a:r>
              <a:rPr lang="en-US" altLang="en-US" sz="2000" dirty="0" smtClean="0">
                <a:solidFill>
                  <a:srgbClr val="000000"/>
                </a:solidFill>
                <a:latin typeface="Times New Roman" panose="02020603050405020304" pitchFamily="18" charset="0"/>
                <a:cs typeface="Times New Roman" panose="02020603050405020304" pitchFamily="18" charset="0"/>
              </a:rPr>
              <a:t>: height above which the flow is fully “blended” so that the influence of </a:t>
            </a:r>
            <a:r>
              <a:rPr lang="en-US" altLang="en-US" sz="2000" dirty="0" smtClean="0">
                <a:solidFill>
                  <a:srgbClr val="000000"/>
                </a:solidFill>
                <a:latin typeface="Times New Roman" panose="02020603050405020304" pitchFamily="18" charset="0"/>
                <a:cs typeface="Times New Roman" panose="02020603050405020304" pitchFamily="18" charset="0"/>
              </a:rPr>
              <a:t>individual </a:t>
            </a:r>
            <a:r>
              <a:rPr lang="en-US" altLang="en-US" sz="2000" dirty="0" smtClean="0">
                <a:solidFill>
                  <a:srgbClr val="000000"/>
                </a:solidFill>
                <a:latin typeface="Times New Roman" panose="02020603050405020304" pitchFamily="18" charset="0"/>
                <a:cs typeface="Times New Roman" panose="02020603050405020304" pitchFamily="18" charset="0"/>
              </a:rPr>
              <a:t>land patches is no longer discernible</a:t>
            </a:r>
            <a:endParaRPr lang="en-US" altLang="en-US" sz="200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72075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770710" y="228600"/>
            <a:ext cx="9519466" cy="990600"/>
          </a:xfrm>
        </p:spPr>
        <p:txBody>
          <a:bodyPr/>
          <a:lstStyle/>
          <a:p>
            <a:pPr eaLnBrk="1" hangingPunct="1"/>
            <a:r>
              <a:rPr lang="en-US" altLang="en-US" sz="3200" dirty="0" smtClean="0">
                <a:solidFill>
                  <a:schemeClr val="tx1"/>
                </a:solidFill>
              </a:rPr>
              <a:t>Partition the effect of local land use change</a:t>
            </a:r>
            <a:endParaRPr lang="en-US" altLang="en-US" sz="3200" dirty="0">
              <a:solidFill>
                <a:schemeClr val="tx1"/>
              </a:solidFill>
            </a:endParaRPr>
          </a:p>
        </p:txBody>
      </p:sp>
      <p:sp>
        <p:nvSpPr>
          <p:cNvPr id="8" name="TextBox 7"/>
          <p:cNvSpPr txBox="1"/>
          <p:nvPr/>
        </p:nvSpPr>
        <p:spPr>
          <a:xfrm>
            <a:off x="896719" y="1714956"/>
            <a:ext cx="8978035" cy="461665"/>
          </a:xfrm>
          <a:prstGeom prst="rect">
            <a:avLst/>
          </a:prstGeom>
          <a:noFill/>
        </p:spPr>
        <p:txBody>
          <a:bodyPr wrap="none" rtlCol="0">
            <a:spAutoFit/>
          </a:bodyPr>
          <a:lstStyle/>
          <a:p>
            <a:r>
              <a:rPr lang="en-US" sz="2400" dirty="0" smtClean="0"/>
              <a:t>Surface temperature difference between two adjacent land types</a:t>
            </a:r>
            <a:endParaRPr lang="en-US" sz="2400" dirty="0"/>
          </a:p>
        </p:txBody>
      </p:sp>
      <p:pic>
        <p:nvPicPr>
          <p:cNvPr id="9" name="Picture 8"/>
          <p:cNvPicPr>
            <a:picLocks noChangeAspect="1"/>
          </p:cNvPicPr>
          <p:nvPr/>
        </p:nvPicPr>
        <p:blipFill>
          <a:blip r:embed="rId2"/>
          <a:stretch>
            <a:fillRect/>
          </a:stretch>
        </p:blipFill>
        <p:spPr>
          <a:xfrm>
            <a:off x="1199784" y="2294186"/>
            <a:ext cx="7565136" cy="859536"/>
          </a:xfrm>
          <a:prstGeom prst="rect">
            <a:avLst/>
          </a:prstGeom>
        </p:spPr>
      </p:pic>
      <p:cxnSp>
        <p:nvCxnSpPr>
          <p:cNvPr id="5" name="Straight Connector 4"/>
          <p:cNvCxnSpPr/>
          <p:nvPr/>
        </p:nvCxnSpPr>
        <p:spPr>
          <a:xfrm>
            <a:off x="1963324" y="3266663"/>
            <a:ext cx="1586142" cy="0"/>
          </a:xfrm>
          <a:prstGeom prst="line">
            <a:avLst/>
          </a:prstGeom>
          <a:ln w="1016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983283" y="3274891"/>
            <a:ext cx="2015526" cy="0"/>
          </a:xfrm>
          <a:prstGeom prst="line">
            <a:avLst/>
          </a:prstGeom>
          <a:ln w="1524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490052" y="3274891"/>
            <a:ext cx="2274868" cy="0"/>
          </a:xfrm>
          <a:prstGeom prst="line">
            <a:avLst/>
          </a:prstGeom>
          <a:ln w="101600">
            <a:solidFill>
              <a:srgbClr val="0087F2"/>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429061" y="3472683"/>
            <a:ext cx="327334" cy="400110"/>
          </a:xfrm>
          <a:prstGeom prst="rect">
            <a:avLst/>
          </a:prstGeom>
          <a:noFill/>
          <a:ln>
            <a:solidFill>
              <a:schemeClr val="tx1"/>
            </a:solidFill>
          </a:ln>
        </p:spPr>
        <p:txBody>
          <a:bodyPr wrap="none" rtlCol="0">
            <a:spAutoFit/>
          </a:bodyPr>
          <a:lstStyle/>
          <a:p>
            <a:r>
              <a:rPr lang="en-US" sz="2000" smtClean="0"/>
              <a:t>1</a:t>
            </a:r>
            <a:endParaRPr lang="en-US" sz="2000"/>
          </a:p>
        </p:txBody>
      </p:sp>
      <p:sp>
        <p:nvSpPr>
          <p:cNvPr id="18" name="TextBox 17"/>
          <p:cNvSpPr txBox="1"/>
          <p:nvPr/>
        </p:nvSpPr>
        <p:spPr>
          <a:xfrm>
            <a:off x="4801735" y="3472683"/>
            <a:ext cx="327334" cy="400110"/>
          </a:xfrm>
          <a:prstGeom prst="rect">
            <a:avLst/>
          </a:prstGeom>
          <a:noFill/>
          <a:ln>
            <a:solidFill>
              <a:schemeClr val="tx1"/>
            </a:solidFill>
          </a:ln>
        </p:spPr>
        <p:txBody>
          <a:bodyPr wrap="none" rtlCol="0">
            <a:spAutoFit/>
          </a:bodyPr>
          <a:lstStyle/>
          <a:p>
            <a:r>
              <a:rPr lang="en-US" sz="2000" dirty="0"/>
              <a:t>2</a:t>
            </a:r>
          </a:p>
        </p:txBody>
      </p:sp>
      <p:sp>
        <p:nvSpPr>
          <p:cNvPr id="19" name="TextBox 18"/>
          <p:cNvSpPr txBox="1"/>
          <p:nvPr/>
        </p:nvSpPr>
        <p:spPr>
          <a:xfrm>
            <a:off x="7327559" y="3472683"/>
            <a:ext cx="327334" cy="400110"/>
          </a:xfrm>
          <a:prstGeom prst="rect">
            <a:avLst/>
          </a:prstGeom>
          <a:noFill/>
          <a:ln>
            <a:solidFill>
              <a:schemeClr val="tx1"/>
            </a:solidFill>
          </a:ln>
        </p:spPr>
        <p:txBody>
          <a:bodyPr wrap="none" rtlCol="0">
            <a:spAutoFit/>
          </a:bodyPr>
          <a:lstStyle/>
          <a:p>
            <a:r>
              <a:rPr lang="en-US" sz="2000" dirty="0" smtClean="0"/>
              <a:t>3</a:t>
            </a:r>
            <a:endParaRPr lang="en-US" sz="2000" dirty="0"/>
          </a:p>
        </p:txBody>
      </p:sp>
      <p:sp>
        <p:nvSpPr>
          <p:cNvPr id="20" name="TextBox 19"/>
          <p:cNvSpPr txBox="1"/>
          <p:nvPr/>
        </p:nvSpPr>
        <p:spPr>
          <a:xfrm>
            <a:off x="1022500" y="4052687"/>
            <a:ext cx="8602868" cy="1200329"/>
          </a:xfrm>
          <a:prstGeom prst="rect">
            <a:avLst/>
          </a:prstGeom>
          <a:noFill/>
        </p:spPr>
        <p:txBody>
          <a:bodyPr wrap="none" rtlCol="0">
            <a:spAutoFit/>
          </a:bodyPr>
          <a:lstStyle/>
          <a:p>
            <a:r>
              <a:rPr lang="en-US" sz="2400" dirty="0" smtClean="0"/>
              <a:t>1: local radiative forcing</a:t>
            </a:r>
          </a:p>
          <a:p>
            <a:r>
              <a:rPr lang="en-US" sz="2400" dirty="0" smtClean="0"/>
              <a:t>2: energy redistribution due to change in convection efficiency</a:t>
            </a:r>
          </a:p>
          <a:p>
            <a:r>
              <a:rPr lang="en-US" sz="2400" dirty="0" smtClean="0"/>
              <a:t>3: energy redistribution due to change in evaporation</a:t>
            </a:r>
          </a:p>
        </p:txBody>
      </p:sp>
    </p:spTree>
    <p:extLst>
      <p:ext uri="{BB962C8B-B14F-4D97-AF65-F5344CB8AC3E}">
        <p14:creationId xmlns:p14="http://schemas.microsoft.com/office/powerpoint/2010/main" val="5596523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770710" y="228600"/>
            <a:ext cx="9519466" cy="990600"/>
          </a:xfrm>
        </p:spPr>
        <p:txBody>
          <a:bodyPr/>
          <a:lstStyle/>
          <a:p>
            <a:pPr eaLnBrk="1" hangingPunct="1"/>
            <a:r>
              <a:rPr lang="en-US" altLang="en-US" sz="3200" dirty="0" smtClean="0">
                <a:solidFill>
                  <a:schemeClr val="tx1"/>
                </a:solidFill>
              </a:rPr>
              <a:t>Effect of deforestation on surface temperature </a:t>
            </a:r>
            <a:endParaRPr lang="en-US" altLang="en-US" sz="3200" dirty="0">
              <a:solidFill>
                <a:schemeClr val="tx1"/>
              </a:solidFill>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9784" y="2162883"/>
            <a:ext cx="10972800" cy="3391592"/>
          </a:xfrm>
          <a:prstGeom prst="rect">
            <a:avLst/>
          </a:prstGeom>
        </p:spPr>
      </p:pic>
    </p:spTree>
    <p:extLst>
      <p:ext uri="{BB962C8B-B14F-4D97-AF65-F5344CB8AC3E}">
        <p14:creationId xmlns:p14="http://schemas.microsoft.com/office/powerpoint/2010/main" val="16498233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0530" name="Group 1"/>
          <p:cNvGrpSpPr>
            <a:grpSpLocks/>
          </p:cNvGrpSpPr>
          <p:nvPr/>
        </p:nvGrpSpPr>
        <p:grpSpPr bwMode="auto">
          <a:xfrm>
            <a:off x="2183796" y="838201"/>
            <a:ext cx="8293704" cy="4271665"/>
            <a:chOff x="812196" y="1828797"/>
            <a:chExt cx="8293704" cy="4271090"/>
          </a:xfrm>
        </p:grpSpPr>
        <p:pic>
          <p:nvPicPr>
            <p:cNvPr id="150535" name="Picture 2" descr="C:\Documents and Settings\xhlee\Local Settings\Temporary Internet Files\Content.IE5\OTEBI145\MC900441809[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2438400"/>
              <a:ext cx="1752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urved Connector 3"/>
            <p:cNvCxnSpPr/>
            <p:nvPr/>
          </p:nvCxnSpPr>
          <p:spPr>
            <a:xfrm>
              <a:off x="1676400" y="3200212"/>
              <a:ext cx="1219200" cy="457138"/>
            </a:xfrm>
            <a:prstGeom prst="curvedConnector3">
              <a:avLst>
                <a:gd name="adj1" fmla="val 50000"/>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0" name="Curved Connector 9"/>
            <p:cNvCxnSpPr/>
            <p:nvPr/>
          </p:nvCxnSpPr>
          <p:spPr>
            <a:xfrm>
              <a:off x="3124200" y="3124022"/>
              <a:ext cx="1219200" cy="457138"/>
            </a:xfrm>
            <a:prstGeom prst="curvedConnector3">
              <a:avLst>
                <a:gd name="adj1" fmla="val 50000"/>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1" name="Curved Connector 10"/>
            <p:cNvCxnSpPr/>
            <p:nvPr/>
          </p:nvCxnSpPr>
          <p:spPr>
            <a:xfrm>
              <a:off x="4572000" y="3124022"/>
              <a:ext cx="1219200" cy="457138"/>
            </a:xfrm>
            <a:prstGeom prst="curvedConnector3">
              <a:avLst>
                <a:gd name="adj1" fmla="val 50000"/>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600200" y="5638284"/>
              <a:ext cx="1676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733800" y="5638284"/>
              <a:ext cx="3124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371600" y="3657351"/>
              <a:ext cx="449580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50542" name="TextBox 16"/>
            <p:cNvSpPr txBox="1">
              <a:spLocks noChangeArrowheads="1"/>
            </p:cNvSpPr>
            <p:nvPr/>
          </p:nvSpPr>
          <p:spPr bwMode="auto">
            <a:xfrm>
              <a:off x="6019800" y="3388698"/>
              <a:ext cx="2156360" cy="461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400" dirty="0">
                  <a:solidFill>
                    <a:srgbClr val="000000"/>
                  </a:solidFill>
                  <a:latin typeface="Times New Roman" panose="02020603050405020304" pitchFamily="18" charset="0"/>
                  <a:cs typeface="Times New Roman" panose="02020603050405020304" pitchFamily="18" charset="0"/>
                </a:rPr>
                <a:t>Blending height</a:t>
              </a:r>
            </a:p>
          </p:txBody>
        </p:sp>
        <p:pic>
          <p:nvPicPr>
            <p:cNvPr id="150543" name="Picture 3" descr="C:\Documents and Settings\xhlee\Local Settings\Temporary Internet Files\Content.IE5\6TARKFW5\MC90033044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6400" y="5486400"/>
              <a:ext cx="838200" cy="1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0544" name="Picture 3" descr="C:\Documents and Settings\xhlee\Local Settings\Temporary Internet Files\Content.IE5\6TARKFW5\MC90033044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38400" y="5486400"/>
              <a:ext cx="838200" cy="1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Arc 19"/>
            <p:cNvSpPr/>
            <p:nvPr/>
          </p:nvSpPr>
          <p:spPr>
            <a:xfrm flipH="1" flipV="1">
              <a:off x="1752600" y="1904987"/>
              <a:ext cx="2438400" cy="3580917"/>
            </a:xfrm>
            <a:prstGeom prst="arc">
              <a:avLst>
                <a:gd name="adj1" fmla="val 16278865"/>
                <a:gd name="adj2" fmla="val 0"/>
              </a:avLst>
            </a:prstGeom>
            <a:ln w="25400">
              <a:solidFill>
                <a:srgbClr val="0070C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solidFill>
                  <a:prstClr val="black"/>
                </a:solidFill>
              </a:endParaRPr>
            </a:p>
          </p:txBody>
        </p:sp>
        <p:sp>
          <p:nvSpPr>
            <p:cNvPr id="23" name="Oval 22"/>
            <p:cNvSpPr/>
            <p:nvPr/>
          </p:nvSpPr>
          <p:spPr>
            <a:xfrm>
              <a:off x="1676400" y="3581161"/>
              <a:ext cx="152400" cy="15237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150547" name="TextBox 24"/>
            <p:cNvSpPr txBox="1">
              <a:spLocks noChangeArrowheads="1"/>
            </p:cNvSpPr>
            <p:nvPr/>
          </p:nvSpPr>
          <p:spPr bwMode="auto">
            <a:xfrm>
              <a:off x="1219200" y="34290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i="1">
                  <a:solidFill>
                    <a:srgbClr val="000000"/>
                  </a:solidFill>
                  <a:latin typeface="Times New Roman" panose="02020603050405020304" pitchFamily="18" charset="0"/>
                  <a:cs typeface="Times New Roman" panose="02020603050405020304" pitchFamily="18" charset="0"/>
                </a:rPr>
                <a:t>T</a:t>
              </a:r>
              <a:r>
                <a:rPr lang="en-US" altLang="en-US" sz="1800" i="1" baseline="-25000">
                  <a:solidFill>
                    <a:srgbClr val="000000"/>
                  </a:solidFill>
                  <a:latin typeface="Times New Roman" panose="02020603050405020304" pitchFamily="18" charset="0"/>
                  <a:cs typeface="Times New Roman" panose="02020603050405020304" pitchFamily="18" charset="0"/>
                </a:rPr>
                <a:t>a</a:t>
              </a:r>
            </a:p>
          </p:txBody>
        </p:sp>
        <p:sp>
          <p:nvSpPr>
            <p:cNvPr id="150548" name="TextBox 25"/>
            <p:cNvSpPr txBox="1">
              <a:spLocks noChangeArrowheads="1"/>
            </p:cNvSpPr>
            <p:nvPr/>
          </p:nvSpPr>
          <p:spPr bwMode="auto">
            <a:xfrm>
              <a:off x="2819400" y="3733800"/>
              <a:ext cx="5132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i="1">
                  <a:solidFill>
                    <a:srgbClr val="000000"/>
                  </a:solidFill>
                  <a:latin typeface="Times New Roman" panose="02020603050405020304" pitchFamily="18" charset="0"/>
                  <a:cs typeface="Times New Roman" panose="02020603050405020304" pitchFamily="18" charset="0"/>
                </a:rPr>
                <a:t>K</a:t>
              </a:r>
              <a:r>
                <a:rPr lang="en-US" altLang="en-US" sz="1800" baseline="-25000">
                  <a:solidFill>
                    <a:srgbClr val="000000"/>
                  </a:solidFill>
                </a:rPr>
                <a:t>↓</a:t>
              </a:r>
            </a:p>
          </p:txBody>
        </p:sp>
        <p:sp>
          <p:nvSpPr>
            <p:cNvPr id="150549" name="TextBox 26"/>
            <p:cNvSpPr txBox="1">
              <a:spLocks noChangeArrowheads="1"/>
            </p:cNvSpPr>
            <p:nvPr/>
          </p:nvSpPr>
          <p:spPr bwMode="auto">
            <a:xfrm>
              <a:off x="3352800" y="3733800"/>
              <a:ext cx="4651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i="1">
                  <a:solidFill>
                    <a:srgbClr val="000000"/>
                  </a:solidFill>
                  <a:latin typeface="Times New Roman" panose="02020603050405020304" pitchFamily="18" charset="0"/>
                  <a:cs typeface="Times New Roman" panose="02020603050405020304" pitchFamily="18" charset="0"/>
                </a:rPr>
                <a:t>L</a:t>
              </a:r>
              <a:r>
                <a:rPr lang="en-US" altLang="en-US" sz="1800" baseline="-25000">
                  <a:solidFill>
                    <a:srgbClr val="000000"/>
                  </a:solidFill>
                </a:rPr>
                <a:t>↓</a:t>
              </a:r>
            </a:p>
          </p:txBody>
        </p:sp>
        <p:sp>
          <p:nvSpPr>
            <p:cNvPr id="150550" name="TextBox 27"/>
            <p:cNvSpPr txBox="1">
              <a:spLocks noChangeArrowheads="1"/>
            </p:cNvSpPr>
            <p:nvPr/>
          </p:nvSpPr>
          <p:spPr bwMode="auto">
            <a:xfrm>
              <a:off x="2819400" y="5181600"/>
              <a:ext cx="381000"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i="1">
                  <a:solidFill>
                    <a:srgbClr val="000000"/>
                  </a:solidFill>
                  <a:latin typeface="Times New Roman" panose="02020603050405020304" pitchFamily="18" charset="0"/>
                  <a:cs typeface="Times New Roman" panose="02020603050405020304" pitchFamily="18" charset="0"/>
                </a:rPr>
                <a:t>T</a:t>
              </a:r>
              <a:r>
                <a:rPr lang="en-US" altLang="en-US" sz="1800" i="1" baseline="-25000">
                  <a:solidFill>
                    <a:srgbClr val="000000"/>
                  </a:solidFill>
                  <a:latin typeface="Times New Roman" panose="02020603050405020304" pitchFamily="18" charset="0"/>
                  <a:cs typeface="Times New Roman" panose="02020603050405020304" pitchFamily="18" charset="0"/>
                </a:rPr>
                <a:t>s</a:t>
              </a:r>
            </a:p>
          </p:txBody>
        </p:sp>
        <p:sp>
          <p:nvSpPr>
            <p:cNvPr id="150551" name="TextBox 29"/>
            <p:cNvSpPr txBox="1">
              <a:spLocks noChangeArrowheads="1"/>
            </p:cNvSpPr>
            <p:nvPr/>
          </p:nvSpPr>
          <p:spPr bwMode="auto">
            <a:xfrm>
              <a:off x="4495800" y="34290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i="1">
                  <a:solidFill>
                    <a:srgbClr val="000000"/>
                  </a:solidFill>
                  <a:latin typeface="Times New Roman" panose="02020603050405020304" pitchFamily="18" charset="0"/>
                  <a:cs typeface="Times New Roman" panose="02020603050405020304" pitchFamily="18" charset="0"/>
                </a:rPr>
                <a:t>T</a:t>
              </a:r>
              <a:r>
                <a:rPr lang="en-US" altLang="en-US" sz="1800" i="1" baseline="-25000">
                  <a:solidFill>
                    <a:srgbClr val="000000"/>
                  </a:solidFill>
                  <a:latin typeface="Times New Roman" panose="02020603050405020304" pitchFamily="18" charset="0"/>
                  <a:cs typeface="Times New Roman" panose="02020603050405020304" pitchFamily="18" charset="0"/>
                </a:rPr>
                <a:t>a</a:t>
              </a:r>
            </a:p>
          </p:txBody>
        </p:sp>
        <p:sp>
          <p:nvSpPr>
            <p:cNvPr id="32" name="Oval 31"/>
            <p:cNvSpPr/>
            <p:nvPr/>
          </p:nvSpPr>
          <p:spPr>
            <a:xfrm>
              <a:off x="4343400" y="3581161"/>
              <a:ext cx="152400" cy="15237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33" name="Arc 32"/>
            <p:cNvSpPr/>
            <p:nvPr/>
          </p:nvSpPr>
          <p:spPr>
            <a:xfrm flipH="1" flipV="1">
              <a:off x="4419600" y="1828797"/>
              <a:ext cx="4686300" cy="3657107"/>
            </a:xfrm>
            <a:prstGeom prst="arc">
              <a:avLst>
                <a:gd name="adj1" fmla="val 16387620"/>
                <a:gd name="adj2" fmla="val 0"/>
              </a:avLst>
            </a:prstGeom>
            <a:ln w="25400">
              <a:solidFill>
                <a:srgbClr val="0070C0"/>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solidFill>
                  <a:prstClr val="black"/>
                </a:solidFill>
              </a:endParaRPr>
            </a:p>
          </p:txBody>
        </p:sp>
        <p:sp>
          <p:nvSpPr>
            <p:cNvPr id="24" name="Oval 23"/>
            <p:cNvSpPr/>
            <p:nvPr/>
          </p:nvSpPr>
          <p:spPr>
            <a:xfrm>
              <a:off x="2743200" y="5409714"/>
              <a:ext cx="152400" cy="15237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34" name="Arc 33"/>
            <p:cNvSpPr/>
            <p:nvPr/>
          </p:nvSpPr>
          <p:spPr>
            <a:xfrm flipH="1" flipV="1">
              <a:off x="4419600" y="1904987"/>
              <a:ext cx="2438400" cy="3580917"/>
            </a:xfrm>
            <a:prstGeom prst="arc">
              <a:avLst>
                <a:gd name="adj1" fmla="val 16278865"/>
                <a:gd name="adj2" fmla="val 0"/>
              </a:avLst>
            </a:prstGeom>
            <a:ln w="25400">
              <a:solidFill>
                <a:srgbClr val="0070C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solidFill>
                  <a:prstClr val="black"/>
                </a:solidFill>
              </a:endParaRPr>
            </a:p>
          </p:txBody>
        </p:sp>
        <p:sp>
          <p:nvSpPr>
            <p:cNvPr id="150556" name="TextBox 30"/>
            <p:cNvSpPr txBox="1">
              <a:spLocks noChangeArrowheads="1"/>
            </p:cNvSpPr>
            <p:nvPr/>
          </p:nvSpPr>
          <p:spPr bwMode="auto">
            <a:xfrm>
              <a:off x="5487902" y="5638284"/>
              <a:ext cx="3220156" cy="461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zh-CN" sz="2400" dirty="0">
                  <a:solidFill>
                    <a:srgbClr val="000000"/>
                  </a:solidFill>
                  <a:latin typeface="Times New Roman" panose="02020603050405020304" pitchFamily="18" charset="0"/>
                  <a:cs typeface="Times New Roman" panose="02020603050405020304" pitchFamily="18" charset="0"/>
                </a:rPr>
                <a:t>Urban heat island</a:t>
              </a:r>
              <a:r>
                <a:rPr lang="en-US" altLang="en-US"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en-US" sz="2400" dirty="0">
                  <a:solidFill>
                    <a:srgbClr val="000000"/>
                  </a:solidFill>
                  <a:latin typeface="Symbol" panose="05050102010706020507" pitchFamily="18" charset="2"/>
                  <a:ea typeface="宋体" panose="02010600030101010101" pitchFamily="2" charset="-122"/>
                  <a:cs typeface="Times New Roman" panose="02020603050405020304" pitchFamily="18" charset="0"/>
                </a:rPr>
                <a:t>D</a:t>
              </a:r>
              <a:r>
                <a:rPr lang="en-US" altLang="en-US" sz="24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en-US" sz="2400"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p>
          </p:txBody>
        </p:sp>
        <p:cxnSp>
          <p:nvCxnSpPr>
            <p:cNvPr id="37" name="Straight Arrow Connector 36"/>
            <p:cNvCxnSpPr/>
            <p:nvPr/>
          </p:nvCxnSpPr>
          <p:spPr>
            <a:xfrm>
              <a:off x="5562600" y="5562094"/>
              <a:ext cx="1066800" cy="0"/>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0558" name="TextBox 39"/>
            <p:cNvSpPr txBox="1">
              <a:spLocks noChangeArrowheads="1"/>
            </p:cNvSpPr>
            <p:nvPr/>
          </p:nvSpPr>
          <p:spPr bwMode="auto">
            <a:xfrm>
              <a:off x="812196" y="5115012"/>
              <a:ext cx="1195007" cy="400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000" dirty="0">
                  <a:solidFill>
                    <a:srgbClr val="000000"/>
                  </a:solidFill>
                  <a:latin typeface="Times New Roman" panose="02020603050405020304" pitchFamily="18" charset="0"/>
                  <a:cs typeface="Times New Roman" panose="02020603050405020304" pitchFamily="18" charset="0"/>
                </a:rPr>
                <a:t>Vegetated</a:t>
              </a:r>
            </a:p>
          </p:txBody>
        </p:sp>
        <p:sp>
          <p:nvSpPr>
            <p:cNvPr id="150559" name="TextBox 40"/>
            <p:cNvSpPr txBox="1">
              <a:spLocks noChangeArrowheads="1"/>
            </p:cNvSpPr>
            <p:nvPr/>
          </p:nvSpPr>
          <p:spPr bwMode="auto">
            <a:xfrm>
              <a:off x="3429000" y="4966210"/>
              <a:ext cx="1330814" cy="400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zh-CN" sz="2000" dirty="0">
                  <a:solidFill>
                    <a:srgbClr val="000000"/>
                  </a:solidFill>
                  <a:latin typeface="Times New Roman" panose="02020603050405020304" pitchFamily="18" charset="0"/>
                  <a:cs typeface="Times New Roman" panose="02020603050405020304" pitchFamily="18" charset="0"/>
                </a:rPr>
                <a:t>Urban</a:t>
              </a:r>
              <a:r>
                <a:rPr lang="en-US" altLang="en-US"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land</a:t>
              </a:r>
            </a:p>
          </p:txBody>
        </p:sp>
      </p:grpSp>
      <p:sp>
        <p:nvSpPr>
          <p:cNvPr id="150531" name="Rectangle 2"/>
          <p:cNvSpPr txBox="1">
            <a:spLocks noChangeArrowheads="1"/>
          </p:cNvSpPr>
          <p:nvPr/>
        </p:nvSpPr>
        <p:spPr bwMode="auto">
          <a:xfrm>
            <a:off x="685800" y="31865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dirty="0" smtClean="0">
                <a:solidFill>
                  <a:srgbClr val="000000"/>
                </a:solidFill>
              </a:rPr>
              <a:t>Urban heat island via site pair analysis</a:t>
            </a:r>
            <a:endParaRPr lang="en-US" altLang="en-US" dirty="0">
              <a:solidFill>
                <a:srgbClr val="000000"/>
              </a:solidFill>
            </a:endParaRPr>
          </a:p>
        </p:txBody>
      </p:sp>
      <p:sp>
        <p:nvSpPr>
          <p:cNvPr id="7" name="Rectangle 6"/>
          <p:cNvSpPr/>
          <p:nvPr/>
        </p:nvSpPr>
        <p:spPr>
          <a:xfrm>
            <a:off x="5189538" y="4419600"/>
            <a:ext cx="144462" cy="228600"/>
          </a:xfrm>
          <a:prstGeom prst="rect">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8" name="Rectangle 7"/>
          <p:cNvSpPr/>
          <p:nvPr/>
        </p:nvSpPr>
        <p:spPr>
          <a:xfrm>
            <a:off x="5448300" y="4527550"/>
            <a:ext cx="190500" cy="10953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Rectangle 8"/>
          <p:cNvSpPr/>
          <p:nvPr/>
        </p:nvSpPr>
        <p:spPr>
          <a:xfrm>
            <a:off x="5715000" y="4419600"/>
            <a:ext cx="46038" cy="217488"/>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pic>
        <p:nvPicPr>
          <p:cNvPr id="35" name="Picture 34"/>
          <p:cNvPicPr>
            <a:picLocks noChangeAspect="1"/>
          </p:cNvPicPr>
          <p:nvPr/>
        </p:nvPicPr>
        <p:blipFill>
          <a:blip r:embed="rId4"/>
          <a:stretch>
            <a:fillRect/>
          </a:stretch>
        </p:blipFill>
        <p:spPr>
          <a:xfrm rot="-480000">
            <a:off x="2256443" y="4633435"/>
            <a:ext cx="6510646" cy="2220601"/>
          </a:xfrm>
          <a:prstGeom prst="rect">
            <a:avLst/>
          </a:prstGeom>
          <a:scene3d>
            <a:camera prst="isometricOffAxis2Top"/>
            <a:lightRig rig="threePt" dir="t"/>
          </a:scene3d>
        </p:spPr>
      </p:pic>
    </p:spTree>
    <p:extLst>
      <p:ext uri="{BB962C8B-B14F-4D97-AF65-F5344CB8AC3E}">
        <p14:creationId xmlns:p14="http://schemas.microsoft.com/office/powerpoint/2010/main" val="34770435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79269" y="200025"/>
            <a:ext cx="8967969" cy="990600"/>
          </a:xfrm>
        </p:spPr>
        <p:txBody>
          <a:bodyPr/>
          <a:lstStyle/>
          <a:p>
            <a:pPr eaLnBrk="1" hangingPunct="1"/>
            <a:r>
              <a:rPr lang="en-US" altLang="en-US" sz="3200" dirty="0" smtClean="0">
                <a:solidFill>
                  <a:schemeClr val="tx1"/>
                </a:solidFill>
              </a:rPr>
              <a:t>Homework exercise</a:t>
            </a:r>
            <a:endParaRPr lang="en-US" altLang="en-US" sz="3200" dirty="0">
              <a:solidFill>
                <a:schemeClr val="tx1"/>
              </a:solidFill>
            </a:endParaRPr>
          </a:p>
        </p:txBody>
      </p:sp>
      <p:sp>
        <p:nvSpPr>
          <p:cNvPr id="3" name="Rectangle 3"/>
          <p:cNvSpPr>
            <a:spLocks noGrp="1" noChangeArrowheads="1"/>
          </p:cNvSpPr>
          <p:nvPr>
            <p:ph sz="quarter" idx="1"/>
          </p:nvPr>
        </p:nvSpPr>
        <p:spPr>
          <a:xfrm>
            <a:off x="104503" y="1600200"/>
            <a:ext cx="11525522" cy="4495800"/>
          </a:xfrm>
        </p:spPr>
        <p:txBody>
          <a:bodyPr/>
          <a:lstStyle/>
          <a:p>
            <a:pPr marL="990600" lvl="1" indent="-533400" eaLnBrk="1" hangingPunct="1">
              <a:lnSpc>
                <a:spcPct val="90000"/>
              </a:lnSpc>
            </a:pPr>
            <a:r>
              <a:rPr lang="en-US" sz="2400" dirty="0"/>
              <a:t>According to </a:t>
            </a:r>
            <a:r>
              <a:rPr lang="en-US" sz="2400" dirty="0" smtClean="0"/>
              <a:t>this </a:t>
            </a:r>
            <a:r>
              <a:rPr lang="en-US" sz="2400" dirty="0"/>
              <a:t>satellite study, </a:t>
            </a:r>
            <a:r>
              <a:rPr lang="en-US" sz="2400" dirty="0" smtClean="0"/>
              <a:t>use of reflective roofs increased the </a:t>
            </a:r>
            <a:r>
              <a:rPr lang="en-US" sz="2400" dirty="0"/>
              <a:t>citywide albedo by about 0.02 from 1995 to 2010. </a:t>
            </a:r>
            <a:r>
              <a:rPr lang="en-US" sz="2400" dirty="0" smtClean="0"/>
              <a:t>Estimate the </a:t>
            </a:r>
            <a:r>
              <a:rPr lang="en-US" sz="2400" dirty="0"/>
              <a:t>surface temperature reduction caused by the albedo change.</a:t>
            </a:r>
            <a:endParaRPr lang="en-US" sz="2400" dirty="0" smtClean="0"/>
          </a:p>
          <a:p>
            <a:pPr marL="990600" lvl="1" indent="-533400" eaLnBrk="1" hangingPunct="1">
              <a:lnSpc>
                <a:spcPct val="90000"/>
              </a:lnSpc>
            </a:pPr>
            <a:endParaRPr lang="en-US" altLang="en-US" sz="2400" dirty="0"/>
          </a:p>
        </p:txBody>
      </p:sp>
      <p:pic>
        <p:nvPicPr>
          <p:cNvPr id="4" name="Picture 3"/>
          <p:cNvPicPr>
            <a:picLocks noChangeAspect="1"/>
          </p:cNvPicPr>
          <p:nvPr/>
        </p:nvPicPr>
        <p:blipFill>
          <a:blip r:embed="rId3"/>
          <a:stretch>
            <a:fillRect/>
          </a:stretch>
        </p:blipFill>
        <p:spPr>
          <a:xfrm>
            <a:off x="1627496" y="2805684"/>
            <a:ext cx="7565136" cy="859536"/>
          </a:xfrm>
          <a:prstGeom prst="rect">
            <a:avLst/>
          </a:prstGeom>
        </p:spPr>
      </p:pic>
      <p:sp>
        <p:nvSpPr>
          <p:cNvPr id="2" name="Rectangle 1"/>
          <p:cNvSpPr/>
          <p:nvPr/>
        </p:nvSpPr>
        <p:spPr>
          <a:xfrm>
            <a:off x="4097547" y="2805684"/>
            <a:ext cx="5092491" cy="859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descr="http://www.ens-newswire.com/ens/sep2008/20080923_coolhous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76280" y="3226527"/>
            <a:ext cx="3048000" cy="2340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3"/>
          <p:cNvSpPr txBox="1">
            <a:spLocks noChangeArrowheads="1"/>
          </p:cNvSpPr>
          <p:nvPr/>
        </p:nvSpPr>
        <p:spPr bwMode="auto">
          <a:xfrm>
            <a:off x="7141160" y="5793942"/>
            <a:ext cx="4113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000" dirty="0" smtClean="0">
                <a:solidFill>
                  <a:srgbClr val="000000"/>
                </a:solidFill>
              </a:rPr>
              <a:t>Image sources</a:t>
            </a:r>
            <a:r>
              <a:rPr lang="en-US" altLang="en-US" sz="1000" dirty="0">
                <a:solidFill>
                  <a:srgbClr val="000000"/>
                </a:solidFill>
              </a:rPr>
              <a:t>: </a:t>
            </a:r>
            <a:r>
              <a:rPr lang="en-US" altLang="en-US" sz="1000" dirty="0">
                <a:solidFill>
                  <a:srgbClr val="000000"/>
                </a:solidFill>
                <a:hlinkClick r:id="rId5"/>
              </a:rPr>
              <a:t>www.ens-newswire.com/ens/sep2008/2008-09-23-01.html</a:t>
            </a:r>
            <a:r>
              <a:rPr lang="en-US" altLang="en-US" sz="1000" dirty="0" smtClean="0">
                <a:solidFill>
                  <a:srgbClr val="000000"/>
                </a:solidFill>
              </a:rPr>
              <a:t>;</a:t>
            </a:r>
          </a:p>
          <a:p>
            <a:pPr eaLnBrk="1" hangingPunct="1">
              <a:spcBef>
                <a:spcPct val="0"/>
              </a:spcBef>
              <a:buFontTx/>
              <a:buNone/>
            </a:pPr>
            <a:r>
              <a:rPr lang="en-US" altLang="en-US" sz="1000" dirty="0" smtClean="0">
                <a:solidFill>
                  <a:srgbClr val="000000"/>
                </a:solidFill>
              </a:rPr>
              <a:t> </a:t>
            </a:r>
            <a:r>
              <a:rPr lang="en-US" altLang="en-US" sz="1000" dirty="0">
                <a:solidFill>
                  <a:srgbClr val="000000"/>
                </a:solidFill>
              </a:rPr>
              <a:t>http://aasid.parsons.edu/ </a:t>
            </a:r>
          </a:p>
        </p:txBody>
      </p:sp>
      <p:sp>
        <p:nvSpPr>
          <p:cNvPr id="9" name="TextBox 4"/>
          <p:cNvSpPr txBox="1">
            <a:spLocks noChangeArrowheads="1"/>
          </p:cNvSpPr>
          <p:nvPr/>
        </p:nvSpPr>
        <p:spPr bwMode="auto">
          <a:xfrm>
            <a:off x="7274930" y="2669111"/>
            <a:ext cx="30937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400" dirty="0">
                <a:solidFill>
                  <a:srgbClr val="000000"/>
                </a:solidFill>
              </a:rPr>
              <a:t>White roof in California</a:t>
            </a:r>
          </a:p>
        </p:txBody>
      </p:sp>
    </p:spTree>
    <p:extLst>
      <p:ext uri="{BB962C8B-B14F-4D97-AF65-F5344CB8AC3E}">
        <p14:creationId xmlns:p14="http://schemas.microsoft.com/office/powerpoint/2010/main" val="2613809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567946" y="1761604"/>
            <a:ext cx="11191286" cy="4435995"/>
          </a:xfrm>
        </p:spPr>
        <p:txBody>
          <a:bodyPr/>
          <a:lstStyle/>
          <a:p>
            <a:r>
              <a:rPr lang="en-US" sz="2400" dirty="0" smtClean="0"/>
              <a:t>According to the Priestley-Taylor model, does the Bowen ratio of a lake increase or decrease with increasing temperature?</a:t>
            </a:r>
          </a:p>
          <a:p>
            <a:r>
              <a:rPr lang="en-US" sz="2400" dirty="0" smtClean="0"/>
              <a:t>Will lake evaporation rate increase or decrease in a warmer climate?</a:t>
            </a:r>
          </a:p>
          <a:p>
            <a:r>
              <a:rPr lang="en-US" sz="2400" dirty="0" smtClean="0"/>
              <a:t>Will lake water temperature increase faster or slower than air temperature? </a:t>
            </a:r>
          </a:p>
          <a:p>
            <a:pPr marL="0" indent="0">
              <a:buNone/>
            </a:pPr>
            <a:endParaRPr lang="en-US" sz="2400" dirty="0" smtClean="0"/>
          </a:p>
        </p:txBody>
      </p:sp>
      <p:sp>
        <p:nvSpPr>
          <p:cNvPr id="31746" name="Title 1"/>
          <p:cNvSpPr>
            <a:spLocks noGrp="1"/>
          </p:cNvSpPr>
          <p:nvPr>
            <p:ph type="title"/>
          </p:nvPr>
        </p:nvSpPr>
        <p:spPr>
          <a:xfrm>
            <a:off x="770709" y="228600"/>
            <a:ext cx="11260869" cy="990600"/>
          </a:xfrm>
        </p:spPr>
        <p:txBody>
          <a:bodyPr/>
          <a:lstStyle/>
          <a:p>
            <a:pPr eaLnBrk="1" hangingPunct="1"/>
            <a:r>
              <a:rPr lang="en-US" altLang="en-US" sz="3200" dirty="0" smtClean="0">
                <a:solidFill>
                  <a:schemeClr val="tx1"/>
                </a:solidFill>
              </a:rPr>
              <a:t>Questions about lake responses to global warming</a:t>
            </a:r>
            <a:endParaRPr lang="en-US" altLang="en-US" sz="3200" dirty="0">
              <a:solidFill>
                <a:schemeClr val="tx1"/>
              </a:solidFill>
            </a:endParaRPr>
          </a:p>
        </p:txBody>
      </p:sp>
      <p:pic>
        <p:nvPicPr>
          <p:cNvPr id="4" name="Picture 3"/>
          <p:cNvPicPr>
            <a:picLocks noChangeAspect="1"/>
          </p:cNvPicPr>
          <p:nvPr/>
        </p:nvPicPr>
        <p:blipFill>
          <a:blip r:embed="rId3"/>
          <a:stretch>
            <a:fillRect/>
          </a:stretch>
        </p:blipFill>
        <p:spPr>
          <a:xfrm>
            <a:off x="1676824" y="3694188"/>
            <a:ext cx="3389376" cy="780288"/>
          </a:xfrm>
          <a:prstGeom prst="rect">
            <a:avLst/>
          </a:prstGeom>
        </p:spPr>
      </p:pic>
      <p:pic>
        <p:nvPicPr>
          <p:cNvPr id="5" name="Picture 4"/>
          <p:cNvPicPr>
            <a:picLocks noChangeAspect="1"/>
          </p:cNvPicPr>
          <p:nvPr/>
        </p:nvPicPr>
        <p:blipFill>
          <a:blip r:embed="rId4"/>
          <a:stretch>
            <a:fillRect/>
          </a:stretch>
        </p:blipFill>
        <p:spPr>
          <a:xfrm>
            <a:off x="1622668" y="4633288"/>
            <a:ext cx="3822200" cy="536450"/>
          </a:xfrm>
          <a:prstGeom prst="rect">
            <a:avLst/>
          </a:prstGeom>
        </p:spPr>
      </p:pic>
    </p:spTree>
    <p:extLst>
      <p:ext uri="{BB962C8B-B14F-4D97-AF65-F5344CB8AC3E}">
        <p14:creationId xmlns:p14="http://schemas.microsoft.com/office/powerpoint/2010/main" val="39498258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770710" y="228600"/>
            <a:ext cx="9519466" cy="990600"/>
          </a:xfrm>
        </p:spPr>
        <p:txBody>
          <a:bodyPr/>
          <a:lstStyle/>
          <a:p>
            <a:pPr eaLnBrk="1" hangingPunct="1"/>
            <a:r>
              <a:rPr lang="en-US" altLang="en-US" sz="3200" dirty="0" smtClean="0">
                <a:solidFill>
                  <a:schemeClr val="tx1"/>
                </a:solidFill>
              </a:rPr>
              <a:t>Radiation feedback</a:t>
            </a:r>
            <a:endParaRPr lang="en-US" altLang="en-US" sz="3200" dirty="0">
              <a:solidFill>
                <a:schemeClr val="tx1"/>
              </a:solidFill>
            </a:endParaRPr>
          </a:p>
        </p:txBody>
      </p:sp>
      <p:sp>
        <p:nvSpPr>
          <p:cNvPr id="8" name="Content Placeholder 1"/>
          <p:cNvSpPr>
            <a:spLocks noGrp="1"/>
          </p:cNvSpPr>
          <p:nvPr>
            <p:ph sz="quarter" idx="1"/>
          </p:nvPr>
        </p:nvSpPr>
        <p:spPr>
          <a:xfrm>
            <a:off x="713947" y="1621959"/>
            <a:ext cx="10899179" cy="2177684"/>
          </a:xfrm>
        </p:spPr>
        <p:txBody>
          <a:bodyPr/>
          <a:lstStyle/>
          <a:p>
            <a:r>
              <a:rPr lang="en-US" sz="2400" dirty="0" smtClean="0"/>
              <a:t>If a surface absorbs more solar radiation, its temperature will increase, causing it to emit more longwave radiation, which in turn will slow down the rise in its temperature. This process is termed longwave radiative feedback</a:t>
            </a:r>
          </a:p>
          <a:p>
            <a:r>
              <a:rPr lang="en-US" sz="2400" dirty="0" smtClean="0"/>
              <a:t>The radiative feedback is best illustrated using surface energy balance without an atmosphere (</a:t>
            </a:r>
            <a:r>
              <a:rPr lang="en-US" sz="2400" dirty="0" err="1" smtClean="0"/>
              <a:t>ie</a:t>
            </a:r>
            <a:r>
              <a:rPr lang="en-US" sz="2400" dirty="0" smtClean="0"/>
              <a:t> no convection and latent heat exchange)</a:t>
            </a:r>
            <a:endParaRPr lang="en-US" sz="2400" dirty="0"/>
          </a:p>
          <a:p>
            <a:pPr marL="0" indent="0">
              <a:buNone/>
            </a:pPr>
            <a:endParaRPr lang="en-US" sz="2400" dirty="0" smtClean="0"/>
          </a:p>
        </p:txBody>
      </p:sp>
      <p:sp>
        <p:nvSpPr>
          <p:cNvPr id="2" name="Rectangle 1"/>
          <p:cNvSpPr/>
          <p:nvPr/>
        </p:nvSpPr>
        <p:spPr>
          <a:xfrm>
            <a:off x="1624613" y="5193438"/>
            <a:ext cx="2450237" cy="2485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784018" y="5193438"/>
            <a:ext cx="2450237" cy="2485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634848" y="5646512"/>
            <a:ext cx="1851789" cy="369332"/>
          </a:xfrm>
          <a:prstGeom prst="rect">
            <a:avLst/>
          </a:prstGeom>
          <a:noFill/>
        </p:spPr>
        <p:txBody>
          <a:bodyPr wrap="none" rtlCol="0">
            <a:spAutoFit/>
          </a:bodyPr>
          <a:lstStyle/>
          <a:p>
            <a:r>
              <a:rPr lang="en-US" dirty="0" smtClean="0"/>
              <a:t>Old steady state</a:t>
            </a:r>
            <a:endParaRPr lang="en-US" dirty="0"/>
          </a:p>
        </p:txBody>
      </p:sp>
      <p:sp>
        <p:nvSpPr>
          <p:cNvPr id="9" name="TextBox 8"/>
          <p:cNvSpPr txBox="1"/>
          <p:nvPr/>
        </p:nvSpPr>
        <p:spPr>
          <a:xfrm>
            <a:off x="6885499" y="5611402"/>
            <a:ext cx="1762021" cy="369332"/>
          </a:xfrm>
          <a:prstGeom prst="rect">
            <a:avLst/>
          </a:prstGeom>
          <a:noFill/>
        </p:spPr>
        <p:txBody>
          <a:bodyPr wrap="none" rtlCol="0">
            <a:spAutoFit/>
          </a:bodyPr>
          <a:lstStyle/>
          <a:p>
            <a:r>
              <a:rPr lang="en-US" dirty="0" smtClean="0"/>
              <a:t>Perturbed state</a:t>
            </a:r>
            <a:endParaRPr lang="en-US" dirty="0"/>
          </a:p>
        </p:txBody>
      </p:sp>
      <p:cxnSp>
        <p:nvCxnSpPr>
          <p:cNvPr id="10" name="Straight Arrow Connector 9"/>
          <p:cNvCxnSpPr/>
          <p:nvPr/>
        </p:nvCxnSpPr>
        <p:spPr>
          <a:xfrm>
            <a:off x="1458541" y="4282379"/>
            <a:ext cx="538935" cy="91105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2000714" y="4744957"/>
            <a:ext cx="300139" cy="42372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831977" y="4536489"/>
            <a:ext cx="0" cy="51490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3559946" y="4509857"/>
            <a:ext cx="0" cy="53266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6634763" y="4262656"/>
            <a:ext cx="538935" cy="91105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7176936" y="5002306"/>
            <a:ext cx="103880" cy="14665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2" name="Picture 21"/>
          <p:cNvPicPr>
            <a:picLocks noChangeAspect="1"/>
          </p:cNvPicPr>
          <p:nvPr/>
        </p:nvPicPr>
        <p:blipFill>
          <a:blip r:embed="rId2"/>
          <a:stretch>
            <a:fillRect/>
          </a:stretch>
        </p:blipFill>
        <p:spPr>
          <a:xfrm>
            <a:off x="1860596" y="3710603"/>
            <a:ext cx="173736" cy="310896"/>
          </a:xfrm>
          <a:prstGeom prst="rect">
            <a:avLst/>
          </a:prstGeom>
        </p:spPr>
      </p:pic>
      <p:pic>
        <p:nvPicPr>
          <p:cNvPr id="23" name="Picture 22"/>
          <p:cNvPicPr>
            <a:picLocks noChangeAspect="1"/>
          </p:cNvPicPr>
          <p:nvPr/>
        </p:nvPicPr>
        <p:blipFill>
          <a:blip r:embed="rId3"/>
          <a:stretch>
            <a:fillRect/>
          </a:stretch>
        </p:blipFill>
        <p:spPr>
          <a:xfrm>
            <a:off x="2961580" y="4662364"/>
            <a:ext cx="237744" cy="301752"/>
          </a:xfrm>
          <a:prstGeom prst="rect">
            <a:avLst/>
          </a:prstGeom>
        </p:spPr>
      </p:pic>
      <p:pic>
        <p:nvPicPr>
          <p:cNvPr id="24" name="Picture 23"/>
          <p:cNvPicPr>
            <a:picLocks noChangeAspect="1"/>
          </p:cNvPicPr>
          <p:nvPr/>
        </p:nvPicPr>
        <p:blipFill>
          <a:blip r:embed="rId4"/>
          <a:stretch>
            <a:fillRect/>
          </a:stretch>
        </p:blipFill>
        <p:spPr>
          <a:xfrm>
            <a:off x="3653396" y="4467389"/>
            <a:ext cx="470918" cy="411482"/>
          </a:xfrm>
          <a:prstGeom prst="rect">
            <a:avLst/>
          </a:prstGeom>
        </p:spPr>
      </p:pic>
      <p:cxnSp>
        <p:nvCxnSpPr>
          <p:cNvPr id="26" name="Straight Arrow Connector 25"/>
          <p:cNvCxnSpPr/>
          <p:nvPr/>
        </p:nvCxnSpPr>
        <p:spPr>
          <a:xfrm>
            <a:off x="7954410" y="4570555"/>
            <a:ext cx="0" cy="51490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8682379" y="4543923"/>
            <a:ext cx="0" cy="53266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p:cNvPicPr>
          <p:nvPr/>
        </p:nvPicPr>
        <p:blipFill>
          <a:blip r:embed="rId3"/>
          <a:stretch>
            <a:fillRect/>
          </a:stretch>
        </p:blipFill>
        <p:spPr>
          <a:xfrm>
            <a:off x="8084013" y="4696430"/>
            <a:ext cx="237744" cy="301752"/>
          </a:xfrm>
          <a:prstGeom prst="rect">
            <a:avLst/>
          </a:prstGeom>
        </p:spPr>
      </p:pic>
      <p:pic>
        <p:nvPicPr>
          <p:cNvPr id="29" name="Picture 28"/>
          <p:cNvPicPr>
            <a:picLocks noChangeAspect="1"/>
          </p:cNvPicPr>
          <p:nvPr/>
        </p:nvPicPr>
        <p:blipFill>
          <a:blip r:embed="rId4"/>
          <a:stretch>
            <a:fillRect/>
          </a:stretch>
        </p:blipFill>
        <p:spPr>
          <a:xfrm>
            <a:off x="8791595" y="4627579"/>
            <a:ext cx="470918" cy="411482"/>
          </a:xfrm>
          <a:prstGeom prst="rect">
            <a:avLst/>
          </a:prstGeom>
        </p:spPr>
      </p:pic>
      <p:pic>
        <p:nvPicPr>
          <p:cNvPr id="30" name="Picture 29"/>
          <p:cNvPicPr>
            <a:picLocks noChangeAspect="1"/>
          </p:cNvPicPr>
          <p:nvPr/>
        </p:nvPicPr>
        <p:blipFill>
          <a:blip r:embed="rId5"/>
          <a:stretch>
            <a:fillRect/>
          </a:stretch>
        </p:blipFill>
        <p:spPr>
          <a:xfrm>
            <a:off x="1275305" y="6093793"/>
            <a:ext cx="2532893" cy="365760"/>
          </a:xfrm>
          <a:prstGeom prst="rect">
            <a:avLst/>
          </a:prstGeom>
        </p:spPr>
      </p:pic>
      <p:pic>
        <p:nvPicPr>
          <p:cNvPr id="25" name="Picture 24"/>
          <p:cNvPicPr>
            <a:picLocks noChangeAspect="1"/>
          </p:cNvPicPr>
          <p:nvPr/>
        </p:nvPicPr>
        <p:blipFill>
          <a:blip r:embed="rId6"/>
          <a:stretch>
            <a:fillRect/>
          </a:stretch>
        </p:blipFill>
        <p:spPr>
          <a:xfrm>
            <a:off x="6757773" y="3574585"/>
            <a:ext cx="886970" cy="402338"/>
          </a:xfrm>
          <a:prstGeom prst="rect">
            <a:avLst/>
          </a:prstGeom>
        </p:spPr>
      </p:pic>
      <p:sp>
        <p:nvSpPr>
          <p:cNvPr id="32" name="Right Brace 31"/>
          <p:cNvSpPr/>
          <p:nvPr/>
        </p:nvSpPr>
        <p:spPr>
          <a:xfrm rot="16200000">
            <a:off x="1837397" y="3524307"/>
            <a:ext cx="237425" cy="1227340"/>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Right Brace 32"/>
          <p:cNvSpPr/>
          <p:nvPr/>
        </p:nvSpPr>
        <p:spPr>
          <a:xfrm rot="16200000">
            <a:off x="6963819" y="3511169"/>
            <a:ext cx="226914" cy="1106471"/>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42147017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770710" y="228600"/>
            <a:ext cx="9519466" cy="990600"/>
          </a:xfrm>
        </p:spPr>
        <p:txBody>
          <a:bodyPr/>
          <a:lstStyle/>
          <a:p>
            <a:pPr eaLnBrk="1" hangingPunct="1"/>
            <a:r>
              <a:rPr lang="en-US" altLang="en-US" sz="3200" dirty="0" smtClean="0">
                <a:solidFill>
                  <a:schemeClr val="tx1"/>
                </a:solidFill>
              </a:rPr>
              <a:t>Radiation feedback</a:t>
            </a:r>
            <a:endParaRPr lang="en-US" altLang="en-US" sz="3200" dirty="0">
              <a:solidFill>
                <a:schemeClr val="tx1"/>
              </a:solidFill>
            </a:endParaRPr>
          </a:p>
        </p:txBody>
      </p:sp>
      <p:sp>
        <p:nvSpPr>
          <p:cNvPr id="7" name="Rectangle 6"/>
          <p:cNvSpPr/>
          <p:nvPr/>
        </p:nvSpPr>
        <p:spPr>
          <a:xfrm>
            <a:off x="6816291" y="5182680"/>
            <a:ext cx="2450237" cy="248574"/>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753625" y="5450593"/>
            <a:ext cx="1954381" cy="369332"/>
          </a:xfrm>
          <a:prstGeom prst="rect">
            <a:avLst/>
          </a:prstGeom>
          <a:noFill/>
        </p:spPr>
        <p:txBody>
          <a:bodyPr wrap="none" rtlCol="0">
            <a:spAutoFit/>
          </a:bodyPr>
          <a:lstStyle/>
          <a:p>
            <a:r>
              <a:rPr lang="en-US" dirty="0" smtClean="0"/>
              <a:t>New steady state</a:t>
            </a:r>
            <a:endParaRPr lang="en-US" dirty="0"/>
          </a:p>
        </p:txBody>
      </p:sp>
      <p:cxnSp>
        <p:nvCxnSpPr>
          <p:cNvPr id="20" name="Straight Arrow Connector 19"/>
          <p:cNvCxnSpPr/>
          <p:nvPr/>
        </p:nvCxnSpPr>
        <p:spPr>
          <a:xfrm>
            <a:off x="6634763" y="4262656"/>
            <a:ext cx="538935" cy="91105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7176936" y="5002306"/>
            <a:ext cx="103880" cy="14665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7954410" y="4570555"/>
            <a:ext cx="0" cy="51490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8682379" y="4206240"/>
            <a:ext cx="0" cy="87034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p:cNvPicPr>
          <p:nvPr/>
        </p:nvPicPr>
        <p:blipFill>
          <a:blip r:embed="rId2"/>
          <a:stretch>
            <a:fillRect/>
          </a:stretch>
        </p:blipFill>
        <p:spPr>
          <a:xfrm>
            <a:off x="8084013" y="4696430"/>
            <a:ext cx="237744" cy="301752"/>
          </a:xfrm>
          <a:prstGeom prst="rect">
            <a:avLst/>
          </a:prstGeom>
        </p:spPr>
      </p:pic>
      <p:pic>
        <p:nvPicPr>
          <p:cNvPr id="25" name="Picture 24"/>
          <p:cNvPicPr>
            <a:picLocks noChangeAspect="1"/>
          </p:cNvPicPr>
          <p:nvPr/>
        </p:nvPicPr>
        <p:blipFill>
          <a:blip r:embed="rId3"/>
          <a:stretch>
            <a:fillRect/>
          </a:stretch>
        </p:blipFill>
        <p:spPr>
          <a:xfrm>
            <a:off x="6757774" y="3574586"/>
            <a:ext cx="591313" cy="268225"/>
          </a:xfrm>
          <a:prstGeom prst="rect">
            <a:avLst/>
          </a:prstGeom>
        </p:spPr>
      </p:pic>
      <p:pic>
        <p:nvPicPr>
          <p:cNvPr id="4" name="Picture 3"/>
          <p:cNvPicPr>
            <a:picLocks noChangeAspect="1"/>
          </p:cNvPicPr>
          <p:nvPr/>
        </p:nvPicPr>
        <p:blipFill>
          <a:blip r:embed="rId4"/>
          <a:stretch>
            <a:fillRect/>
          </a:stretch>
        </p:blipFill>
        <p:spPr>
          <a:xfrm>
            <a:off x="6829130" y="5965743"/>
            <a:ext cx="3319280" cy="361188"/>
          </a:xfrm>
          <a:prstGeom prst="rect">
            <a:avLst/>
          </a:prstGeom>
        </p:spPr>
      </p:pic>
      <p:pic>
        <p:nvPicPr>
          <p:cNvPr id="6" name="Picture 5"/>
          <p:cNvPicPr>
            <a:picLocks noChangeAspect="1"/>
          </p:cNvPicPr>
          <p:nvPr/>
        </p:nvPicPr>
        <p:blipFill>
          <a:blip r:embed="rId5"/>
          <a:stretch>
            <a:fillRect/>
          </a:stretch>
        </p:blipFill>
        <p:spPr>
          <a:xfrm>
            <a:off x="8836869" y="4654921"/>
            <a:ext cx="1362459" cy="388622"/>
          </a:xfrm>
          <a:prstGeom prst="rect">
            <a:avLst/>
          </a:prstGeom>
        </p:spPr>
      </p:pic>
      <p:pic>
        <p:nvPicPr>
          <p:cNvPr id="33" name="Picture 32"/>
          <p:cNvPicPr>
            <a:picLocks noChangeAspect="1"/>
          </p:cNvPicPr>
          <p:nvPr/>
        </p:nvPicPr>
        <p:blipFill>
          <a:blip r:embed="rId3"/>
          <a:stretch>
            <a:fillRect/>
          </a:stretch>
        </p:blipFill>
        <p:spPr>
          <a:xfrm>
            <a:off x="6757773" y="3574585"/>
            <a:ext cx="886970" cy="402338"/>
          </a:xfrm>
          <a:prstGeom prst="rect">
            <a:avLst/>
          </a:prstGeom>
        </p:spPr>
      </p:pic>
      <p:sp>
        <p:nvSpPr>
          <p:cNvPr id="35" name="Right Brace 34"/>
          <p:cNvSpPr/>
          <p:nvPr/>
        </p:nvSpPr>
        <p:spPr>
          <a:xfrm rot="16200000">
            <a:off x="6963819" y="3511169"/>
            <a:ext cx="226914" cy="1106471"/>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Rectangle 35"/>
          <p:cNvSpPr/>
          <p:nvPr/>
        </p:nvSpPr>
        <p:spPr>
          <a:xfrm>
            <a:off x="1624613" y="5193438"/>
            <a:ext cx="2450237" cy="2485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1634848" y="5646512"/>
            <a:ext cx="1851789" cy="369332"/>
          </a:xfrm>
          <a:prstGeom prst="rect">
            <a:avLst/>
          </a:prstGeom>
          <a:noFill/>
        </p:spPr>
        <p:txBody>
          <a:bodyPr wrap="none" rtlCol="0">
            <a:spAutoFit/>
          </a:bodyPr>
          <a:lstStyle/>
          <a:p>
            <a:r>
              <a:rPr lang="en-US" dirty="0" smtClean="0"/>
              <a:t>Old steady state</a:t>
            </a:r>
            <a:endParaRPr lang="en-US" dirty="0"/>
          </a:p>
        </p:txBody>
      </p:sp>
      <p:cxnSp>
        <p:nvCxnSpPr>
          <p:cNvPr id="38" name="Straight Arrow Connector 37"/>
          <p:cNvCxnSpPr/>
          <p:nvPr/>
        </p:nvCxnSpPr>
        <p:spPr>
          <a:xfrm>
            <a:off x="1458541" y="4282379"/>
            <a:ext cx="538935" cy="91105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2000714" y="4744957"/>
            <a:ext cx="300139" cy="42372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2831977" y="4536489"/>
            <a:ext cx="0" cy="51490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3559946" y="4509857"/>
            <a:ext cx="0" cy="53266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2" name="Picture 41"/>
          <p:cNvPicPr>
            <a:picLocks noChangeAspect="1"/>
          </p:cNvPicPr>
          <p:nvPr/>
        </p:nvPicPr>
        <p:blipFill>
          <a:blip r:embed="rId6"/>
          <a:stretch>
            <a:fillRect/>
          </a:stretch>
        </p:blipFill>
        <p:spPr>
          <a:xfrm>
            <a:off x="1860596" y="3710603"/>
            <a:ext cx="173736" cy="310896"/>
          </a:xfrm>
          <a:prstGeom prst="rect">
            <a:avLst/>
          </a:prstGeom>
        </p:spPr>
      </p:pic>
      <p:pic>
        <p:nvPicPr>
          <p:cNvPr id="43" name="Picture 42"/>
          <p:cNvPicPr>
            <a:picLocks noChangeAspect="1"/>
          </p:cNvPicPr>
          <p:nvPr/>
        </p:nvPicPr>
        <p:blipFill>
          <a:blip r:embed="rId2"/>
          <a:stretch>
            <a:fillRect/>
          </a:stretch>
        </p:blipFill>
        <p:spPr>
          <a:xfrm>
            <a:off x="2961580" y="4662364"/>
            <a:ext cx="237744" cy="301752"/>
          </a:xfrm>
          <a:prstGeom prst="rect">
            <a:avLst/>
          </a:prstGeom>
        </p:spPr>
      </p:pic>
      <p:pic>
        <p:nvPicPr>
          <p:cNvPr id="44" name="Picture 43"/>
          <p:cNvPicPr>
            <a:picLocks noChangeAspect="1"/>
          </p:cNvPicPr>
          <p:nvPr/>
        </p:nvPicPr>
        <p:blipFill>
          <a:blip r:embed="rId7"/>
          <a:stretch>
            <a:fillRect/>
          </a:stretch>
        </p:blipFill>
        <p:spPr>
          <a:xfrm>
            <a:off x="3653396" y="4467389"/>
            <a:ext cx="470918" cy="411482"/>
          </a:xfrm>
          <a:prstGeom prst="rect">
            <a:avLst/>
          </a:prstGeom>
        </p:spPr>
      </p:pic>
      <p:pic>
        <p:nvPicPr>
          <p:cNvPr id="45" name="Picture 44"/>
          <p:cNvPicPr>
            <a:picLocks noChangeAspect="1"/>
          </p:cNvPicPr>
          <p:nvPr/>
        </p:nvPicPr>
        <p:blipFill>
          <a:blip r:embed="rId8"/>
          <a:stretch>
            <a:fillRect/>
          </a:stretch>
        </p:blipFill>
        <p:spPr>
          <a:xfrm>
            <a:off x="1275305" y="6093793"/>
            <a:ext cx="2532893" cy="365760"/>
          </a:xfrm>
          <a:prstGeom prst="rect">
            <a:avLst/>
          </a:prstGeom>
        </p:spPr>
      </p:pic>
      <p:sp>
        <p:nvSpPr>
          <p:cNvPr id="46" name="Right Brace 45"/>
          <p:cNvSpPr/>
          <p:nvPr/>
        </p:nvSpPr>
        <p:spPr>
          <a:xfrm rot="16200000">
            <a:off x="1837397" y="3524307"/>
            <a:ext cx="237425" cy="1227340"/>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Content Placeholder 1"/>
          <p:cNvSpPr>
            <a:spLocks noGrp="1"/>
          </p:cNvSpPr>
          <p:nvPr>
            <p:ph sz="quarter" idx="1"/>
          </p:nvPr>
        </p:nvSpPr>
        <p:spPr>
          <a:xfrm>
            <a:off x="713947" y="1621959"/>
            <a:ext cx="10899179" cy="2177684"/>
          </a:xfrm>
        </p:spPr>
        <p:txBody>
          <a:bodyPr/>
          <a:lstStyle/>
          <a:p>
            <a:r>
              <a:rPr lang="en-US" sz="2400" dirty="0" smtClean="0"/>
              <a:t>If a surface absorbs more solar radiation, its temperature will increase, causing it to emit more longwave radiation, which in turn will slow down the rise in its temperature. This process is termed longwave radiative feedback</a:t>
            </a:r>
          </a:p>
          <a:p>
            <a:r>
              <a:rPr lang="en-US" sz="2400" dirty="0" smtClean="0"/>
              <a:t>The radiative feedback is best illustrated using surface energy balance without an atmosphere (</a:t>
            </a:r>
            <a:r>
              <a:rPr lang="en-US" sz="2400" dirty="0" err="1" smtClean="0"/>
              <a:t>ie</a:t>
            </a:r>
            <a:r>
              <a:rPr lang="en-US" sz="2400" dirty="0" smtClean="0"/>
              <a:t> no convection and latent heat exchange)</a:t>
            </a:r>
            <a:endParaRPr lang="en-US" sz="2400" dirty="0"/>
          </a:p>
          <a:p>
            <a:pPr marL="0" indent="0">
              <a:buNone/>
            </a:pPr>
            <a:endParaRPr lang="en-US" sz="2400" dirty="0" smtClean="0"/>
          </a:p>
        </p:txBody>
      </p:sp>
    </p:spTree>
    <p:extLst>
      <p:ext uri="{BB962C8B-B14F-4D97-AF65-F5344CB8AC3E}">
        <p14:creationId xmlns:p14="http://schemas.microsoft.com/office/powerpoint/2010/main" val="3203765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770710" y="228600"/>
            <a:ext cx="9519466" cy="990600"/>
          </a:xfrm>
        </p:spPr>
        <p:txBody>
          <a:bodyPr/>
          <a:lstStyle/>
          <a:p>
            <a:pPr eaLnBrk="1" hangingPunct="1"/>
            <a:r>
              <a:rPr lang="en-US" altLang="en-US" sz="3200" dirty="0" smtClean="0">
                <a:solidFill>
                  <a:schemeClr val="tx1"/>
                </a:solidFill>
              </a:rPr>
              <a:t>Temperature perturbation (radiation-only solution)</a:t>
            </a:r>
            <a:endParaRPr lang="en-US" altLang="en-US" sz="3200" dirty="0">
              <a:solidFill>
                <a:schemeClr val="tx1"/>
              </a:solidFill>
            </a:endParaRPr>
          </a:p>
        </p:txBody>
      </p:sp>
      <p:sp>
        <p:nvSpPr>
          <p:cNvPr id="76" name="Content Placeholder 1"/>
          <p:cNvSpPr>
            <a:spLocks noGrp="1"/>
          </p:cNvSpPr>
          <p:nvPr>
            <p:ph sz="quarter" idx="1"/>
          </p:nvPr>
        </p:nvSpPr>
        <p:spPr>
          <a:xfrm>
            <a:off x="696191" y="1843900"/>
            <a:ext cx="8369432" cy="4518800"/>
          </a:xfrm>
        </p:spPr>
        <p:txBody>
          <a:bodyPr/>
          <a:lstStyle/>
          <a:p>
            <a:r>
              <a:rPr lang="en-US" sz="2400" dirty="0" smtClean="0"/>
              <a:t>Solution</a:t>
            </a:r>
          </a:p>
          <a:p>
            <a:endParaRPr lang="en-US" sz="2400" dirty="0"/>
          </a:p>
          <a:p>
            <a:endParaRPr lang="en-US" sz="2400" dirty="0" smtClean="0"/>
          </a:p>
          <a:p>
            <a:r>
              <a:rPr lang="en-US" sz="2400" dirty="0" smtClean="0"/>
              <a:t>Local climate sensitivity [ K/(W m</a:t>
            </a:r>
            <a:r>
              <a:rPr lang="en-US" sz="2400" baseline="30000" dirty="0" smtClean="0"/>
              <a:t>-2</a:t>
            </a:r>
            <a:r>
              <a:rPr lang="en-US" sz="2400" dirty="0" smtClean="0"/>
              <a:t>)] </a:t>
            </a:r>
          </a:p>
          <a:p>
            <a:endParaRPr lang="en-US" sz="2400" dirty="0"/>
          </a:p>
          <a:p>
            <a:endParaRPr lang="en-US" sz="2400" dirty="0" smtClean="0"/>
          </a:p>
        </p:txBody>
      </p:sp>
      <p:pic>
        <p:nvPicPr>
          <p:cNvPr id="67" name="Picture 66"/>
          <p:cNvPicPr>
            <a:picLocks noChangeAspect="1"/>
          </p:cNvPicPr>
          <p:nvPr/>
        </p:nvPicPr>
        <p:blipFill>
          <a:blip r:embed="rId3"/>
          <a:stretch>
            <a:fillRect/>
          </a:stretch>
        </p:blipFill>
        <p:spPr>
          <a:xfrm>
            <a:off x="1724296" y="2451025"/>
            <a:ext cx="1743460" cy="499874"/>
          </a:xfrm>
          <a:prstGeom prst="rect">
            <a:avLst/>
          </a:prstGeom>
        </p:spPr>
      </p:pic>
      <p:pic>
        <p:nvPicPr>
          <p:cNvPr id="73" name="Picture 72"/>
          <p:cNvPicPr>
            <a:picLocks noChangeAspect="1"/>
          </p:cNvPicPr>
          <p:nvPr/>
        </p:nvPicPr>
        <p:blipFill>
          <a:blip r:embed="rId4"/>
          <a:stretch>
            <a:fillRect/>
          </a:stretch>
        </p:blipFill>
        <p:spPr>
          <a:xfrm>
            <a:off x="1749550" y="3855065"/>
            <a:ext cx="3596648" cy="542546"/>
          </a:xfrm>
          <a:prstGeom prst="rect">
            <a:avLst/>
          </a:prstGeom>
        </p:spPr>
      </p:pic>
    </p:spTree>
    <p:extLst>
      <p:ext uri="{BB962C8B-B14F-4D97-AF65-F5344CB8AC3E}">
        <p14:creationId xmlns:p14="http://schemas.microsoft.com/office/powerpoint/2010/main" val="5141694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3"/>
          <p:cNvSpPr txBox="1">
            <a:spLocks noChangeArrowheads="1"/>
          </p:cNvSpPr>
          <p:nvPr/>
        </p:nvSpPr>
        <p:spPr bwMode="auto">
          <a:xfrm>
            <a:off x="180976" y="6286501"/>
            <a:ext cx="4797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400">
                <a:latin typeface="Calibri" charset="0"/>
              </a:rPr>
              <a:t>Data source: Rotenberg and </a:t>
            </a:r>
            <a:r>
              <a:rPr lang="en-US" altLang="en-US" sz="1400" dirty="0" err="1">
                <a:latin typeface="Calibri" charset="0"/>
              </a:rPr>
              <a:t>Yakir</a:t>
            </a:r>
            <a:r>
              <a:rPr lang="en-US" altLang="en-US" sz="1400" dirty="0">
                <a:latin typeface="Calibri" charset="0"/>
              </a:rPr>
              <a:t> (2010) </a:t>
            </a:r>
            <a:r>
              <a:rPr lang="en-US" altLang="en-US" sz="1400" i="1" dirty="0">
                <a:latin typeface="Calibri" charset="0"/>
              </a:rPr>
              <a:t>Science</a:t>
            </a:r>
            <a:r>
              <a:rPr lang="en-US" altLang="en-US" sz="1400" dirty="0">
                <a:latin typeface="Calibri" charset="0"/>
              </a:rPr>
              <a:t>, 327: 451-454 </a:t>
            </a:r>
          </a:p>
        </p:txBody>
      </p:sp>
      <p:sp>
        <p:nvSpPr>
          <p:cNvPr id="39939" name="Line 6"/>
          <p:cNvSpPr>
            <a:spLocks noChangeShapeType="1"/>
          </p:cNvSpPr>
          <p:nvPr/>
        </p:nvSpPr>
        <p:spPr bwMode="auto">
          <a:xfrm>
            <a:off x="481014" y="5334000"/>
            <a:ext cx="76549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39940" name="Picture 7" descr="fores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013" y="4759326"/>
            <a:ext cx="3568700"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39"/>
          <p:cNvGrpSpPr>
            <a:grpSpLocks/>
          </p:cNvGrpSpPr>
          <p:nvPr/>
        </p:nvGrpSpPr>
        <p:grpSpPr bwMode="auto">
          <a:xfrm>
            <a:off x="606426" y="3175001"/>
            <a:ext cx="1209675" cy="1414463"/>
            <a:chOff x="883091" y="3117850"/>
            <a:chExt cx="1209234" cy="1414463"/>
          </a:xfrm>
        </p:grpSpPr>
        <p:sp>
          <p:nvSpPr>
            <p:cNvPr id="39964" name="Line 9"/>
            <p:cNvSpPr>
              <a:spLocks noChangeShapeType="1"/>
            </p:cNvSpPr>
            <p:nvPr/>
          </p:nvSpPr>
          <p:spPr bwMode="auto">
            <a:xfrm>
              <a:off x="1920875" y="3749675"/>
              <a:ext cx="0" cy="782638"/>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965" name="Text Box 10"/>
            <p:cNvSpPr txBox="1">
              <a:spLocks noChangeArrowheads="1"/>
            </p:cNvSpPr>
            <p:nvPr/>
          </p:nvSpPr>
          <p:spPr bwMode="auto">
            <a:xfrm>
              <a:off x="883091" y="3117850"/>
              <a:ext cx="120923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altLang="en-US">
                  <a:latin typeface="Calibri" charset="0"/>
                </a:rPr>
                <a:t>Solar</a:t>
              </a:r>
            </a:p>
            <a:p>
              <a:pPr algn="r" eaLnBrk="1" hangingPunct="1"/>
              <a:r>
                <a:rPr lang="en-US" altLang="en-US">
                  <a:latin typeface="Calibri" charset="0"/>
                </a:rPr>
                <a:t>238</a:t>
              </a:r>
              <a:r>
                <a:rPr lang="en-US" altLang="en-US">
                  <a:solidFill>
                    <a:schemeClr val="tx2"/>
                  </a:solidFill>
                  <a:latin typeface="Calibri" charset="0"/>
                </a:rPr>
                <a:t> </a:t>
              </a:r>
              <a:r>
                <a:rPr lang="en-US" altLang="en-US">
                  <a:latin typeface="Calibri" charset="0"/>
                </a:rPr>
                <a:t>W m</a:t>
              </a:r>
              <a:r>
                <a:rPr lang="en-US" altLang="en-US" baseline="30000">
                  <a:latin typeface="Calibri" charset="0"/>
                </a:rPr>
                <a:t>-2</a:t>
              </a:r>
              <a:r>
                <a:rPr lang="en-US" altLang="en-US">
                  <a:latin typeface="Calibri" charset="0"/>
                </a:rPr>
                <a:t> </a:t>
              </a:r>
              <a:endParaRPr lang="en-US" altLang="en-US" baseline="30000">
                <a:latin typeface="Calibri" charset="0"/>
              </a:endParaRPr>
            </a:p>
          </p:txBody>
        </p:sp>
      </p:grpSp>
      <p:grpSp>
        <p:nvGrpSpPr>
          <p:cNvPr id="3" name="Group 40"/>
          <p:cNvGrpSpPr>
            <a:grpSpLocks/>
          </p:cNvGrpSpPr>
          <p:nvPr/>
        </p:nvGrpSpPr>
        <p:grpSpPr bwMode="auto">
          <a:xfrm>
            <a:off x="1824038" y="3883025"/>
            <a:ext cx="438150" cy="706438"/>
            <a:chOff x="2100263" y="3825875"/>
            <a:chExt cx="438150" cy="706438"/>
          </a:xfrm>
        </p:grpSpPr>
        <p:sp>
          <p:nvSpPr>
            <p:cNvPr id="39962" name="Line 14"/>
            <p:cNvSpPr>
              <a:spLocks noChangeShapeType="1"/>
            </p:cNvSpPr>
            <p:nvPr/>
          </p:nvSpPr>
          <p:spPr bwMode="auto">
            <a:xfrm flipV="1">
              <a:off x="2100263" y="4192588"/>
              <a:ext cx="0" cy="339725"/>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963" name="Text Box 15"/>
            <p:cNvSpPr txBox="1">
              <a:spLocks noChangeArrowheads="1"/>
            </p:cNvSpPr>
            <p:nvPr/>
          </p:nvSpPr>
          <p:spPr bwMode="auto">
            <a:xfrm>
              <a:off x="2119709" y="3825875"/>
              <a:ext cx="4187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altLang="en-US">
                  <a:latin typeface="Calibri" charset="0"/>
                </a:rPr>
                <a:t>26</a:t>
              </a:r>
              <a:endParaRPr lang="en-US" altLang="en-US" baseline="30000">
                <a:latin typeface="Calibri" charset="0"/>
              </a:endParaRPr>
            </a:p>
          </p:txBody>
        </p:sp>
      </p:grpSp>
      <p:sp>
        <p:nvSpPr>
          <p:cNvPr id="39943" name="Line 20"/>
          <p:cNvSpPr>
            <a:spLocks noChangeShapeType="1"/>
          </p:cNvSpPr>
          <p:nvPr/>
        </p:nvSpPr>
        <p:spPr bwMode="auto">
          <a:xfrm>
            <a:off x="481014" y="2130425"/>
            <a:ext cx="76549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4" name="Group 41"/>
          <p:cNvGrpSpPr>
            <a:grpSpLocks/>
          </p:cNvGrpSpPr>
          <p:nvPr/>
        </p:nvGrpSpPr>
        <p:grpSpPr bwMode="auto">
          <a:xfrm>
            <a:off x="1824038" y="1636714"/>
            <a:ext cx="438150" cy="2613025"/>
            <a:chOff x="2100263" y="1579563"/>
            <a:chExt cx="438150" cy="2613025"/>
          </a:xfrm>
        </p:grpSpPr>
        <p:sp>
          <p:nvSpPr>
            <p:cNvPr id="39959" name="Line 18"/>
            <p:cNvSpPr>
              <a:spLocks noChangeShapeType="1"/>
            </p:cNvSpPr>
            <p:nvPr/>
          </p:nvSpPr>
          <p:spPr bwMode="auto">
            <a:xfrm flipV="1">
              <a:off x="2100263" y="2103438"/>
              <a:ext cx="0" cy="2089150"/>
            </a:xfrm>
            <a:prstGeom prst="line">
              <a:avLst/>
            </a:prstGeom>
            <a:noFill/>
            <a:ln w="9525">
              <a:solidFill>
                <a:srgbClr val="FF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39960" name="Line 22"/>
            <p:cNvSpPr>
              <a:spLocks noChangeShapeType="1"/>
            </p:cNvSpPr>
            <p:nvPr/>
          </p:nvSpPr>
          <p:spPr bwMode="auto">
            <a:xfrm flipV="1">
              <a:off x="2106613" y="1763713"/>
              <a:ext cx="0" cy="339725"/>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961" name="Text Box 24"/>
            <p:cNvSpPr txBox="1">
              <a:spLocks noChangeArrowheads="1"/>
            </p:cNvSpPr>
            <p:nvPr/>
          </p:nvSpPr>
          <p:spPr bwMode="auto">
            <a:xfrm>
              <a:off x="2119709" y="1579563"/>
              <a:ext cx="4187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altLang="en-US">
                  <a:latin typeface="Calibri" charset="0"/>
                </a:rPr>
                <a:t>17</a:t>
              </a:r>
              <a:endParaRPr lang="en-US" altLang="en-US" baseline="30000">
                <a:latin typeface="Calibri" charset="0"/>
              </a:endParaRPr>
            </a:p>
          </p:txBody>
        </p:sp>
      </p:grpSp>
      <p:sp>
        <p:nvSpPr>
          <p:cNvPr id="39945" name="Text Box 26"/>
          <p:cNvSpPr txBox="1">
            <a:spLocks noChangeArrowheads="1"/>
          </p:cNvSpPr>
          <p:nvPr/>
        </p:nvSpPr>
        <p:spPr bwMode="auto">
          <a:xfrm>
            <a:off x="1416834" y="5334001"/>
            <a:ext cx="76597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altLang="en-US">
                <a:latin typeface="Calibri" charset="0"/>
              </a:rPr>
              <a:t>Forest</a:t>
            </a:r>
            <a:endParaRPr lang="en-US" altLang="en-US" baseline="30000">
              <a:latin typeface="Calibri" charset="0"/>
            </a:endParaRPr>
          </a:p>
        </p:txBody>
      </p:sp>
      <p:sp>
        <p:nvSpPr>
          <p:cNvPr id="39947" name="Text Box 28"/>
          <p:cNvSpPr txBox="1">
            <a:spLocks noChangeArrowheads="1"/>
          </p:cNvSpPr>
          <p:nvPr/>
        </p:nvSpPr>
        <p:spPr bwMode="auto">
          <a:xfrm>
            <a:off x="180975" y="1728788"/>
            <a:ext cx="89693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altLang="en-US">
                <a:latin typeface="Calibri" charset="0"/>
              </a:rPr>
              <a:t>TOA</a:t>
            </a:r>
            <a:endParaRPr lang="en-US" altLang="en-US" baseline="30000">
              <a:latin typeface="Calibri" charset="0"/>
            </a:endParaRPr>
          </a:p>
        </p:txBody>
      </p:sp>
      <p:grpSp>
        <p:nvGrpSpPr>
          <p:cNvPr id="8" name="Group 7"/>
          <p:cNvGrpSpPr/>
          <p:nvPr/>
        </p:nvGrpSpPr>
        <p:grpSpPr>
          <a:xfrm>
            <a:off x="4441826" y="1652588"/>
            <a:ext cx="3694113" cy="4050744"/>
            <a:chOff x="4441826" y="1652588"/>
            <a:chExt cx="3694113" cy="4050744"/>
          </a:xfrm>
        </p:grpSpPr>
        <p:grpSp>
          <p:nvGrpSpPr>
            <p:cNvPr id="5" name="Group 38"/>
            <p:cNvGrpSpPr>
              <a:grpSpLocks/>
            </p:cNvGrpSpPr>
            <p:nvPr/>
          </p:nvGrpSpPr>
          <p:grpSpPr bwMode="auto">
            <a:xfrm>
              <a:off x="4441826" y="4759325"/>
              <a:ext cx="3694113" cy="944007"/>
              <a:chOff x="4718050" y="4702175"/>
              <a:chExt cx="3694113" cy="944007"/>
            </a:xfrm>
          </p:grpSpPr>
          <p:pic>
            <p:nvPicPr>
              <p:cNvPr id="39957" name="Picture 8" descr="shrub_lan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8050" y="4702175"/>
                <a:ext cx="3694113"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58" name="Text Box 27"/>
              <p:cNvSpPr txBox="1">
                <a:spLocks noChangeArrowheads="1"/>
              </p:cNvSpPr>
              <p:nvPr/>
            </p:nvSpPr>
            <p:spPr bwMode="auto">
              <a:xfrm>
                <a:off x="5804715" y="5276850"/>
                <a:ext cx="11961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altLang="en-US">
                    <a:latin typeface="Calibri" charset="0"/>
                  </a:rPr>
                  <a:t>Shrub land</a:t>
                </a:r>
                <a:endParaRPr lang="en-US" altLang="en-US" baseline="30000">
                  <a:latin typeface="Calibri" charset="0"/>
                </a:endParaRPr>
              </a:p>
            </p:txBody>
          </p:sp>
        </p:grpSp>
        <p:grpSp>
          <p:nvGrpSpPr>
            <p:cNvPr id="6" name="Group 45"/>
            <p:cNvGrpSpPr>
              <a:grpSpLocks/>
            </p:cNvGrpSpPr>
            <p:nvPr/>
          </p:nvGrpSpPr>
          <p:grpSpPr bwMode="auto">
            <a:xfrm>
              <a:off x="4708215" y="1652588"/>
              <a:ext cx="1273486" cy="2952750"/>
              <a:chOff x="4984439" y="1595438"/>
              <a:chExt cx="1273486" cy="2952750"/>
            </a:xfrm>
          </p:grpSpPr>
          <p:sp>
            <p:nvSpPr>
              <p:cNvPr id="39950" name="Line 29"/>
              <p:cNvSpPr>
                <a:spLocks noChangeShapeType="1"/>
              </p:cNvSpPr>
              <p:nvPr/>
            </p:nvSpPr>
            <p:spPr bwMode="auto">
              <a:xfrm>
                <a:off x="5640388" y="3765550"/>
                <a:ext cx="0" cy="782638"/>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951" name="Text Box 30"/>
              <p:cNvSpPr txBox="1">
                <a:spLocks noChangeArrowheads="1"/>
              </p:cNvSpPr>
              <p:nvPr/>
            </p:nvSpPr>
            <p:spPr bwMode="auto">
              <a:xfrm>
                <a:off x="4984439" y="3124200"/>
                <a:ext cx="65594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altLang="en-US">
                    <a:latin typeface="Calibri" charset="0"/>
                  </a:rPr>
                  <a:t>Solar</a:t>
                </a:r>
              </a:p>
              <a:p>
                <a:pPr algn="r" eaLnBrk="1" hangingPunct="1"/>
                <a:r>
                  <a:rPr lang="en-US" altLang="en-US">
                    <a:latin typeface="Calibri" charset="0"/>
                  </a:rPr>
                  <a:t>238</a:t>
                </a:r>
                <a:endParaRPr lang="en-US" altLang="en-US" baseline="30000">
                  <a:latin typeface="Calibri" charset="0"/>
                </a:endParaRPr>
              </a:p>
            </p:txBody>
          </p:sp>
          <p:sp>
            <p:nvSpPr>
              <p:cNvPr id="39952" name="Line 33"/>
              <p:cNvSpPr>
                <a:spLocks noChangeShapeType="1"/>
              </p:cNvSpPr>
              <p:nvPr/>
            </p:nvSpPr>
            <p:spPr bwMode="auto">
              <a:xfrm flipV="1">
                <a:off x="5819775" y="4208463"/>
                <a:ext cx="0" cy="339725"/>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953" name="Text Box 34"/>
              <p:cNvSpPr txBox="1">
                <a:spLocks noChangeArrowheads="1"/>
              </p:cNvSpPr>
              <p:nvPr/>
            </p:nvSpPr>
            <p:spPr bwMode="auto">
              <a:xfrm>
                <a:off x="5839221" y="3841750"/>
                <a:ext cx="4187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altLang="en-US">
                    <a:latin typeface="Calibri" charset="0"/>
                  </a:rPr>
                  <a:t>50</a:t>
                </a:r>
                <a:endParaRPr lang="en-US" altLang="en-US" baseline="30000">
                  <a:latin typeface="Calibri" charset="0"/>
                </a:endParaRPr>
              </a:p>
            </p:txBody>
          </p:sp>
          <p:sp>
            <p:nvSpPr>
              <p:cNvPr id="39954" name="Line 37"/>
              <p:cNvSpPr>
                <a:spLocks noChangeShapeType="1"/>
              </p:cNvSpPr>
              <p:nvPr/>
            </p:nvSpPr>
            <p:spPr bwMode="auto">
              <a:xfrm flipV="1">
                <a:off x="5819775" y="2119313"/>
                <a:ext cx="0" cy="2089150"/>
              </a:xfrm>
              <a:prstGeom prst="line">
                <a:avLst/>
              </a:prstGeom>
              <a:noFill/>
              <a:ln w="9525">
                <a:solidFill>
                  <a:srgbClr val="FF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39955" name="Line 39"/>
              <p:cNvSpPr>
                <a:spLocks noChangeShapeType="1"/>
              </p:cNvSpPr>
              <p:nvPr/>
            </p:nvSpPr>
            <p:spPr bwMode="auto">
              <a:xfrm flipV="1">
                <a:off x="5826125" y="1779588"/>
                <a:ext cx="0" cy="339725"/>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956" name="Text Box 41"/>
              <p:cNvSpPr txBox="1">
                <a:spLocks noChangeArrowheads="1"/>
              </p:cNvSpPr>
              <p:nvPr/>
            </p:nvSpPr>
            <p:spPr bwMode="auto">
              <a:xfrm>
                <a:off x="5839221" y="1595438"/>
                <a:ext cx="4187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altLang="en-US">
                    <a:latin typeface="Calibri" charset="0"/>
                  </a:rPr>
                  <a:t>33</a:t>
                </a:r>
                <a:endParaRPr lang="en-US" altLang="en-US" baseline="30000">
                  <a:latin typeface="Calibri" charset="0"/>
                </a:endParaRPr>
              </a:p>
            </p:txBody>
          </p:sp>
        </p:grpSp>
      </p:grpSp>
      <mc:AlternateContent xmlns:mc="http://schemas.openxmlformats.org/markup-compatibility/2006" xmlns:a14="http://schemas.microsoft.com/office/drawing/2010/main">
        <mc:Choice Requires="a14">
          <p:sp>
            <p:nvSpPr>
              <p:cNvPr id="7" name="TextBox 6"/>
              <p:cNvSpPr txBox="1"/>
              <p:nvPr/>
            </p:nvSpPr>
            <p:spPr>
              <a:xfrm>
                <a:off x="8672079" y="2006046"/>
                <a:ext cx="2935419" cy="3847207"/>
              </a:xfrm>
              <a:prstGeom prst="rect">
                <a:avLst/>
              </a:prstGeom>
              <a:noFill/>
            </p:spPr>
            <p:txBody>
              <a:bodyPr wrap="none" rtlCol="0">
                <a:spAutoFit/>
              </a:bodyPr>
              <a:lstStyle/>
              <a:p>
                <a:r>
                  <a:rPr lang="en-US" sz="2000" dirty="0" smtClean="0"/>
                  <a:t>Radiation-only solution:</a:t>
                </a:r>
              </a:p>
              <a:p>
                <a:endParaRPr lang="en-US" sz="800" dirty="0" smtClean="0"/>
              </a:p>
              <a:p>
                <a:pPr/>
                <a14:m>
                  <m:oMathPara xmlns:m="http://schemas.openxmlformats.org/officeDocument/2006/math">
                    <m:oMathParaPr>
                      <m:jc m:val="centerGroup"/>
                    </m:oMathParaPr>
                    <m:oMath xmlns:m="http://schemas.openxmlformats.org/officeDocument/2006/math">
                      <m:r>
                        <a:rPr lang="en-US" sz="2000" i="1" smtClean="0">
                          <a:latin typeface="Cambria Math" charset="0"/>
                          <a:ea typeface="Cambria Math" charset="0"/>
                          <a:cs typeface="Cambria Math" charset="0"/>
                        </a:rPr>
                        <m:t>∆</m:t>
                      </m:r>
                      <m:sSub>
                        <m:sSubPr>
                          <m:ctrlPr>
                            <a:rPr lang="en-US" sz="2000" i="1" smtClean="0">
                              <a:latin typeface="Cambria Math" charset="0"/>
                              <a:ea typeface="Cambria Math" charset="0"/>
                              <a:cs typeface="Cambria Math" charset="0"/>
                            </a:rPr>
                          </m:ctrlPr>
                        </m:sSubPr>
                        <m:e>
                          <m:r>
                            <a:rPr lang="en-US" sz="2000" b="0" i="1" smtClean="0">
                              <a:latin typeface="Cambria Math" charset="0"/>
                              <a:ea typeface="Cambria Math" charset="0"/>
                              <a:cs typeface="Cambria Math" charset="0"/>
                            </a:rPr>
                            <m:t>𝑇</m:t>
                          </m:r>
                        </m:e>
                        <m:sub>
                          <m:r>
                            <a:rPr lang="en-US" sz="2000" b="0" i="1" smtClean="0">
                              <a:latin typeface="Cambria Math" charset="0"/>
                              <a:ea typeface="Cambria Math" charset="0"/>
                              <a:cs typeface="Cambria Math" charset="0"/>
                            </a:rPr>
                            <m:t>𝑠</m:t>
                          </m:r>
                        </m:sub>
                      </m:sSub>
                      <m:r>
                        <a:rPr lang="en-US" sz="2000" b="0" i="1" smtClean="0">
                          <a:latin typeface="Cambria Math" charset="0"/>
                          <a:ea typeface="Cambria Math" charset="0"/>
                          <a:cs typeface="Cambria Math" charset="0"/>
                        </a:rPr>
                        <m:t>=</m:t>
                      </m:r>
                      <m:sSub>
                        <m:sSubPr>
                          <m:ctrlPr>
                            <a:rPr lang="en-US" sz="2000" b="0" i="1" smtClean="0">
                              <a:latin typeface="Cambria Math" charset="0"/>
                              <a:ea typeface="Cambria Math" charset="0"/>
                              <a:cs typeface="Cambria Math" charset="0"/>
                            </a:rPr>
                          </m:ctrlPr>
                        </m:sSubPr>
                        <m:e>
                          <m:r>
                            <a:rPr lang="en-US" sz="2000" b="0" i="1" smtClean="0">
                              <a:latin typeface="Cambria Math" charset="0"/>
                              <a:ea typeface="Cambria Math" charset="0"/>
                              <a:cs typeface="Cambria Math" charset="0"/>
                            </a:rPr>
                            <m:t>𝜆</m:t>
                          </m:r>
                        </m:e>
                        <m:sub>
                          <m:r>
                            <a:rPr lang="en-US" sz="2000" b="0" i="1" smtClean="0">
                              <a:latin typeface="Cambria Math" charset="0"/>
                              <a:ea typeface="Cambria Math" charset="0"/>
                              <a:cs typeface="Cambria Math" charset="0"/>
                            </a:rPr>
                            <m:t>0</m:t>
                          </m:r>
                        </m:sub>
                      </m:sSub>
                      <m:r>
                        <a:rPr lang="en-US" sz="2000" b="0" i="1" smtClean="0">
                          <a:latin typeface="Cambria Math" charset="0"/>
                          <a:ea typeface="Cambria Math" charset="0"/>
                          <a:cs typeface="Cambria Math" charset="0"/>
                        </a:rPr>
                        <m:t>(</m:t>
                      </m:r>
                      <m:r>
                        <m:rPr>
                          <m:sty m:val="p"/>
                        </m:rPr>
                        <a:rPr lang="el-GR" sz="2000" b="0" i="1" smtClean="0">
                          <a:latin typeface="Cambria Math" charset="0"/>
                          <a:ea typeface="Cambria Math" charset="0"/>
                          <a:cs typeface="Cambria Math" charset="0"/>
                        </a:rPr>
                        <m:t>Δ</m:t>
                      </m:r>
                      <m:r>
                        <a:rPr lang="en-US" sz="2000" b="0" i="1" smtClean="0">
                          <a:latin typeface="Cambria Math" charset="0"/>
                          <a:ea typeface="Cambria Math" charset="0"/>
                          <a:cs typeface="Cambria Math" charset="0"/>
                        </a:rPr>
                        <m:t>𝑆</m:t>
                      </m:r>
                      <m:r>
                        <a:rPr lang="en-US" sz="2000" b="0" i="1" smtClean="0">
                          <a:latin typeface="Cambria Math" charset="0"/>
                          <a:ea typeface="Cambria Math" charset="0"/>
                          <a:cs typeface="Cambria Math" charset="0"/>
                        </a:rPr>
                        <m:t>)</m:t>
                      </m:r>
                    </m:oMath>
                  </m:oMathPara>
                </a14:m>
                <a:endParaRPr lang="en-US" sz="2000" dirty="0" smtClean="0"/>
              </a:p>
              <a:p>
                <a:endParaRPr lang="en-US" sz="2000" dirty="0"/>
              </a:p>
              <a:p>
                <a:endParaRPr lang="en-US" sz="2000" dirty="0"/>
              </a:p>
              <a:p>
                <a:r>
                  <a:rPr lang="en-US" sz="2000" dirty="0" smtClean="0"/>
                  <a:t>Local climate sensitivity:</a:t>
                </a:r>
              </a:p>
              <a:p>
                <a:endParaRPr lang="en-US" sz="800" dirty="0"/>
              </a:p>
              <a:p>
                <a:pPr algn="ctr"/>
                <a14:m>
                  <m:oMath xmlns:m="http://schemas.openxmlformats.org/officeDocument/2006/math">
                    <m:sSub>
                      <m:sSubPr>
                        <m:ctrlPr>
                          <a:rPr lang="en-US" sz="2000" i="1" smtClean="0">
                            <a:latin typeface="Cambria Math" charset="0"/>
                          </a:rPr>
                        </m:ctrlPr>
                      </m:sSubPr>
                      <m:e>
                        <m:r>
                          <a:rPr lang="en-US" sz="2000" i="1" smtClean="0">
                            <a:latin typeface="Cambria Math" charset="0"/>
                            <a:ea typeface="Cambria Math" charset="0"/>
                            <a:cs typeface="Cambria Math" charset="0"/>
                          </a:rPr>
                          <m:t>𝜆</m:t>
                        </m:r>
                      </m:e>
                      <m:sub>
                        <m:r>
                          <a:rPr lang="en-US" sz="2000" b="0" i="1" smtClean="0">
                            <a:latin typeface="Cambria Math" charset="0"/>
                          </a:rPr>
                          <m:t>0</m:t>
                        </m:r>
                      </m:sub>
                    </m:sSub>
                    <m:r>
                      <a:rPr lang="en-US" sz="2000" i="1" smtClean="0">
                        <a:latin typeface="Cambria Math" charset="0"/>
                        <a:ea typeface="Cambria Math" charset="0"/>
                        <a:cs typeface="Cambria Math" charset="0"/>
                      </a:rPr>
                      <m:t>≈</m:t>
                    </m:r>
                    <m:r>
                      <a:rPr lang="en-US" sz="2000" b="0" i="1" smtClean="0">
                        <a:latin typeface="Cambria Math" charset="0"/>
                        <a:ea typeface="Cambria Math" charset="0"/>
                        <a:cs typeface="Cambria Math" charset="0"/>
                      </a:rPr>
                      <m:t>0.2</m:t>
                    </m:r>
                  </m:oMath>
                </a14:m>
                <a:r>
                  <a:rPr lang="en-US" sz="2000" dirty="0" smtClean="0"/>
                  <a:t> W m</a:t>
                </a:r>
                <a:r>
                  <a:rPr lang="en-US" sz="2000" baseline="30000" dirty="0" smtClean="0"/>
                  <a:t>-2</a:t>
                </a:r>
                <a:r>
                  <a:rPr lang="en-US" sz="2000" dirty="0" smtClean="0"/>
                  <a:t> K</a:t>
                </a:r>
                <a:r>
                  <a:rPr lang="en-US" sz="2000" baseline="30000" dirty="0" smtClean="0"/>
                  <a:t>-1</a:t>
                </a:r>
              </a:p>
              <a:p>
                <a:endParaRPr lang="en-US" sz="2000" dirty="0" smtClean="0"/>
              </a:p>
              <a:p>
                <a:endParaRPr lang="en-US" sz="2000" dirty="0"/>
              </a:p>
              <a:p>
                <a:r>
                  <a:rPr lang="en-US" sz="2000" dirty="0" smtClean="0"/>
                  <a:t>Prediction:</a:t>
                </a:r>
              </a:p>
              <a:p>
                <a:endParaRPr lang="en-US" sz="800" dirty="0"/>
              </a:p>
              <a:p>
                <a:pPr algn="ctr"/>
                <a14:m>
                  <m:oMath xmlns:m="http://schemas.openxmlformats.org/officeDocument/2006/math">
                    <m:r>
                      <a:rPr lang="en-US" sz="2000" i="1" smtClean="0">
                        <a:latin typeface="Cambria Math" charset="0"/>
                        <a:ea typeface="Cambria Math" charset="0"/>
                        <a:cs typeface="Cambria Math" charset="0"/>
                      </a:rPr>
                      <m:t>∆</m:t>
                    </m:r>
                    <m:sSub>
                      <m:sSubPr>
                        <m:ctrlPr>
                          <a:rPr lang="en-US" sz="2000" i="1" smtClean="0">
                            <a:latin typeface="Cambria Math" charset="0"/>
                            <a:ea typeface="Cambria Math" charset="0"/>
                            <a:cs typeface="Cambria Math" charset="0"/>
                          </a:rPr>
                        </m:ctrlPr>
                      </m:sSubPr>
                      <m:e>
                        <m:r>
                          <a:rPr lang="en-US" sz="2000" b="0" i="1" smtClean="0">
                            <a:latin typeface="Cambria Math" charset="0"/>
                            <a:ea typeface="Cambria Math" charset="0"/>
                            <a:cs typeface="Cambria Math" charset="0"/>
                          </a:rPr>
                          <m:t>𝑇</m:t>
                        </m:r>
                      </m:e>
                      <m:sub>
                        <m:r>
                          <a:rPr lang="en-US" sz="2000" b="0" i="1" smtClean="0">
                            <a:latin typeface="Cambria Math" charset="0"/>
                            <a:ea typeface="Cambria Math" charset="0"/>
                            <a:cs typeface="Cambria Math" charset="0"/>
                          </a:rPr>
                          <m:t>𝑠</m:t>
                        </m:r>
                      </m:sub>
                    </m:sSub>
                  </m:oMath>
                </a14:m>
                <a:r>
                  <a:rPr lang="en-US" sz="2000" dirty="0" smtClean="0"/>
                  <a:t> = -4.8 K</a:t>
                </a:r>
              </a:p>
              <a:p>
                <a:endParaRPr lang="en-US" sz="2000" dirty="0"/>
              </a:p>
            </p:txBody>
          </p:sp>
        </mc:Choice>
        <mc:Fallback xmlns="">
          <p:sp>
            <p:nvSpPr>
              <p:cNvPr id="7" name="TextBox 6"/>
              <p:cNvSpPr txBox="1">
                <a:spLocks noRot="1" noChangeAspect="1" noMove="1" noResize="1" noEditPoints="1" noAdjustHandles="1" noChangeArrowheads="1" noChangeShapeType="1" noTextEdit="1"/>
              </p:cNvSpPr>
              <p:nvPr/>
            </p:nvSpPr>
            <p:spPr>
              <a:xfrm>
                <a:off x="8672079" y="2006046"/>
                <a:ext cx="2935419" cy="3847207"/>
              </a:xfrm>
              <a:prstGeom prst="rect">
                <a:avLst/>
              </a:prstGeom>
              <a:blipFill rotWithShape="0">
                <a:blip r:embed="rId5"/>
                <a:stretch>
                  <a:fillRect l="-2287" t="-634" r="-1455"/>
                </a:stretch>
              </a:blipFill>
            </p:spPr>
            <p:txBody>
              <a:bodyPr/>
              <a:lstStyle/>
              <a:p>
                <a:r>
                  <a:rPr lang="en-US">
                    <a:noFill/>
                  </a:rPr>
                  <a:t> </a:t>
                </a:r>
              </a:p>
            </p:txBody>
          </p:sp>
        </mc:Fallback>
      </mc:AlternateContent>
      <p:sp>
        <p:nvSpPr>
          <p:cNvPr id="33" name="Title 1"/>
          <p:cNvSpPr txBox="1">
            <a:spLocks/>
          </p:cNvSpPr>
          <p:nvPr/>
        </p:nvSpPr>
        <p:spPr>
          <a:xfrm>
            <a:off x="705396" y="385354"/>
            <a:ext cx="9519466" cy="685800"/>
          </a:xfrm>
          <a:prstGeom prst="rect">
            <a:avLst/>
          </a:prstGeom>
        </p:spPr>
        <p:txBody>
          <a:bodyPr/>
          <a:lst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a:lstStyle>
          <a:p>
            <a:pPr eaLnBrk="1" hangingPunct="1"/>
            <a:r>
              <a:rPr lang="en-US" altLang="en-US" sz="3200" dirty="0" smtClean="0">
                <a:solidFill>
                  <a:schemeClr val="tx1"/>
                </a:solidFill>
              </a:rPr>
              <a:t>Temperature perturbation: a numerical example</a:t>
            </a:r>
            <a:endParaRPr lang="en-US" altLang="en-US" sz="3200" dirty="0">
              <a:solidFill>
                <a:schemeClr val="tx1"/>
              </a:solidFill>
            </a:endParaRPr>
          </a:p>
        </p:txBody>
      </p:sp>
    </p:spTree>
    <p:extLst>
      <p:ext uri="{BB962C8B-B14F-4D97-AF65-F5344CB8AC3E}">
        <p14:creationId xmlns:p14="http://schemas.microsoft.com/office/powerpoint/2010/main" val="2858426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a:xfrm>
            <a:off x="639764" y="144463"/>
            <a:ext cx="8229600" cy="1143000"/>
          </a:xfrm>
        </p:spPr>
        <p:txBody>
          <a:bodyPr/>
          <a:lstStyle/>
          <a:p>
            <a:pPr eaLnBrk="1" hangingPunct="1"/>
            <a:r>
              <a:rPr lang="en-US" altLang="en-US" sz="2800" dirty="0">
                <a:solidFill>
                  <a:schemeClr val="tx1"/>
                </a:solidFill>
              </a:rPr>
              <a:t>Radiative forcing versus energy </a:t>
            </a:r>
            <a:r>
              <a:rPr lang="en-US" altLang="en-US" sz="2800" dirty="0" smtClean="0">
                <a:solidFill>
                  <a:schemeClr val="tx1"/>
                </a:solidFill>
              </a:rPr>
              <a:t>redistribution</a:t>
            </a:r>
            <a:endParaRPr lang="en-US" altLang="en-US" sz="2800" dirty="0">
              <a:solidFill>
                <a:schemeClr val="tx1"/>
              </a:solidFill>
            </a:endParaRPr>
          </a:p>
        </p:txBody>
      </p:sp>
      <p:sp>
        <p:nvSpPr>
          <p:cNvPr id="60419" name="Line 4"/>
          <p:cNvSpPr>
            <a:spLocks noChangeShapeType="1"/>
          </p:cNvSpPr>
          <p:nvPr/>
        </p:nvSpPr>
        <p:spPr bwMode="auto">
          <a:xfrm>
            <a:off x="1695451" y="5808662"/>
            <a:ext cx="76549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60420" name="Picture 5" descr="fores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5451" y="5233988"/>
            <a:ext cx="765492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1" name="Line 17"/>
          <p:cNvSpPr>
            <a:spLocks noChangeShapeType="1"/>
          </p:cNvSpPr>
          <p:nvPr/>
        </p:nvSpPr>
        <p:spPr bwMode="auto">
          <a:xfrm>
            <a:off x="1695451" y="2193925"/>
            <a:ext cx="76549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2" name="Group 25"/>
          <p:cNvGrpSpPr>
            <a:grpSpLocks/>
          </p:cNvGrpSpPr>
          <p:nvPr/>
        </p:nvGrpSpPr>
        <p:grpSpPr bwMode="auto">
          <a:xfrm>
            <a:off x="1933575" y="1884363"/>
            <a:ext cx="1111250" cy="3179763"/>
            <a:chOff x="995363" y="1555750"/>
            <a:chExt cx="1111250" cy="3179763"/>
          </a:xfrm>
        </p:grpSpPr>
        <p:sp>
          <p:nvSpPr>
            <p:cNvPr id="60441" name="Line 7"/>
            <p:cNvSpPr>
              <a:spLocks noChangeShapeType="1"/>
            </p:cNvSpPr>
            <p:nvPr/>
          </p:nvSpPr>
          <p:spPr bwMode="auto">
            <a:xfrm>
              <a:off x="1920875" y="4395788"/>
              <a:ext cx="0" cy="339725"/>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0442" name="Text Box 8"/>
            <p:cNvSpPr txBox="1">
              <a:spLocks noChangeArrowheads="1"/>
            </p:cNvSpPr>
            <p:nvPr/>
          </p:nvSpPr>
          <p:spPr bwMode="auto">
            <a:xfrm>
              <a:off x="995363" y="4368800"/>
              <a:ext cx="717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altLang="en-US">
                  <a:solidFill>
                    <a:srgbClr val="000000"/>
                  </a:solidFill>
                </a:rPr>
                <a:t>Solar</a:t>
              </a:r>
              <a:endParaRPr lang="en-US" altLang="en-US" baseline="30000">
                <a:solidFill>
                  <a:srgbClr val="000000"/>
                </a:solidFill>
              </a:endParaRPr>
            </a:p>
          </p:txBody>
        </p:sp>
        <p:sp>
          <p:nvSpPr>
            <p:cNvPr id="60443" name="Line 11"/>
            <p:cNvSpPr>
              <a:spLocks noChangeShapeType="1"/>
            </p:cNvSpPr>
            <p:nvPr/>
          </p:nvSpPr>
          <p:spPr bwMode="auto">
            <a:xfrm flipV="1">
              <a:off x="2100263" y="4395788"/>
              <a:ext cx="0" cy="339725"/>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0444" name="Line 15"/>
            <p:cNvSpPr>
              <a:spLocks noChangeShapeType="1"/>
            </p:cNvSpPr>
            <p:nvPr/>
          </p:nvSpPr>
          <p:spPr bwMode="auto">
            <a:xfrm flipV="1">
              <a:off x="2100263" y="1895475"/>
              <a:ext cx="6350" cy="2820988"/>
            </a:xfrm>
            <a:prstGeom prst="line">
              <a:avLst/>
            </a:prstGeom>
            <a:noFill/>
            <a:ln w="9525">
              <a:solidFill>
                <a:srgbClr val="FF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0445" name="Line 18"/>
            <p:cNvSpPr>
              <a:spLocks noChangeShapeType="1"/>
            </p:cNvSpPr>
            <p:nvPr/>
          </p:nvSpPr>
          <p:spPr bwMode="auto">
            <a:xfrm flipV="1">
              <a:off x="2106613" y="1555750"/>
              <a:ext cx="0" cy="339725"/>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3" name="Group 26"/>
          <p:cNvGrpSpPr>
            <a:grpSpLocks/>
          </p:cNvGrpSpPr>
          <p:nvPr/>
        </p:nvGrpSpPr>
        <p:grpSpPr bwMode="auto">
          <a:xfrm>
            <a:off x="3225800" y="1895475"/>
            <a:ext cx="1490662" cy="3168650"/>
            <a:chOff x="2287588" y="1567543"/>
            <a:chExt cx="1489991" cy="3167970"/>
          </a:xfrm>
        </p:grpSpPr>
        <p:sp>
          <p:nvSpPr>
            <p:cNvPr id="60436" name="Line 9"/>
            <p:cNvSpPr>
              <a:spLocks noChangeShapeType="1"/>
            </p:cNvSpPr>
            <p:nvPr/>
          </p:nvSpPr>
          <p:spPr bwMode="auto">
            <a:xfrm>
              <a:off x="3513138" y="4395788"/>
              <a:ext cx="0" cy="339725"/>
            </a:xfrm>
            <a:prstGeom prst="line">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0437" name="Text Box 10"/>
            <p:cNvSpPr txBox="1">
              <a:spLocks noChangeArrowheads="1"/>
            </p:cNvSpPr>
            <p:nvPr/>
          </p:nvSpPr>
          <p:spPr bwMode="auto">
            <a:xfrm>
              <a:off x="2287588" y="4368800"/>
              <a:ext cx="1225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altLang="en-US">
                  <a:solidFill>
                    <a:srgbClr val="000000"/>
                  </a:solidFill>
                </a:rPr>
                <a:t>Longwave</a:t>
              </a:r>
              <a:endParaRPr lang="en-US" altLang="en-US" baseline="30000">
                <a:solidFill>
                  <a:srgbClr val="000000"/>
                </a:solidFill>
              </a:endParaRPr>
            </a:p>
          </p:txBody>
        </p:sp>
        <p:sp>
          <p:nvSpPr>
            <p:cNvPr id="60438" name="Line 13"/>
            <p:cNvSpPr>
              <a:spLocks noChangeShapeType="1"/>
            </p:cNvSpPr>
            <p:nvPr/>
          </p:nvSpPr>
          <p:spPr bwMode="auto">
            <a:xfrm flipH="1" flipV="1">
              <a:off x="3763963" y="4395788"/>
              <a:ext cx="0" cy="339725"/>
            </a:xfrm>
            <a:prstGeom prst="line">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0439" name="Line 16"/>
            <p:cNvSpPr>
              <a:spLocks noChangeShapeType="1"/>
            </p:cNvSpPr>
            <p:nvPr/>
          </p:nvSpPr>
          <p:spPr bwMode="auto">
            <a:xfrm flipV="1">
              <a:off x="3771900" y="1895475"/>
              <a:ext cx="0" cy="2820988"/>
            </a:xfrm>
            <a:prstGeom prst="line">
              <a:avLst/>
            </a:prstGeom>
            <a:noFill/>
            <a:ln w="9525">
              <a:solidFill>
                <a:srgbClr val="0000FF"/>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0440" name="Line 19"/>
            <p:cNvSpPr>
              <a:spLocks noChangeShapeType="1"/>
            </p:cNvSpPr>
            <p:nvPr/>
          </p:nvSpPr>
          <p:spPr bwMode="auto">
            <a:xfrm flipH="1" flipV="1">
              <a:off x="3776870" y="1567543"/>
              <a:ext cx="709" cy="343206"/>
            </a:xfrm>
            <a:prstGeom prst="line">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60424" name="Text Box 24"/>
          <p:cNvSpPr txBox="1">
            <a:spLocks noChangeArrowheads="1"/>
          </p:cNvSpPr>
          <p:nvPr/>
        </p:nvSpPr>
        <p:spPr bwMode="auto">
          <a:xfrm>
            <a:off x="1395412" y="1792288"/>
            <a:ext cx="8969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altLang="en-US">
                <a:solidFill>
                  <a:srgbClr val="000000"/>
                </a:solidFill>
              </a:rPr>
              <a:t>TOA</a:t>
            </a:r>
            <a:endParaRPr lang="en-US" altLang="en-US" baseline="30000">
              <a:solidFill>
                <a:srgbClr val="000000"/>
              </a:solidFill>
            </a:endParaRPr>
          </a:p>
        </p:txBody>
      </p:sp>
      <p:sp>
        <p:nvSpPr>
          <p:cNvPr id="60425" name="Line 39"/>
          <p:cNvSpPr>
            <a:spLocks noChangeShapeType="1"/>
          </p:cNvSpPr>
          <p:nvPr/>
        </p:nvSpPr>
        <p:spPr bwMode="auto">
          <a:xfrm>
            <a:off x="1695451" y="4500562"/>
            <a:ext cx="6518275" cy="0"/>
          </a:xfrm>
          <a:prstGeom prst="line">
            <a:avLst/>
          </a:prstGeom>
          <a:noFill/>
          <a:ln w="19050"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grpSp>
        <p:nvGrpSpPr>
          <p:cNvPr id="4" name="Group 27"/>
          <p:cNvGrpSpPr>
            <a:grpSpLocks/>
          </p:cNvGrpSpPr>
          <p:nvPr/>
        </p:nvGrpSpPr>
        <p:grpSpPr bwMode="auto">
          <a:xfrm>
            <a:off x="4946651" y="3740150"/>
            <a:ext cx="1489075" cy="1460500"/>
            <a:chOff x="4008438" y="3411538"/>
            <a:chExt cx="1489075" cy="1460500"/>
          </a:xfrm>
        </p:grpSpPr>
        <p:pic>
          <p:nvPicPr>
            <p:cNvPr id="60433" name="Picture 48" descr="clou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38650" y="3411538"/>
              <a:ext cx="1058863"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34" name="Arc 40"/>
            <p:cNvSpPr>
              <a:spLocks/>
            </p:cNvSpPr>
            <p:nvPr/>
          </p:nvSpPr>
          <p:spPr bwMode="auto">
            <a:xfrm flipV="1">
              <a:off x="4976813" y="3865563"/>
              <a:ext cx="520700" cy="1006475"/>
            </a:xfrm>
            <a:custGeom>
              <a:avLst/>
              <a:gdLst>
                <a:gd name="T0" fmla="*/ 0 w 21600"/>
                <a:gd name="T1" fmla="*/ 0 h 43200"/>
                <a:gd name="T2" fmla="*/ 2147483647 w 21600"/>
                <a:gd name="T3" fmla="*/ 2147483647 h 43200"/>
                <a:gd name="T4" fmla="*/ 0 w 21600"/>
                <a:gd name="T5" fmla="*/ 2147483647 h 43200"/>
                <a:gd name="T6" fmla="*/ 0 60000 65536"/>
                <a:gd name="T7" fmla="*/ 0 60000 65536"/>
                <a:gd name="T8" fmla="*/ 0 60000 65536"/>
                <a:gd name="T9" fmla="*/ 0 w 21600"/>
                <a:gd name="T10" fmla="*/ 0 h 43200"/>
                <a:gd name="T11" fmla="*/ 21600 w 21600"/>
                <a:gd name="T12" fmla="*/ 43200 h 43200"/>
              </a:gdLst>
              <a:ahLst/>
              <a:cxnLst>
                <a:cxn ang="T6">
                  <a:pos x="T0" y="T1"/>
                </a:cxn>
                <a:cxn ang="T7">
                  <a:pos x="T2" y="T3"/>
                </a:cxn>
                <a:cxn ang="T8">
                  <a:pos x="T4" y="T5"/>
                </a:cxn>
              </a:cxnLst>
              <a:rect l="T9" t="T10" r="T11" b="T12"/>
              <a:pathLst>
                <a:path w="21600" h="43200" fill="none" extrusionOk="0">
                  <a:moveTo>
                    <a:pt x="-1" y="0"/>
                  </a:moveTo>
                  <a:cubicBezTo>
                    <a:pt x="11929" y="0"/>
                    <a:pt x="21600" y="9670"/>
                    <a:pt x="21600" y="21600"/>
                  </a:cubicBezTo>
                  <a:cubicBezTo>
                    <a:pt x="21600" y="33473"/>
                    <a:pt x="12016" y="43120"/>
                    <a:pt x="143" y="43199"/>
                  </a:cubicBezTo>
                </a:path>
                <a:path w="21600" h="43200" stroke="0" extrusionOk="0">
                  <a:moveTo>
                    <a:pt x="-1" y="0"/>
                  </a:moveTo>
                  <a:cubicBezTo>
                    <a:pt x="11929" y="0"/>
                    <a:pt x="21600" y="9670"/>
                    <a:pt x="21600" y="21600"/>
                  </a:cubicBezTo>
                  <a:cubicBezTo>
                    <a:pt x="21600" y="33473"/>
                    <a:pt x="12016" y="43120"/>
                    <a:pt x="143" y="43199"/>
                  </a:cubicBezTo>
                  <a:lnTo>
                    <a:pt x="0" y="21600"/>
                  </a:lnTo>
                  <a:close/>
                </a:path>
              </a:pathLst>
            </a:custGeom>
            <a:noFill/>
            <a:ln w="254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0435" name="Text Box 41"/>
            <p:cNvSpPr txBox="1">
              <a:spLocks noChangeArrowheads="1"/>
            </p:cNvSpPr>
            <p:nvPr/>
          </p:nvSpPr>
          <p:spPr bwMode="auto">
            <a:xfrm>
              <a:off x="4008438" y="4368800"/>
              <a:ext cx="14890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altLang="en-US">
                  <a:solidFill>
                    <a:srgbClr val="000000"/>
                  </a:solidFill>
                </a:rPr>
                <a:t>Evaporation</a:t>
              </a:r>
              <a:endParaRPr lang="en-US" altLang="en-US" baseline="30000">
                <a:solidFill>
                  <a:srgbClr val="000000"/>
                </a:solidFill>
              </a:endParaRPr>
            </a:p>
          </p:txBody>
        </p:sp>
      </p:grpSp>
      <p:sp>
        <p:nvSpPr>
          <p:cNvPr id="60427" name="Text Box 42"/>
          <p:cNvSpPr txBox="1">
            <a:spLocks noChangeArrowheads="1"/>
          </p:cNvSpPr>
          <p:nvPr/>
        </p:nvSpPr>
        <p:spPr bwMode="auto">
          <a:xfrm>
            <a:off x="8283576" y="4056062"/>
            <a:ext cx="17986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a:solidFill>
                  <a:srgbClr val="000000"/>
                </a:solidFill>
              </a:rPr>
              <a:t>Atmospheric boundary layer</a:t>
            </a:r>
            <a:endParaRPr lang="en-US" altLang="en-US" baseline="30000">
              <a:solidFill>
                <a:srgbClr val="000000"/>
              </a:solidFill>
            </a:endParaRPr>
          </a:p>
        </p:txBody>
      </p:sp>
      <p:grpSp>
        <p:nvGrpSpPr>
          <p:cNvPr id="5" name="Group 28"/>
          <p:cNvGrpSpPr>
            <a:grpSpLocks/>
          </p:cNvGrpSpPr>
          <p:nvPr/>
        </p:nvGrpSpPr>
        <p:grpSpPr bwMode="auto">
          <a:xfrm>
            <a:off x="6448426" y="3463926"/>
            <a:ext cx="1489075" cy="1627187"/>
            <a:chOff x="5510213" y="3135313"/>
            <a:chExt cx="1489075" cy="1627187"/>
          </a:xfrm>
        </p:grpSpPr>
        <p:sp>
          <p:nvSpPr>
            <p:cNvPr id="60429" name="Line 43"/>
            <p:cNvSpPr>
              <a:spLocks noChangeShapeType="1"/>
            </p:cNvSpPr>
            <p:nvPr/>
          </p:nvSpPr>
          <p:spPr bwMode="auto">
            <a:xfrm>
              <a:off x="6999288" y="4395788"/>
              <a:ext cx="0" cy="366712"/>
            </a:xfrm>
            <a:prstGeom prst="line">
              <a:avLst/>
            </a:prstGeom>
            <a:noFill/>
            <a:ln w="254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0430" name="Text Box 44"/>
            <p:cNvSpPr txBox="1">
              <a:spLocks noChangeArrowheads="1"/>
            </p:cNvSpPr>
            <p:nvPr/>
          </p:nvSpPr>
          <p:spPr bwMode="auto">
            <a:xfrm>
              <a:off x="5510213" y="4368800"/>
              <a:ext cx="14890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altLang="en-US">
                  <a:solidFill>
                    <a:srgbClr val="000000"/>
                  </a:solidFill>
                </a:rPr>
                <a:t>Convection</a:t>
              </a:r>
              <a:endParaRPr lang="en-US" altLang="en-US" baseline="30000">
                <a:solidFill>
                  <a:srgbClr val="000000"/>
                </a:solidFill>
              </a:endParaRPr>
            </a:p>
          </p:txBody>
        </p:sp>
        <p:sp>
          <p:nvSpPr>
            <p:cNvPr id="60431" name="Line 45"/>
            <p:cNvSpPr>
              <a:spLocks noChangeShapeType="1"/>
            </p:cNvSpPr>
            <p:nvPr/>
          </p:nvSpPr>
          <p:spPr bwMode="auto">
            <a:xfrm>
              <a:off x="6999288" y="4395788"/>
              <a:ext cx="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432" name="Line 47"/>
            <p:cNvSpPr>
              <a:spLocks noChangeShapeType="1"/>
            </p:cNvSpPr>
            <p:nvPr/>
          </p:nvSpPr>
          <p:spPr bwMode="auto">
            <a:xfrm flipV="1">
              <a:off x="6999288" y="3135313"/>
              <a:ext cx="0" cy="1260475"/>
            </a:xfrm>
            <a:prstGeom prst="line">
              <a:avLst/>
            </a:prstGeom>
            <a:noFill/>
            <a:ln w="952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Tree>
    <p:extLst>
      <p:ext uri="{BB962C8B-B14F-4D97-AF65-F5344CB8AC3E}">
        <p14:creationId xmlns:p14="http://schemas.microsoft.com/office/powerpoint/2010/main" val="15581576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ox(in)">
                                      <p:cBhvr>
                                        <p:cTn id="12" dur="20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ox(in)">
                                      <p:cBhvr>
                                        <p:cTn id="17" dur="2000"/>
                                        <p:tgtEl>
                                          <p:spTgt spid="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ox(in)">
                                      <p:cBhvr>
                                        <p:cTn id="2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770710" y="228600"/>
            <a:ext cx="9519466" cy="990600"/>
          </a:xfrm>
        </p:spPr>
        <p:txBody>
          <a:bodyPr/>
          <a:lstStyle/>
          <a:p>
            <a:pPr eaLnBrk="1" hangingPunct="1"/>
            <a:r>
              <a:rPr lang="en-US" altLang="en-US" sz="3200" dirty="0" smtClean="0">
                <a:solidFill>
                  <a:schemeClr val="tx1"/>
                </a:solidFill>
              </a:rPr>
              <a:t>One-source model of surface temperature</a:t>
            </a:r>
            <a:endParaRPr lang="en-US" altLang="en-US" sz="3200" dirty="0">
              <a:solidFill>
                <a:schemeClr val="tx1"/>
              </a:solidFill>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02448" y="1838661"/>
            <a:ext cx="8229600" cy="3429936"/>
          </a:xfrm>
          <a:prstGeom prst="rect">
            <a:avLst/>
          </a:prstGeom>
        </p:spPr>
      </p:pic>
      <p:pic>
        <p:nvPicPr>
          <p:cNvPr id="6" name="Picture 5"/>
          <p:cNvPicPr>
            <a:picLocks noChangeAspect="1"/>
          </p:cNvPicPr>
          <p:nvPr/>
        </p:nvPicPr>
        <p:blipFill>
          <a:blip r:embed="rId3"/>
          <a:stretch>
            <a:fillRect/>
          </a:stretch>
        </p:blipFill>
        <p:spPr>
          <a:xfrm>
            <a:off x="3259935" y="5686890"/>
            <a:ext cx="4968240" cy="402336"/>
          </a:xfrm>
          <a:prstGeom prst="rect">
            <a:avLst/>
          </a:prstGeom>
        </p:spPr>
      </p:pic>
      <p:sp>
        <p:nvSpPr>
          <p:cNvPr id="4" name="TextBox 3"/>
          <p:cNvSpPr txBox="1"/>
          <p:nvPr/>
        </p:nvSpPr>
        <p:spPr>
          <a:xfrm>
            <a:off x="649940" y="1607829"/>
            <a:ext cx="5508239" cy="461665"/>
          </a:xfrm>
          <a:prstGeom prst="rect">
            <a:avLst/>
          </a:prstGeom>
          <a:noFill/>
        </p:spPr>
        <p:txBody>
          <a:bodyPr wrap="none" rtlCol="0">
            <a:spAutoFit/>
          </a:bodyPr>
          <a:lstStyle/>
          <a:p>
            <a:r>
              <a:rPr lang="en-US" sz="2400" dirty="0" smtClean="0"/>
              <a:t>One source model of sensible heat flux</a:t>
            </a:r>
            <a:endParaRPr lang="en-US" sz="2400" dirty="0"/>
          </a:p>
        </p:txBody>
      </p:sp>
      <p:sp>
        <p:nvSpPr>
          <p:cNvPr id="8" name="TextBox 7"/>
          <p:cNvSpPr txBox="1"/>
          <p:nvPr/>
        </p:nvSpPr>
        <p:spPr>
          <a:xfrm>
            <a:off x="770710" y="5037765"/>
            <a:ext cx="3438762" cy="461665"/>
          </a:xfrm>
          <a:prstGeom prst="rect">
            <a:avLst/>
          </a:prstGeom>
          <a:noFill/>
        </p:spPr>
        <p:txBody>
          <a:bodyPr wrap="none" rtlCol="0">
            <a:spAutoFit/>
          </a:bodyPr>
          <a:lstStyle/>
          <a:p>
            <a:r>
              <a:rPr lang="en-US" sz="2400" dirty="0" smtClean="0"/>
              <a:t>Surface energy balance</a:t>
            </a:r>
            <a:endParaRPr lang="en-US" sz="2400" dirty="0"/>
          </a:p>
        </p:txBody>
      </p:sp>
    </p:spTree>
    <p:extLst>
      <p:ext uri="{BB962C8B-B14F-4D97-AF65-F5344CB8AC3E}">
        <p14:creationId xmlns:p14="http://schemas.microsoft.com/office/powerpoint/2010/main" val="32099255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794390" y="2048268"/>
            <a:ext cx="3389376" cy="780288"/>
          </a:xfrm>
          <a:prstGeom prst="rect">
            <a:avLst/>
          </a:prstGeom>
        </p:spPr>
      </p:pic>
      <p:sp>
        <p:nvSpPr>
          <p:cNvPr id="14" name="Content Placeholder 1"/>
          <p:cNvSpPr>
            <a:spLocks noGrp="1"/>
          </p:cNvSpPr>
          <p:nvPr>
            <p:ph sz="quarter" idx="1"/>
          </p:nvPr>
        </p:nvSpPr>
        <p:spPr>
          <a:xfrm>
            <a:off x="713947" y="1621958"/>
            <a:ext cx="10899179" cy="4526593"/>
          </a:xfrm>
        </p:spPr>
        <p:txBody>
          <a:bodyPr/>
          <a:lstStyle/>
          <a:p>
            <a:r>
              <a:rPr lang="en-US" sz="2400" dirty="0" smtClean="0"/>
              <a:t>The solution:</a:t>
            </a:r>
          </a:p>
          <a:p>
            <a:endParaRPr lang="en-US" sz="2400" dirty="0"/>
          </a:p>
          <a:p>
            <a:endParaRPr lang="en-US" sz="2400" dirty="0" smtClean="0"/>
          </a:p>
          <a:p>
            <a:r>
              <a:rPr lang="en-US" sz="2400" dirty="0" smtClean="0"/>
              <a:t>Apparent net radiation:</a:t>
            </a:r>
          </a:p>
          <a:p>
            <a:endParaRPr lang="en-US" sz="2400" dirty="0"/>
          </a:p>
          <a:p>
            <a:endParaRPr lang="en-US" sz="2400" dirty="0" smtClean="0"/>
          </a:p>
          <a:p>
            <a:r>
              <a:rPr lang="en-US" sz="2400" dirty="0" smtClean="0"/>
              <a:t>Energy redistribution factor (dimensionless):</a:t>
            </a:r>
          </a:p>
          <a:p>
            <a:endParaRPr lang="en-US" sz="2400" dirty="0"/>
          </a:p>
          <a:p>
            <a:pPr marL="0" indent="0">
              <a:buNone/>
            </a:pPr>
            <a:r>
              <a:rPr lang="en-US" sz="2400" dirty="0" smtClean="0"/>
              <a:t> </a:t>
            </a:r>
            <a:endParaRPr lang="en-US" sz="2400" dirty="0"/>
          </a:p>
          <a:p>
            <a:endParaRPr lang="en-US" sz="2400" dirty="0" smtClean="0"/>
          </a:p>
        </p:txBody>
      </p:sp>
      <p:sp>
        <p:nvSpPr>
          <p:cNvPr id="17" name="Title 1"/>
          <p:cNvSpPr>
            <a:spLocks noGrp="1"/>
          </p:cNvSpPr>
          <p:nvPr>
            <p:ph type="title"/>
          </p:nvPr>
        </p:nvSpPr>
        <p:spPr>
          <a:xfrm>
            <a:off x="770710" y="228600"/>
            <a:ext cx="9519466" cy="990600"/>
          </a:xfrm>
        </p:spPr>
        <p:txBody>
          <a:bodyPr/>
          <a:lstStyle/>
          <a:p>
            <a:pPr eaLnBrk="1" hangingPunct="1"/>
            <a:r>
              <a:rPr lang="en-US" altLang="en-US" sz="3200" dirty="0" smtClean="0">
                <a:solidFill>
                  <a:schemeClr val="tx1"/>
                </a:solidFill>
              </a:rPr>
              <a:t>One-source model of surface temperature</a:t>
            </a:r>
            <a:endParaRPr lang="en-US" altLang="en-US" sz="3200" dirty="0">
              <a:solidFill>
                <a:schemeClr val="tx1"/>
              </a:solidFill>
            </a:endParaRPr>
          </a:p>
        </p:txBody>
      </p:sp>
      <p:pic>
        <p:nvPicPr>
          <p:cNvPr id="21" name="Picture 20"/>
          <p:cNvPicPr>
            <a:picLocks noChangeAspect="1"/>
          </p:cNvPicPr>
          <p:nvPr/>
        </p:nvPicPr>
        <p:blipFill>
          <a:blip r:embed="rId3"/>
          <a:stretch>
            <a:fillRect/>
          </a:stretch>
        </p:blipFill>
        <p:spPr>
          <a:xfrm>
            <a:off x="1740233" y="3536009"/>
            <a:ext cx="3822200" cy="536450"/>
          </a:xfrm>
          <a:prstGeom prst="rect">
            <a:avLst/>
          </a:prstGeom>
        </p:spPr>
      </p:pic>
      <p:pic>
        <p:nvPicPr>
          <p:cNvPr id="3" name="Picture 2"/>
          <p:cNvPicPr>
            <a:picLocks noChangeAspect="1"/>
          </p:cNvPicPr>
          <p:nvPr/>
        </p:nvPicPr>
        <p:blipFill>
          <a:blip r:embed="rId4"/>
          <a:stretch>
            <a:fillRect/>
          </a:stretch>
        </p:blipFill>
        <p:spPr>
          <a:xfrm>
            <a:off x="1793789" y="4904035"/>
            <a:ext cx="2688342" cy="816866"/>
          </a:xfrm>
          <a:prstGeom prst="rect">
            <a:avLst/>
          </a:prstGeom>
        </p:spPr>
      </p:pic>
    </p:spTree>
    <p:extLst>
      <p:ext uri="{BB962C8B-B14F-4D97-AF65-F5344CB8AC3E}">
        <p14:creationId xmlns:p14="http://schemas.microsoft.com/office/powerpoint/2010/main" val="32967589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794390" y="2048268"/>
            <a:ext cx="3389376" cy="780288"/>
          </a:xfrm>
          <a:prstGeom prst="rect">
            <a:avLst/>
          </a:prstGeom>
        </p:spPr>
      </p:pic>
      <p:sp>
        <p:nvSpPr>
          <p:cNvPr id="14" name="Content Placeholder 1"/>
          <p:cNvSpPr>
            <a:spLocks noGrp="1"/>
          </p:cNvSpPr>
          <p:nvPr>
            <p:ph sz="quarter" idx="1"/>
          </p:nvPr>
        </p:nvSpPr>
        <p:spPr>
          <a:xfrm>
            <a:off x="713947" y="1621958"/>
            <a:ext cx="10899179" cy="4526593"/>
          </a:xfrm>
        </p:spPr>
        <p:txBody>
          <a:bodyPr/>
          <a:lstStyle/>
          <a:p>
            <a:r>
              <a:rPr lang="en-US" sz="2400" dirty="0" smtClean="0"/>
              <a:t>Solution from the one-source model:</a:t>
            </a:r>
          </a:p>
          <a:p>
            <a:endParaRPr lang="en-US" sz="2400" dirty="0"/>
          </a:p>
          <a:p>
            <a:endParaRPr lang="en-US" sz="2400" dirty="0" smtClean="0"/>
          </a:p>
          <a:p>
            <a:r>
              <a:rPr lang="en-US" sz="2400" dirty="0" smtClean="0"/>
              <a:t>Solution from the big-leaf model:</a:t>
            </a:r>
          </a:p>
          <a:p>
            <a:endParaRPr lang="en-US" sz="2400" dirty="0"/>
          </a:p>
          <a:p>
            <a:endParaRPr lang="en-US" sz="2400" dirty="0" smtClean="0"/>
          </a:p>
          <a:p>
            <a:endParaRPr lang="en-US" sz="2400" dirty="0" smtClean="0"/>
          </a:p>
          <a:p>
            <a:r>
              <a:rPr lang="en-US" sz="2400" dirty="0" smtClean="0"/>
              <a:t>The second solution is an implicit function of </a:t>
            </a:r>
            <a:r>
              <a:rPr lang="en-US" sz="2400" i="1" dirty="0" err="1" smtClean="0"/>
              <a:t>T</a:t>
            </a:r>
            <a:r>
              <a:rPr lang="en-US" sz="2400" i="1" baseline="-25000" dirty="0" err="1" smtClean="0"/>
              <a:t>s</a:t>
            </a:r>
            <a:r>
              <a:rPr lang="en-US" sz="2400" dirty="0" smtClean="0"/>
              <a:t> because the net radiation term</a:t>
            </a:r>
            <a:r>
              <a:rPr lang="en-US" sz="2400" i="1" dirty="0" smtClean="0"/>
              <a:t> R</a:t>
            </a:r>
            <a:r>
              <a:rPr lang="en-US" sz="2400" i="1" baseline="-25000" dirty="0" smtClean="0"/>
              <a:t>n</a:t>
            </a:r>
            <a:r>
              <a:rPr lang="en-US" sz="2400" i="1" dirty="0" smtClean="0"/>
              <a:t> </a:t>
            </a:r>
            <a:r>
              <a:rPr lang="en-US" sz="2400" dirty="0" smtClean="0"/>
              <a:t>is dependent on </a:t>
            </a:r>
            <a:r>
              <a:rPr lang="en-US" sz="2400" i="1" dirty="0" err="1" smtClean="0"/>
              <a:t>T</a:t>
            </a:r>
            <a:r>
              <a:rPr lang="en-US" sz="2400" i="1" baseline="-25000" dirty="0" err="1" smtClean="0"/>
              <a:t>s</a:t>
            </a:r>
            <a:endParaRPr lang="en-US" sz="2400" i="1" baseline="-25000" dirty="0" smtClean="0"/>
          </a:p>
          <a:p>
            <a:pPr marL="0" indent="0">
              <a:buNone/>
            </a:pPr>
            <a:endParaRPr lang="en-US" sz="2400" dirty="0"/>
          </a:p>
          <a:p>
            <a:pPr marL="0" indent="0">
              <a:buNone/>
            </a:pPr>
            <a:r>
              <a:rPr lang="en-US" sz="2400" dirty="0" smtClean="0"/>
              <a:t> </a:t>
            </a:r>
            <a:endParaRPr lang="en-US" sz="2400" dirty="0"/>
          </a:p>
          <a:p>
            <a:endParaRPr lang="en-US" sz="2400" dirty="0" smtClean="0"/>
          </a:p>
        </p:txBody>
      </p:sp>
      <p:sp>
        <p:nvSpPr>
          <p:cNvPr id="17" name="Title 1"/>
          <p:cNvSpPr>
            <a:spLocks noGrp="1"/>
          </p:cNvSpPr>
          <p:nvPr>
            <p:ph type="title"/>
          </p:nvPr>
        </p:nvSpPr>
        <p:spPr>
          <a:xfrm>
            <a:off x="770710" y="228600"/>
            <a:ext cx="9519466" cy="990600"/>
          </a:xfrm>
        </p:spPr>
        <p:txBody>
          <a:bodyPr/>
          <a:lstStyle/>
          <a:p>
            <a:pPr eaLnBrk="1" hangingPunct="1"/>
            <a:r>
              <a:rPr lang="en-US" altLang="en-US" sz="3200" dirty="0" smtClean="0">
                <a:solidFill>
                  <a:schemeClr val="tx1"/>
                </a:solidFill>
              </a:rPr>
              <a:t>Comparison of two solutions of surface temperature </a:t>
            </a:r>
            <a:endParaRPr lang="en-US" altLang="en-US" sz="3200" dirty="0">
              <a:solidFill>
                <a:schemeClr val="tx1"/>
              </a:solidFill>
            </a:endParaRPr>
          </a:p>
        </p:txBody>
      </p:sp>
      <p:pic>
        <p:nvPicPr>
          <p:cNvPr id="8" name="Picture 7"/>
          <p:cNvPicPr>
            <a:picLocks noChangeAspect="1"/>
          </p:cNvPicPr>
          <p:nvPr/>
        </p:nvPicPr>
        <p:blipFill>
          <a:blip r:embed="rId3"/>
          <a:stretch>
            <a:fillRect/>
          </a:stretch>
        </p:blipFill>
        <p:spPr>
          <a:xfrm>
            <a:off x="1913268" y="3717034"/>
            <a:ext cx="6400814" cy="822962"/>
          </a:xfrm>
          <a:prstGeom prst="rect">
            <a:avLst/>
          </a:prstGeom>
        </p:spPr>
      </p:pic>
    </p:spTree>
    <p:extLst>
      <p:ext uri="{BB962C8B-B14F-4D97-AF65-F5344CB8AC3E}">
        <p14:creationId xmlns:p14="http://schemas.microsoft.com/office/powerpoint/2010/main" val="26642853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 Id="rId2" Type="http://schemas.openxmlformats.org/officeDocument/2006/relationships/image" Target="../media/image4.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4549</TotalTime>
  <Words>529</Words>
  <Application>Microsoft Macintosh PowerPoint</Application>
  <PresentationFormat>Widescreen</PresentationFormat>
  <Paragraphs>119</Paragraphs>
  <Slides>15</Slides>
  <Notes>6</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15</vt:i4>
      </vt:variant>
    </vt:vector>
  </HeadingPairs>
  <TitlesOfParts>
    <vt:vector size="29" baseType="lpstr">
      <vt:lpstr>Arial</vt:lpstr>
      <vt:lpstr>Calibri</vt:lpstr>
      <vt:lpstr>Cambria Math</vt:lpstr>
      <vt:lpstr>Franklin Gothic Book</vt:lpstr>
      <vt:lpstr>Franklin Gothic Medium</vt:lpstr>
      <vt:lpstr>Symbol</vt:lpstr>
      <vt:lpstr>Times New Roman</vt:lpstr>
      <vt:lpstr>Tunga</vt:lpstr>
      <vt:lpstr>Tw Cen MT</vt:lpstr>
      <vt:lpstr>Wingdings</vt:lpstr>
      <vt:lpstr>Wingdings 2</vt:lpstr>
      <vt:lpstr>宋体</vt:lpstr>
      <vt:lpstr>Median</vt:lpstr>
      <vt:lpstr>Angles</vt:lpstr>
      <vt:lpstr>Energy Balance, evaporation, and surface temperature  5. Predicting surface temperature</vt:lpstr>
      <vt:lpstr>Radiation feedback</vt:lpstr>
      <vt:lpstr>Radiation feedback</vt:lpstr>
      <vt:lpstr>Temperature perturbation (radiation-only solution)</vt:lpstr>
      <vt:lpstr>PowerPoint Presentation</vt:lpstr>
      <vt:lpstr>Radiative forcing versus energy redistribution</vt:lpstr>
      <vt:lpstr>One-source model of surface temperature</vt:lpstr>
      <vt:lpstr>One-source model of surface temperature</vt:lpstr>
      <vt:lpstr>Comparison of two solutions of surface temperature </vt:lpstr>
      <vt:lpstr>PowerPoint Presentation</vt:lpstr>
      <vt:lpstr>Partition the effect of local land use change</vt:lpstr>
      <vt:lpstr>Effect of deforestation on surface temperature </vt:lpstr>
      <vt:lpstr>PowerPoint Presentation</vt:lpstr>
      <vt:lpstr>Homework exercise</vt:lpstr>
      <vt:lpstr>Questions about lake responses to global warming</vt:lpstr>
    </vt:vector>
  </TitlesOfParts>
  <Company>Yale University</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rxsmith</dc:creator>
  <cp:lastModifiedBy>Microsoft Office User</cp:lastModifiedBy>
  <cp:revision>503</cp:revision>
  <cp:lastPrinted>2014-01-28T01:06:42Z</cp:lastPrinted>
  <dcterms:created xsi:type="dcterms:W3CDTF">2007-09-17T10:00:58Z</dcterms:created>
  <dcterms:modified xsi:type="dcterms:W3CDTF">2017-11-14T03:25:09Z</dcterms:modified>
</cp:coreProperties>
</file>