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9"/>
  </p:notesMasterIdLst>
  <p:sldIdLst>
    <p:sldId id="439" r:id="rId3"/>
    <p:sldId id="396" r:id="rId4"/>
    <p:sldId id="444" r:id="rId5"/>
    <p:sldId id="445" r:id="rId6"/>
    <p:sldId id="442" r:id="rId7"/>
    <p:sldId id="443" r:id="rId8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14" autoAdjust="0"/>
    <p:restoredTop sz="50000" autoAdjust="0"/>
  </p:normalViewPr>
  <p:slideViewPr>
    <p:cSldViewPr snapToGrid="0">
      <p:cViewPr varScale="1">
        <p:scale>
          <a:sx n="96" d="100"/>
          <a:sy n="96" d="100"/>
        </p:scale>
        <p:origin x="584" y="168"/>
      </p:cViewPr>
      <p:guideLst>
        <p:guide orient="horz" pos="1323"/>
        <p:guide pos="38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9/11/17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9/11/17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9/11/17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Fundamental Equations: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 </a:t>
            </a:r>
            <a:r>
              <a:rPr lang="en-US" smtClean="0"/>
              <a:t>coordinate systems</a:t>
            </a:r>
            <a:r>
              <a:rPr lang="en-US" altLang="en-US" sz="3200" b="1" dirty="0"/>
              <a:t/>
            </a:r>
            <a:br>
              <a:rPr lang="en-US" altLang="en-US" sz="3200" b="1" dirty="0"/>
            </a:br>
            <a:r>
              <a:rPr lang="en-US" altLang="en-US" sz="3200" b="1" dirty="0"/>
              <a:t/>
            </a:r>
            <a:br>
              <a:rPr lang="en-US" altLang="en-US" sz="3200" b="1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A Cartesian coordinate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904729" y="4287740"/>
            <a:ext cx="279598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1442839" y="3615871"/>
            <a:ext cx="941075" cy="134373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1913377" y="2406507"/>
            <a:ext cx="0" cy="188123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00710" y="4038859"/>
            <a:ext cx="390084" cy="497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289" y="3322199"/>
            <a:ext cx="390084" cy="497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71351" y="2026600"/>
            <a:ext cx="284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23201" y="1984086"/>
            <a:ext cx="1776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u, v, w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00600" y="4416170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(East)</a:t>
            </a:r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21792" y="372471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(North)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9023201" y="2860199"/>
                <a:ext cx="2465996" cy="7654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𝛻</m:t>
                      </m:r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𝑎</m:t>
                      </m:r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={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𝑎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𝑥</m:t>
                          </m:r>
                        </m:den>
                      </m:f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,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𝑎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𝑦</m:t>
                          </m:r>
                        </m:den>
                      </m:f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,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𝑎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𝑧</m:t>
                          </m:r>
                        </m:den>
                      </m:f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}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3201" y="2860199"/>
                <a:ext cx="2465996" cy="76540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9023201" y="4114809"/>
                <a:ext cx="2203104" cy="7654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charset="0"/>
                        </a:rPr>
                        <m:t>−</m:t>
                      </m:r>
                      <m:f>
                        <m:fPr>
                          <m:ctrlPr>
                            <a:rPr lang="mr-IN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mr-IN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𝜌</m:t>
                          </m:r>
                        </m:den>
                      </m:f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{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𝑝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𝑥</m:t>
                          </m:r>
                        </m:den>
                      </m:f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,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𝑝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𝑦</m:t>
                          </m:r>
                        </m:den>
                      </m:f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,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𝑝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𝑧</m:t>
                          </m:r>
                        </m:den>
                      </m:f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}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3201" y="4114809"/>
                <a:ext cx="2203104" cy="76540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9023201" y="5551474"/>
                <a:ext cx="164872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charset="0"/>
                        </a:rPr>
                        <m:t>{</m:t>
                      </m:r>
                      <m:r>
                        <a:rPr lang="en-US" sz="2400" b="0" i="1" smtClean="0">
                          <a:latin typeface="Cambria Math" charset="0"/>
                        </a:rPr>
                        <m:t>𝑓𝑣</m:t>
                      </m:r>
                      <m:r>
                        <a:rPr lang="en-US" sz="2400" b="0" i="1" smtClean="0">
                          <a:latin typeface="Cambria Math" charset="0"/>
                        </a:rPr>
                        <m:t>, −</m:t>
                      </m:r>
                      <m:r>
                        <a:rPr lang="en-US" sz="2400" b="0" i="1" smtClean="0">
                          <a:latin typeface="Cambria Math" charset="0"/>
                        </a:rPr>
                        <m:t>𝑓𝑢</m:t>
                      </m:r>
                      <m:r>
                        <a:rPr lang="en-US" sz="2400" b="0" i="1" smtClean="0">
                          <a:latin typeface="Cambria Math" charset="0"/>
                        </a:rPr>
                        <m:t>, 0}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3201" y="5551474"/>
                <a:ext cx="1648721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5904" r="-5535" b="-4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6797111" y="2019840"/>
            <a:ext cx="21698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Velocity vector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6677591" y="3040126"/>
            <a:ext cx="22894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Gradient vector</a:t>
            </a:r>
            <a:endParaRPr lang="en-US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5581137" y="4287740"/>
            <a:ext cx="3385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Pressure gradient force</a:t>
            </a:r>
            <a:endParaRPr lang="en-US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6983765" y="5552246"/>
            <a:ext cx="1983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Coriolis force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A common coordinate for flow in the boundary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290" y="1671488"/>
            <a:ext cx="7373112" cy="45590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97186" y="1648629"/>
            <a:ext cx="3259226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Isobars in a low pressure</a:t>
            </a:r>
          </a:p>
          <a:p>
            <a:r>
              <a:rPr lang="en-US" sz="2000" dirty="0"/>
              <a:t>i</a:t>
            </a:r>
            <a:r>
              <a:rPr lang="en-US" sz="2000" dirty="0" smtClean="0"/>
              <a:t>n the northern hemisphere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605499" y="1744585"/>
            <a:ext cx="227414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Forces in balance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8944294" y="2647141"/>
            <a:ext cx="269176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F</a:t>
            </a:r>
            <a:r>
              <a:rPr lang="en-US" b="1" baseline="-25000" dirty="0" smtClean="0">
                <a:latin typeface="Times New Roman" charset="0"/>
                <a:ea typeface="Times New Roman" charset="0"/>
                <a:cs typeface="Times New Roman" charset="0"/>
              </a:rPr>
              <a:t>1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: Pressure gradient force</a:t>
            </a:r>
          </a:p>
          <a:p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F</a:t>
            </a:r>
            <a:r>
              <a:rPr lang="en-US" b="1" baseline="-25000" dirty="0" smtClean="0">
                <a:latin typeface="Times New Roman" charset="0"/>
                <a:ea typeface="Times New Roman" charset="0"/>
                <a:cs typeface="Times New Roman" charset="0"/>
              </a:rPr>
              <a:t>2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: Coriolis force</a:t>
            </a:r>
          </a:p>
          <a:p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F</a:t>
            </a:r>
            <a:r>
              <a:rPr lang="en-US" b="1" baseline="-25000" dirty="0" smtClean="0">
                <a:latin typeface="Times New Roman" charset="0"/>
                <a:ea typeface="Times New Roman" charset="0"/>
                <a:cs typeface="Times New Roman" charset="0"/>
              </a:rPr>
              <a:t>3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: Surface friction</a:t>
            </a:r>
          </a:p>
          <a:p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b="1" dirty="0" smtClean="0">
                <a:latin typeface="Times New Roman" charset="0"/>
                <a:ea typeface="Times New Roman" charset="0"/>
                <a:cs typeface="Times New Roman" charset="0"/>
              </a:rPr>
              <a:t>V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: surface wind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46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Flow patterns in the northern hemisphere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432" y="2286000"/>
            <a:ext cx="9217152" cy="384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7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Instrument coordinate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805877" y="3731150"/>
            <a:ext cx="279598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2343987" y="3059281"/>
            <a:ext cx="941075" cy="134373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814525" y="1849917"/>
            <a:ext cx="0" cy="188123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01858" y="3482269"/>
            <a:ext cx="2984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US" sz="2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88437" y="2765609"/>
            <a:ext cx="2984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en-US" sz="2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72499" y="1470010"/>
            <a:ext cx="284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en-US" sz="2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8244" y="1724542"/>
            <a:ext cx="11159570" cy="34501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41179" y="4979879"/>
            <a:ext cx="76290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Notes:</a:t>
            </a:r>
          </a:p>
          <a:p>
            <a:pPr marL="285750" indent="-285750">
              <a:buFont typeface="Wingdings" charset="2"/>
              <a:buChar char="§"/>
            </a:pPr>
            <a:r>
              <a:rPr lang="en-US" i="1" dirty="0" smtClean="0">
                <a:latin typeface="Times New Roman" charset="0"/>
                <a:ea typeface="Times New Roman" charset="0"/>
                <a:cs typeface="Times New Roman" charset="0"/>
              </a:rPr>
              <a:t>x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and </a:t>
            </a:r>
            <a:r>
              <a:rPr lang="en-US" i="1" dirty="0" smtClean="0">
                <a:latin typeface="Times New Roman" charset="0"/>
                <a:ea typeface="Times New Roman" charset="0"/>
                <a:cs typeface="Times New Roman" charset="0"/>
              </a:rPr>
              <a:t>y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axes are in the horizontal plane for a leveled anemometer.</a:t>
            </a:r>
          </a:p>
          <a:p>
            <a:pPr marL="285750" indent="-285750">
              <a:buFont typeface="Wingdings" charset="2"/>
              <a:buChar char="§"/>
            </a:pPr>
            <a:r>
              <a:rPr lang="en-US" i="1" dirty="0">
                <a:latin typeface="Times New Roman" charset="0"/>
                <a:ea typeface="Times New Roman" charset="0"/>
                <a:cs typeface="Times New Roman" charset="0"/>
              </a:rPr>
              <a:t>x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axis points to the opposition direction from which the anemometer is facing.</a:t>
            </a:r>
          </a:p>
          <a:p>
            <a:pPr marL="285750" indent="-285750">
              <a:buFont typeface="Wingdings" charset="2"/>
              <a:buChar char="§"/>
            </a:pPr>
            <a:r>
              <a:rPr lang="en-US" i="1" dirty="0" smtClean="0">
                <a:latin typeface="Times New Roman" charset="0"/>
                <a:ea typeface="Times New Roman" charset="0"/>
                <a:cs typeface="Times New Roman" charset="0"/>
              </a:rPr>
              <a:t>z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axis points upward and is in the opposite direction of the gravitational force.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90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Micrometeorological coordinate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734462" y="4336560"/>
            <a:ext cx="279598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 flipV="1">
            <a:off x="2272572" y="3664691"/>
            <a:ext cx="941075" cy="134373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2743110" y="2455327"/>
            <a:ext cx="0" cy="188123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30443" y="4087679"/>
            <a:ext cx="390084" cy="497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17022" y="3371019"/>
            <a:ext cx="390084" cy="497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01084" y="2075420"/>
            <a:ext cx="284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567875" y="3062056"/>
                <a:ext cx="372230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Mean wind vector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charset="0"/>
                        <a:cs typeface="Times New Roman" panose="02020603050405020304" pitchFamily="18" charset="0"/>
                      </a:rPr>
                      <m:t>{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</m:acc>
                    <m:r>
                      <a:rPr lang="en-US" sz="2400" b="0" i="1" smtClean="0">
                        <a:latin typeface="Cambria Math" charset="0"/>
                        <a:cs typeface="Times New Roman" panose="02020603050405020304" pitchFamily="18" charset="0"/>
                      </a:rPr>
                      <m:t>,0,0}</m:t>
                    </m:r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7875" y="3062056"/>
                <a:ext cx="3722301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2455" t="-10526" r="-491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ight Arrow 11"/>
          <p:cNvSpPr/>
          <p:nvPr/>
        </p:nvSpPr>
        <p:spPr>
          <a:xfrm>
            <a:off x="1020589" y="3062056"/>
            <a:ext cx="1317504" cy="223956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522888" y="2663993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607047" y="2806192"/>
            <a:ext cx="1445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970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2030</TotalTime>
  <Words>154</Words>
  <Application>Microsoft Macintosh PowerPoint</Application>
  <PresentationFormat>Widescreen</PresentationFormat>
  <Paragraphs>42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Cambria Math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Fundamental Equations:   1. coordinate systems  </vt:lpstr>
      <vt:lpstr>A Cartesian coordinate </vt:lpstr>
      <vt:lpstr>A common coordinate for flow in the boundary layer</vt:lpstr>
      <vt:lpstr>Flow patterns in the northern hemisphere</vt:lpstr>
      <vt:lpstr>Instrument coordinate </vt:lpstr>
      <vt:lpstr>Micrometeorological coordinate 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347</cp:revision>
  <cp:lastPrinted>2014-01-28T01:06:42Z</cp:lastPrinted>
  <dcterms:created xsi:type="dcterms:W3CDTF">2007-09-17T10:00:58Z</dcterms:created>
  <dcterms:modified xsi:type="dcterms:W3CDTF">2017-09-12T00:13:21Z</dcterms:modified>
</cp:coreProperties>
</file>