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4058" r:id="rId2"/>
  </p:sldMasterIdLst>
  <p:notesMasterIdLst>
    <p:notesMasterId r:id="rId20"/>
  </p:notesMasterIdLst>
  <p:sldIdLst>
    <p:sldId id="440" r:id="rId3"/>
    <p:sldId id="396" r:id="rId4"/>
    <p:sldId id="450" r:id="rId5"/>
    <p:sldId id="448" r:id="rId6"/>
    <p:sldId id="441" r:id="rId7"/>
    <p:sldId id="449" r:id="rId8"/>
    <p:sldId id="442" r:id="rId9"/>
    <p:sldId id="451" r:id="rId10"/>
    <p:sldId id="452" r:id="rId11"/>
    <p:sldId id="444" r:id="rId12"/>
    <p:sldId id="453" r:id="rId13"/>
    <p:sldId id="454" r:id="rId14"/>
    <p:sldId id="455" r:id="rId15"/>
    <p:sldId id="443" r:id="rId16"/>
    <p:sldId id="445" r:id="rId17"/>
    <p:sldId id="446" r:id="rId18"/>
    <p:sldId id="447" r:id="rId19"/>
  </p:sldIdLst>
  <p:sldSz cx="12192000" cy="68580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323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14" autoAdjust="0"/>
    <p:restoredTop sz="50000" autoAdjust="0"/>
  </p:normalViewPr>
  <p:slideViewPr>
    <p:cSldViewPr snapToGrid="0">
      <p:cViewPr>
        <p:scale>
          <a:sx n="70" d="100"/>
          <a:sy n="70" d="100"/>
        </p:scale>
        <p:origin x="1600" y="744"/>
      </p:cViewPr>
      <p:guideLst>
        <p:guide orient="horz" pos="1323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altLang="en-US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20725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en-US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8360AE7D-5D25-EA42-88F4-191AF31132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7893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3F7944B-8D25-45BB-A622-1DF692FE1BF6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471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E60A80BC-895C-E644-992F-763AEB1B43BC}" type="datetimeFigureOut">
              <a:rPr lang="en-US" altLang="en-US"/>
              <a:pPr/>
              <a:t>9/5/17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charset="0"/>
              </a:defRPr>
            </a:lvl1pPr>
          </a:lstStyle>
          <a:p>
            <a:fld id="{3E54D62E-DA59-3443-B6C4-FF7B2DB1D3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3234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ight Triangle 5"/>
          <p:cNvSpPr/>
          <p:nvPr/>
        </p:nvSpPr>
        <p:spPr>
          <a:xfrm rot="5400000">
            <a:off x="1720851" y="-1720850"/>
            <a:ext cx="6858000" cy="1029970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46573" y="1576104"/>
            <a:ext cx="694944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2737" y="2618913"/>
            <a:ext cx="507703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730605" y="2253385"/>
            <a:ext cx="7726347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rgbClr val="434342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 eaLnBrk="0" hangingPunct="0">
              <a:defRPr>
                <a:solidFill>
                  <a:srgbClr val="434342"/>
                </a:solidFill>
                <a:latin typeface="Times New Roman" panose="02020603050405020304" pitchFamily="18" charset="0"/>
              </a:defRPr>
            </a:lvl1pPr>
          </a:lstStyle>
          <a:p>
            <a:fld id="{F0B07E6F-64BA-4EF0-89C3-A2D264EC81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6499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4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1" y="5048250"/>
            <a:ext cx="4762500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705101" y="0"/>
            <a:ext cx="9486900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rtlCol="0" anchor="ctr">
            <a:normAutofit/>
          </a:bodyPr>
          <a:lstStyle>
            <a:lvl1pPr algn="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94929" y="1717501"/>
            <a:ext cx="73152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524639" y="2180529"/>
            <a:ext cx="8128727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0B4A7F95-5D05-4E29-95BA-6C3B579174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0514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84BEF054-99BD-47BC-91FC-8C14C40C8E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1181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FE3E0B68-1393-45C7-8557-2A07A8A62D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2341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D6B19B1-F78A-44A2-A5CB-399972B09D71}" type="datetimeFigureOut">
              <a:rPr lang="en-US"/>
              <a:pPr>
                <a:defRPr/>
              </a:pPr>
              <a:t>9/5/17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2448EB6E-5D01-4514-B485-2FDA75E4D1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0576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-2117" y="-1588"/>
            <a:ext cx="12194117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1089484" y="1730403"/>
            <a:ext cx="7531497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616370" y="2470926"/>
            <a:ext cx="8681508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CA936FB2-5D60-46A7-94B0-F5DFBC704B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6107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4D47BCB0-17FD-4878-99EF-49E61FFDFE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8214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-2117" y="-1588"/>
            <a:ext cx="12194117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ight Triangle 4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92532" y="1726738"/>
            <a:ext cx="7534656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621536" y="2468304"/>
            <a:ext cx="8680704" cy="329184"/>
          </a:xfrm>
        </p:spPr>
        <p:txBody>
          <a:bodyPr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D6C4B6F1-8F3F-4BE4-875B-3F77FCF14F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3017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6688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17313B19-591F-473D-A2A5-217A696CDD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8338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2200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6688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6688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2A090A51-A406-4130-A9AE-D968176118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2088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6AEA3484-D2A5-490F-9723-5283C07524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7757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Times New Roman" panose="02020603050405020304" pitchFamily="18" charset="0"/>
              </a:defRPr>
            </a:lvl1pPr>
          </a:lstStyle>
          <a:p>
            <a:fld id="{09B1B57A-BC90-4C68-B309-BE07B0F817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2781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2" Type="http://schemas.openxmlformats.org/officeDocument/2006/relationships/slideLayout" Target="../slideLayouts/slideLayout4.xml"/><Relationship Id="rId3" Type="http://schemas.openxmlformats.org/officeDocument/2006/relationships/slideLayout" Target="../slideLayouts/slideLayout5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slideLayout" Target="../slideLayouts/slideLayout8.xml"/><Relationship Id="rId7" Type="http://schemas.openxmlformats.org/officeDocument/2006/relationships/slideLayout" Target="../slideLayouts/slideLayout9.xml"/><Relationship Id="rId8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21"/>
          <p:cNvSpPr>
            <a:spLocks noGrp="1"/>
          </p:cNvSpPr>
          <p:nvPr>
            <p:ph type="title"/>
          </p:nvPr>
        </p:nvSpPr>
        <p:spPr bwMode="auto">
          <a:xfrm>
            <a:off x="812800" y="228600"/>
            <a:ext cx="10871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817033" y="1600201"/>
            <a:ext cx="108712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775F55"/>
                </a:solidFill>
              </a:defRPr>
            </a:lvl1pPr>
          </a:lstStyle>
          <a:p>
            <a:fld id="{ADAE5F0D-EE0A-5F44-965A-ACBBBAA19A82}" type="datetimeFigureOut">
              <a:rPr lang="en-US" altLang="en-US"/>
              <a:pPr/>
              <a:t>9/5/17</a:t>
            </a:fld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12801" y="6248401"/>
            <a:ext cx="72284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775F55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12192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Tw Cen MT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Tw Cen MT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7400" y="1279525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FFFF"/>
              </a:solidFill>
              <a:latin typeface="Tw Cen MT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9"/>
            <a:ext cx="7112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fld id="{5AE03BC1-6732-6441-ABFF-6AE1B7A8869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70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4233" y="5051426"/>
            <a:ext cx="4766733" cy="1806575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2117" y="5051426"/>
            <a:ext cx="12194117" cy="180657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6434" y="365126"/>
            <a:ext cx="10028767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96434" y="1100138"/>
            <a:ext cx="10028767" cy="357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68818" y="5870576"/>
            <a:ext cx="2901949" cy="201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2963240F-FC65-44ED-9421-7AA0FB0CC610}" type="datetimeFigureOut">
              <a:rPr lang="en-US">
                <a:ea typeface="+mn-ea"/>
                <a:cs typeface="+mn-cs"/>
              </a:rPr>
              <a:pPr>
                <a:defRPr/>
              </a:pPr>
              <a:t>9/5/17</a:t>
            </a:fld>
            <a:endParaRPr lang="en-US"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90533" y="6284914"/>
            <a:ext cx="62992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000" cap="all" spc="200" baseline="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1400" y="6170614"/>
            <a:ext cx="670984" cy="503237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wrap="square" lIns="9144" tIns="9144" rIns="9144" bIns="9144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defRPr sz="1600">
                <a:solidFill>
                  <a:srgbClr val="FFFFFF"/>
                </a:solidFill>
                <a:latin typeface="Arial" panose="020B0604020202020204" pitchFamily="34" charset="0"/>
              </a:defRPr>
            </a:lvl1pPr>
          </a:lstStyle>
          <a:p>
            <a:fld id="{3A10E68A-56B7-4236-87C2-2C44A52A1FFC}" type="slidenum">
              <a:rPr lang="en-US" altLang="en-US" smtClean="0">
                <a:ea typeface="+mn-ea"/>
                <a:cs typeface="+mn-cs"/>
              </a:rPr>
              <a:pPr/>
              <a:t>‹#›</a:t>
            </a:fld>
            <a:endParaRPr lang="en-US" altLang="en-US" smtClean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7655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  <p:sldLayoutId id="21474840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anose="020B0603020102020204" pitchFamily="34" charset="0"/>
        </a:defRPr>
      </a:lvl9pPr>
    </p:titleStyle>
    <p:bodyStyle>
      <a:lvl1pPr marL="342900" indent="-342900" algn="l" rtl="0" eaLnBrk="0" fontAlgn="base" hangingPunct="0">
        <a:spcBef>
          <a:spcPts val="800"/>
        </a:spcBef>
        <a:spcAft>
          <a:spcPct val="0"/>
        </a:spcAft>
        <a:buFont typeface="Arial" panose="020B0604020202020204" pitchFamily="34" charset="0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0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16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2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88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3" Type="http://schemas.openxmlformats.org/officeDocument/2006/relationships/image" Target="../media/image19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tiff"/><Relationship Id="rId3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3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863600" y="1905000"/>
            <a:ext cx="10541000" cy="2628900"/>
          </a:xfrm>
        </p:spPr>
        <p:txBody>
          <a:bodyPr/>
          <a:lstStyle/>
          <a:p>
            <a:r>
              <a:rPr lang="en-US" sz="3600" dirty="0" smtClean="0"/>
              <a:t>Introduction: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3</a:t>
            </a:r>
            <a:r>
              <a:rPr lang="en-US" dirty="0" smtClean="0"/>
              <a:t>. Application topics</a:t>
            </a:r>
            <a:r>
              <a:rPr lang="en-US" altLang="en-US" sz="3200" b="1" dirty="0"/>
              <a:t/>
            </a:r>
            <a:br>
              <a:rPr lang="en-US" altLang="en-US" sz="3200" b="1" dirty="0"/>
            </a:br>
            <a:r>
              <a:rPr lang="en-US" altLang="en-US" sz="3200" b="1" dirty="0"/>
              <a:t/>
            </a:r>
            <a:br>
              <a:rPr lang="en-US" altLang="en-US" sz="3200" b="1" dirty="0"/>
            </a:b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2170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814388" y="228600"/>
            <a:ext cx="9980612" cy="9906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solidFill>
                  <a:schemeClr val="tx1"/>
                </a:solidFill>
              </a:rPr>
              <a:t>Dispersion of air pollutants</a:t>
            </a:r>
          </a:p>
        </p:txBody>
      </p:sp>
      <p:pic>
        <p:nvPicPr>
          <p:cNvPr id="4" name="Picture 3" descr="loop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29" y="1600988"/>
            <a:ext cx="10304671" cy="7719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29822" y="1600988"/>
            <a:ext cx="405752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Smoke plume </a:t>
            </a:r>
            <a:r>
              <a:rPr lang="en-US" smtClean="0"/>
              <a:t>(looping), </a:t>
            </a:r>
            <a:r>
              <a:rPr lang="en-US" dirty="0" smtClean="0"/>
              <a:t>Oregon, USA</a:t>
            </a:r>
            <a:endParaRPr lang="en-US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57853" y="6297657"/>
            <a:ext cx="2330382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Photo credit:  Bill </a:t>
            </a:r>
            <a:r>
              <a:rPr lang="en-US" sz="1400" dirty="0" err="1"/>
              <a:t>Reifsnyder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6316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limate and Life Scan0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0" y="1500188"/>
            <a:ext cx="9144000" cy="611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814388" y="228600"/>
            <a:ext cx="9980612" cy="9906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solidFill>
                  <a:schemeClr val="tx1"/>
                </a:solidFill>
              </a:rPr>
              <a:t>Dispersion of air pollutants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61286" y="1500188"/>
            <a:ext cx="513473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Smoke plume (fanning), Saskatchewan, Canada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5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limate and Life Scan0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600" y="1409700"/>
            <a:ext cx="9144000" cy="609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814388" y="228600"/>
            <a:ext cx="9980612" cy="9906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solidFill>
                  <a:schemeClr val="tx1"/>
                </a:solidFill>
              </a:rPr>
              <a:t>Dispersion of air pollutants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61286" y="1500188"/>
            <a:ext cx="5870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Smoke plume (coning), Port Angeles, Washington, USA</a:t>
            </a:r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57853" y="6297657"/>
            <a:ext cx="212359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Photo credit</a:t>
            </a:r>
            <a:r>
              <a:rPr lang="en-US" sz="1400" smtClean="0">
                <a:solidFill>
                  <a:prstClr val="black"/>
                </a:solidFill>
                <a:latin typeface="Calibri"/>
              </a:rPr>
              <a:t>:  Phil Johnson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9651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814388" y="228600"/>
            <a:ext cx="9980612" cy="9906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solidFill>
                  <a:schemeClr val="tx1"/>
                </a:solidFill>
              </a:rPr>
              <a:t>Dispersion of air pollutants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35886" y="1766888"/>
            <a:ext cx="340349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Smoke plumes near a coastline</a:t>
            </a:r>
            <a:endParaRPr lang="en-US" dirty="0"/>
          </a:p>
        </p:txBody>
      </p:sp>
      <p:pic>
        <p:nvPicPr>
          <p:cNvPr id="5" name="Picture 3" descr="sea_breeze_smok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694" y="2387600"/>
            <a:ext cx="9760346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73753" y="6310357"/>
            <a:ext cx="16078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Source:  </a:t>
            </a:r>
            <a:r>
              <a:rPr lang="en-US" sz="1400" dirty="0" err="1" smtClean="0">
                <a:solidFill>
                  <a:prstClr val="black"/>
                </a:solidFill>
                <a:latin typeface="Calibri"/>
              </a:rPr>
              <a:t>Oke</a:t>
            </a:r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 (1988)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6293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SC09606 sm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431"/>
            <a:ext cx="12192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DSC09606 sm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50930"/>
            <a:ext cx="12192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12192000" cy="149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814388" y="228600"/>
            <a:ext cx="9980612" cy="9906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solidFill>
                  <a:schemeClr val="tx1"/>
                </a:solidFill>
              </a:rPr>
              <a:t>Prediction of evapotranspiration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96397" y="1764699"/>
            <a:ext cx="433965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Pivotal irrigation system, Nebraska, USA</a:t>
            </a:r>
            <a:endParaRPr 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57853" y="6297657"/>
            <a:ext cx="1956498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Photo credit:  Hui-</a:t>
            </a:r>
            <a:r>
              <a:rPr lang="en-US" sz="1400" dirty="0" err="1" smtClean="0">
                <a:solidFill>
                  <a:prstClr val="black"/>
                </a:solidFill>
                <a:latin typeface="Calibri"/>
              </a:rPr>
              <a:t>Ju</a:t>
            </a:r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 Wu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960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814388" y="228600"/>
            <a:ext cx="9980612" cy="9906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solidFill>
                  <a:schemeClr val="tx1"/>
                </a:solidFill>
              </a:rPr>
              <a:t>Urban heat islands</a:t>
            </a:r>
          </a:p>
        </p:txBody>
      </p:sp>
      <p:pic>
        <p:nvPicPr>
          <p:cNvPr id="4" name="Picture 4" descr="urban_heat_island_cu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22" y="2855274"/>
            <a:ext cx="5335524" cy="2624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6336" y="1888260"/>
            <a:ext cx="4378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Temperature along a </a:t>
            </a:r>
            <a:r>
              <a:rPr lang="en-US" smtClean="0"/>
              <a:t>rural-urban transect</a:t>
            </a:r>
            <a:endParaRPr 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73753" y="6310357"/>
            <a:ext cx="29727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Source:  </a:t>
            </a:r>
            <a:r>
              <a:rPr lang="en-US" sz="1400" dirty="0" err="1" smtClean="0">
                <a:solidFill>
                  <a:prstClr val="black"/>
                </a:solidFill>
                <a:latin typeface="Calibri"/>
              </a:rPr>
              <a:t>Oke</a:t>
            </a:r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 (1888); Zhao et al. (2017)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5950225" y="2425148"/>
            <a:ext cx="5872921" cy="38852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174574" y="1696104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Mitigation of urban warming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77622" y="1637508"/>
            <a:ext cx="5481056" cy="4072805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55166" y="1637508"/>
            <a:ext cx="6063037" cy="4885045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97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814388" y="228600"/>
            <a:ext cx="9980612" cy="9906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solidFill>
                  <a:schemeClr val="tx1"/>
                </a:solidFill>
              </a:rPr>
              <a:t>Connection to large-scale atmospheric flows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001164" y="2463923"/>
            <a:ext cx="2179447" cy="2072645"/>
            <a:chOff x="279721" y="477733"/>
            <a:chExt cx="1111171" cy="1055913"/>
          </a:xfrm>
          <a:scene3d>
            <a:camera prst="isometricTopUp"/>
            <a:lightRig rig="threePt" dir="t"/>
          </a:scene3d>
        </p:grpSpPr>
        <p:sp>
          <p:nvSpPr>
            <p:cNvPr id="5" name="TextBox 4"/>
            <p:cNvSpPr txBox="1"/>
            <p:nvPr/>
          </p:nvSpPr>
          <p:spPr>
            <a:xfrm>
              <a:off x="705955" y="778587"/>
              <a:ext cx="189771" cy="235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348033" y="477733"/>
              <a:ext cx="910225" cy="91022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479913" y="615175"/>
              <a:ext cx="646465" cy="6464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Arc 7"/>
            <p:cNvSpPr/>
            <p:nvPr/>
          </p:nvSpPr>
          <p:spPr>
            <a:xfrm rot="1200000">
              <a:off x="821803" y="1047509"/>
              <a:ext cx="162046" cy="486137"/>
            </a:xfrm>
            <a:prstGeom prst="arc">
              <a:avLst>
                <a:gd name="adj1" fmla="val 16842797"/>
                <a:gd name="adj2" fmla="val 4492554"/>
              </a:avLst>
            </a:prstGeom>
            <a:ln w="19050">
              <a:solidFill>
                <a:schemeClr val="tx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rc 8"/>
            <p:cNvSpPr/>
            <p:nvPr/>
          </p:nvSpPr>
          <p:spPr>
            <a:xfrm rot="-3000000">
              <a:off x="1066801" y="707987"/>
              <a:ext cx="162046" cy="486137"/>
            </a:xfrm>
            <a:prstGeom prst="arc">
              <a:avLst>
                <a:gd name="adj1" fmla="val 16842797"/>
                <a:gd name="adj2" fmla="val 4492554"/>
              </a:avLst>
            </a:prstGeom>
            <a:ln w="19050">
              <a:solidFill>
                <a:schemeClr val="tx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Arc 9"/>
            <p:cNvSpPr/>
            <p:nvPr/>
          </p:nvSpPr>
          <p:spPr>
            <a:xfrm rot="9000000">
              <a:off x="420544" y="489997"/>
              <a:ext cx="162046" cy="486137"/>
            </a:xfrm>
            <a:prstGeom prst="arc">
              <a:avLst>
                <a:gd name="adj1" fmla="val 16842797"/>
                <a:gd name="adj2" fmla="val 4492554"/>
              </a:avLst>
            </a:prstGeom>
            <a:ln w="19050">
              <a:solidFill>
                <a:schemeClr val="tx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Arc 10"/>
            <p:cNvSpPr/>
            <p:nvPr/>
          </p:nvSpPr>
          <p:spPr>
            <a:xfrm rot="3000000" flipH="1" flipV="1">
              <a:off x="844952" y="358817"/>
              <a:ext cx="162046" cy="486137"/>
            </a:xfrm>
            <a:prstGeom prst="arc">
              <a:avLst>
                <a:gd name="adj1" fmla="val 16842797"/>
                <a:gd name="adj2" fmla="val 4492554"/>
              </a:avLst>
            </a:prstGeom>
            <a:ln w="19050">
              <a:solidFill>
                <a:schemeClr val="tx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rc 11"/>
            <p:cNvSpPr/>
            <p:nvPr/>
          </p:nvSpPr>
          <p:spPr>
            <a:xfrm rot="4800000">
              <a:off x="441767" y="927908"/>
              <a:ext cx="162046" cy="486137"/>
            </a:xfrm>
            <a:prstGeom prst="arc">
              <a:avLst>
                <a:gd name="adj1" fmla="val 16842797"/>
                <a:gd name="adj2" fmla="val 4492554"/>
              </a:avLst>
            </a:prstGeom>
            <a:ln w="19050">
              <a:solidFill>
                <a:schemeClr val="tx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497769" y="2506400"/>
            <a:ext cx="2179447" cy="2072645"/>
            <a:chOff x="279721" y="477733"/>
            <a:chExt cx="1111171" cy="1055913"/>
          </a:xfrm>
          <a:scene3d>
            <a:camera prst="isometricTopUp"/>
            <a:lightRig rig="threePt" dir="t"/>
          </a:scene3d>
        </p:grpSpPr>
        <p:sp>
          <p:nvSpPr>
            <p:cNvPr id="14" name="TextBox 13"/>
            <p:cNvSpPr txBox="1"/>
            <p:nvPr/>
          </p:nvSpPr>
          <p:spPr>
            <a:xfrm>
              <a:off x="696966" y="778587"/>
              <a:ext cx="207751" cy="2351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15" name="Oval 14"/>
            <p:cNvSpPr/>
            <p:nvPr/>
          </p:nvSpPr>
          <p:spPr>
            <a:xfrm>
              <a:off x="348033" y="477733"/>
              <a:ext cx="910225" cy="91022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479913" y="615175"/>
              <a:ext cx="646465" cy="64646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Arc 16"/>
            <p:cNvSpPr/>
            <p:nvPr/>
          </p:nvSpPr>
          <p:spPr>
            <a:xfrm rot="1200000">
              <a:off x="821803" y="1047509"/>
              <a:ext cx="162046" cy="486137"/>
            </a:xfrm>
            <a:prstGeom prst="arc">
              <a:avLst>
                <a:gd name="adj1" fmla="val 16842797"/>
                <a:gd name="adj2" fmla="val 4492554"/>
              </a:avLst>
            </a:prstGeom>
            <a:ln w="19050"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Arc 17"/>
            <p:cNvSpPr/>
            <p:nvPr/>
          </p:nvSpPr>
          <p:spPr>
            <a:xfrm rot="-3000000">
              <a:off x="1066801" y="707987"/>
              <a:ext cx="162046" cy="486137"/>
            </a:xfrm>
            <a:prstGeom prst="arc">
              <a:avLst>
                <a:gd name="adj1" fmla="val 16842797"/>
                <a:gd name="adj2" fmla="val 4492554"/>
              </a:avLst>
            </a:prstGeom>
            <a:ln w="19050"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Arc 18"/>
            <p:cNvSpPr/>
            <p:nvPr/>
          </p:nvSpPr>
          <p:spPr>
            <a:xfrm rot="9000000">
              <a:off x="420544" y="489997"/>
              <a:ext cx="162046" cy="486137"/>
            </a:xfrm>
            <a:prstGeom prst="arc">
              <a:avLst>
                <a:gd name="adj1" fmla="val 16842797"/>
                <a:gd name="adj2" fmla="val 4492554"/>
              </a:avLst>
            </a:prstGeom>
            <a:ln w="19050"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Arc 19"/>
            <p:cNvSpPr/>
            <p:nvPr/>
          </p:nvSpPr>
          <p:spPr>
            <a:xfrm rot="3000000" flipH="1" flipV="1">
              <a:off x="844952" y="358817"/>
              <a:ext cx="162046" cy="486137"/>
            </a:xfrm>
            <a:prstGeom prst="arc">
              <a:avLst>
                <a:gd name="adj1" fmla="val 16842797"/>
                <a:gd name="adj2" fmla="val 4492554"/>
              </a:avLst>
            </a:prstGeom>
            <a:ln w="19050"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Arc 20"/>
            <p:cNvSpPr/>
            <p:nvPr/>
          </p:nvSpPr>
          <p:spPr>
            <a:xfrm rot="4800000">
              <a:off x="441767" y="927908"/>
              <a:ext cx="162046" cy="486137"/>
            </a:xfrm>
            <a:prstGeom prst="arc">
              <a:avLst>
                <a:gd name="adj1" fmla="val 16842797"/>
                <a:gd name="adj2" fmla="val 4492554"/>
              </a:avLst>
            </a:prstGeom>
            <a:ln w="19050"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3897682" y="1726511"/>
            <a:ext cx="4584499" cy="1465475"/>
          </a:xfrm>
          <a:prstGeom prst="round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Up Arrow 2"/>
          <p:cNvSpPr/>
          <p:nvPr/>
        </p:nvSpPr>
        <p:spPr>
          <a:xfrm>
            <a:off x="3801281" y="2107005"/>
            <a:ext cx="173765" cy="440201"/>
          </a:xfrm>
          <a:prstGeom prst="up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Up Arrow 41"/>
          <p:cNvSpPr/>
          <p:nvPr/>
        </p:nvSpPr>
        <p:spPr>
          <a:xfrm flipV="1">
            <a:off x="8414373" y="2098929"/>
            <a:ext cx="173765" cy="440201"/>
          </a:xfrm>
          <a:prstGeom prst="up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060106" y="4371936"/>
            <a:ext cx="2034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mtClean="0"/>
              <a:t>Low pressure</a:t>
            </a:r>
            <a:endParaRPr lang="en-US" sz="2400"/>
          </a:p>
        </p:txBody>
      </p:sp>
      <p:sp>
        <p:nvSpPr>
          <p:cNvPr id="44" name="TextBox 43"/>
          <p:cNvSpPr txBox="1"/>
          <p:nvPr/>
        </p:nvSpPr>
        <p:spPr>
          <a:xfrm>
            <a:off x="7676280" y="4306375"/>
            <a:ext cx="21034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High</a:t>
            </a:r>
            <a:r>
              <a:rPr lang="en-US" sz="2400" dirty="0" smtClean="0"/>
              <a:t> </a:t>
            </a:r>
            <a:r>
              <a:rPr lang="en-US" sz="2400" dirty="0" smtClean="0"/>
              <a:t>pressure</a:t>
            </a:r>
            <a:endParaRPr lang="en-US" sz="2400" dirty="0"/>
          </a:p>
        </p:txBody>
      </p:sp>
      <p:sp>
        <p:nvSpPr>
          <p:cNvPr id="45" name="TextBox 44"/>
          <p:cNvSpPr txBox="1"/>
          <p:nvPr/>
        </p:nvSpPr>
        <p:spPr>
          <a:xfrm>
            <a:off x="1411841" y="2098196"/>
            <a:ext cx="24112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Ekman pumping</a:t>
            </a:r>
            <a:endParaRPr lang="en-US" sz="2400" dirty="0"/>
          </a:p>
        </p:txBody>
      </p:sp>
      <p:sp>
        <p:nvSpPr>
          <p:cNvPr id="41" name="TextBox 40"/>
          <p:cNvSpPr txBox="1"/>
          <p:nvPr/>
        </p:nvSpPr>
        <p:spPr>
          <a:xfrm>
            <a:off x="475488" y="5249927"/>
            <a:ext cx="11375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Ekman pumping</a:t>
            </a:r>
            <a:r>
              <a:rPr lang="en-US" sz="2400" dirty="0" smtClean="0"/>
              <a:t>: flow convergence in </a:t>
            </a:r>
            <a:r>
              <a:rPr lang="en-US" sz="2400" dirty="0"/>
              <a:t>the low pressure system causes upward motion at the top of the </a:t>
            </a:r>
            <a:r>
              <a:rPr lang="en-US" sz="2400" dirty="0" smtClean="0"/>
              <a:t>boundary layer</a:t>
            </a:r>
            <a:r>
              <a:rPr lang="en-US" sz="2400" dirty="0"/>
              <a:t>, bringing moisture from the surface to upper levels to sustain </a:t>
            </a:r>
            <a:r>
              <a:rPr lang="en-US" sz="2400" dirty="0" smtClean="0"/>
              <a:t>clouds.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1336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814388" y="228600"/>
            <a:ext cx="9980612" cy="9906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solidFill>
                  <a:schemeClr val="tx1"/>
                </a:solidFill>
              </a:rPr>
              <a:t>Transport phenomena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7648" y="228600"/>
            <a:ext cx="5047488" cy="6515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43" y="2178866"/>
            <a:ext cx="5619809" cy="374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46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814388" y="228600"/>
            <a:ext cx="9980612" cy="9906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solidFill>
                  <a:schemeClr val="tx1"/>
                </a:solidFill>
              </a:rPr>
              <a:t>Parameterization of surface fluxes</a:t>
            </a:r>
          </a:p>
        </p:txBody>
      </p:sp>
      <p:pic>
        <p:nvPicPr>
          <p:cNvPr id="6" name="Content Placeholder 5" descr="Figure_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8" y="1761158"/>
            <a:ext cx="4865412" cy="4184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14388" y="6334061"/>
            <a:ext cx="13420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mtClean="0"/>
              <a:t>Source: NASA</a:t>
            </a:r>
            <a:endParaRPr lang="en-US" sz="140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43" y="2830349"/>
            <a:ext cx="5486400" cy="3657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87629" y="1739292"/>
            <a:ext cx="52332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Two-source model of heat and </a:t>
            </a:r>
            <a:r>
              <a:rPr lang="en-US" sz="2400" smtClean="0"/>
              <a:t>mass </a:t>
            </a:r>
          </a:p>
          <a:p>
            <a:pPr algn="ctr"/>
            <a:r>
              <a:rPr lang="en-US" sz="2400" dirty="0" smtClean="0"/>
              <a:t>(water vapor) fluxes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6487629" y="1739319"/>
            <a:ext cx="5359814" cy="4748630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814388" y="228600"/>
            <a:ext cx="9980612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ISOLES: Isotopic large eddy simulation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pic>
        <p:nvPicPr>
          <p:cNvPr id="7" name="Picture 2" descr="coupled_mod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417" y="1941442"/>
            <a:ext cx="7231663" cy="342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73753" y="6310357"/>
            <a:ext cx="193655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Source:  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Lee et </a:t>
            </a:r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al (2012)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35617" y="1832208"/>
            <a:ext cx="3446777" cy="46320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 smtClean="0"/>
              <a:t>LES </a:t>
            </a:r>
            <a:r>
              <a:rPr lang="mr-IN" sz="2000" dirty="0" smtClean="0"/>
              <a:t>–</a:t>
            </a:r>
            <a:r>
              <a:rPr lang="en-US" sz="2000" dirty="0" smtClean="0"/>
              <a:t> large eddy simulation</a:t>
            </a:r>
          </a:p>
          <a:p>
            <a:pPr>
              <a:spcAft>
                <a:spcPts val="600"/>
              </a:spcAft>
            </a:pPr>
            <a:r>
              <a:rPr lang="en-US" sz="2000" dirty="0" smtClean="0"/>
              <a:t>LSM </a:t>
            </a:r>
            <a:r>
              <a:rPr lang="mr-IN" sz="2000" dirty="0" smtClean="0"/>
              <a:t>–</a:t>
            </a:r>
            <a:r>
              <a:rPr lang="en-US" sz="2000" dirty="0" smtClean="0"/>
              <a:t> land surface model</a:t>
            </a:r>
          </a:p>
          <a:p>
            <a:pPr>
              <a:spcAft>
                <a:spcPts val="600"/>
              </a:spcAft>
            </a:pPr>
            <a:r>
              <a:rPr lang="en-US" sz="2000" i="1" dirty="0" smtClean="0"/>
              <a:t>H</a:t>
            </a:r>
            <a:r>
              <a:rPr lang="en-US" sz="2000" dirty="0" smtClean="0"/>
              <a:t> </a:t>
            </a:r>
            <a:r>
              <a:rPr lang="mr-IN" sz="2000" dirty="0" smtClean="0"/>
              <a:t>–</a:t>
            </a:r>
            <a:r>
              <a:rPr lang="en-US" sz="2000" dirty="0" smtClean="0"/>
              <a:t> sensible heat flux</a:t>
            </a:r>
          </a:p>
          <a:p>
            <a:pPr>
              <a:spcAft>
                <a:spcPts val="600"/>
              </a:spcAft>
            </a:pPr>
            <a:r>
              <a:rPr lang="en-US" sz="2000" i="1" dirty="0" smtClean="0"/>
              <a:t>LE</a:t>
            </a:r>
            <a:r>
              <a:rPr lang="en-US" sz="2000" dirty="0" smtClean="0"/>
              <a:t> </a:t>
            </a:r>
            <a:r>
              <a:rPr lang="mr-IN" sz="2000" dirty="0" smtClean="0"/>
              <a:t>–</a:t>
            </a:r>
            <a:r>
              <a:rPr lang="en-US" sz="2000" dirty="0" smtClean="0"/>
              <a:t> latent heat flux</a:t>
            </a:r>
          </a:p>
          <a:p>
            <a:pPr>
              <a:spcAft>
                <a:spcPts val="600"/>
              </a:spcAft>
            </a:pPr>
            <a:r>
              <a:rPr lang="en-US" sz="2000" i="1" dirty="0" smtClean="0"/>
              <a:t>F</a:t>
            </a:r>
            <a:r>
              <a:rPr lang="en-US" sz="2000" baseline="-25000" dirty="0" smtClean="0"/>
              <a:t>c</a:t>
            </a:r>
            <a:r>
              <a:rPr lang="en-US" sz="2000" dirty="0" smtClean="0"/>
              <a:t> </a:t>
            </a:r>
            <a:r>
              <a:rPr lang="mr-IN" sz="2000" dirty="0" smtClean="0"/>
              <a:t>–</a:t>
            </a:r>
            <a:r>
              <a:rPr lang="en-US" sz="2000" dirty="0" smtClean="0"/>
              <a:t> CO2 flux</a:t>
            </a:r>
          </a:p>
          <a:p>
            <a:pPr>
              <a:spcAft>
                <a:spcPts val="600"/>
              </a:spcAft>
            </a:pPr>
            <a:r>
              <a:rPr lang="en-US" sz="2000" i="1" dirty="0" smtClean="0"/>
              <a:t>u</a:t>
            </a:r>
            <a:r>
              <a:rPr lang="en-US" sz="2000" dirty="0" smtClean="0"/>
              <a:t> </a:t>
            </a:r>
            <a:r>
              <a:rPr lang="mr-IN" sz="2000" dirty="0" smtClean="0"/>
              <a:t>–</a:t>
            </a:r>
            <a:r>
              <a:rPr lang="en-US" sz="2000" dirty="0" smtClean="0"/>
              <a:t> wind speed</a:t>
            </a:r>
          </a:p>
          <a:p>
            <a:pPr>
              <a:spcAft>
                <a:spcPts val="600"/>
              </a:spcAft>
            </a:pPr>
            <a:r>
              <a:rPr lang="en-US" sz="2000" i="1" dirty="0" smtClean="0"/>
              <a:t>T</a:t>
            </a:r>
            <a:r>
              <a:rPr lang="en-US" sz="2000" baseline="-25000" dirty="0" smtClean="0"/>
              <a:t>a</a:t>
            </a:r>
            <a:r>
              <a:rPr lang="en-US" sz="2000" dirty="0" smtClean="0"/>
              <a:t> </a:t>
            </a:r>
            <a:r>
              <a:rPr lang="mr-IN" sz="2000" dirty="0" smtClean="0"/>
              <a:t>–</a:t>
            </a:r>
            <a:r>
              <a:rPr lang="en-US" sz="2000" dirty="0" smtClean="0"/>
              <a:t> air temperature</a:t>
            </a:r>
          </a:p>
          <a:p>
            <a:pPr>
              <a:spcAft>
                <a:spcPts val="600"/>
              </a:spcAft>
            </a:pPr>
            <a:r>
              <a:rPr lang="en-US" sz="2000" dirty="0" smtClean="0"/>
              <a:t>VPD </a:t>
            </a:r>
            <a:r>
              <a:rPr lang="mr-IN" sz="2000" dirty="0" smtClean="0"/>
              <a:t>–</a:t>
            </a:r>
            <a:r>
              <a:rPr lang="en-US" sz="2000" dirty="0" smtClean="0"/>
              <a:t> vapor pressure deficit</a:t>
            </a:r>
          </a:p>
          <a:p>
            <a:pPr>
              <a:spcAft>
                <a:spcPts val="600"/>
              </a:spcAft>
            </a:pPr>
            <a:r>
              <a:rPr lang="en-US" sz="2000" i="1" dirty="0" smtClean="0"/>
              <a:t>C</a:t>
            </a:r>
            <a:r>
              <a:rPr lang="en-US" sz="2000" baseline="-25000" dirty="0" smtClean="0"/>
              <a:t>a</a:t>
            </a:r>
            <a:r>
              <a:rPr lang="en-US" sz="2000" dirty="0" smtClean="0"/>
              <a:t> </a:t>
            </a:r>
            <a:r>
              <a:rPr lang="mr-IN" sz="2000" dirty="0" smtClean="0"/>
              <a:t>–</a:t>
            </a:r>
            <a:r>
              <a:rPr lang="en-US" sz="2000" dirty="0" smtClean="0"/>
              <a:t> 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concentration</a:t>
            </a:r>
          </a:p>
          <a:p>
            <a:pPr>
              <a:spcAft>
                <a:spcPts val="600"/>
              </a:spcAft>
            </a:pPr>
            <a:r>
              <a:rPr lang="en-US" sz="2000" dirty="0" smtClean="0">
                <a:latin typeface="Symbol" charset="2"/>
                <a:ea typeface="Symbol" charset="2"/>
                <a:cs typeface="Symbol" charset="2"/>
              </a:rPr>
              <a:t>d</a:t>
            </a:r>
            <a:r>
              <a:rPr lang="en-US" sz="2000" baseline="-25000" dirty="0" smtClean="0"/>
              <a:t>a</a:t>
            </a:r>
            <a:r>
              <a:rPr lang="en-US" sz="2000" dirty="0" smtClean="0"/>
              <a:t> </a:t>
            </a:r>
            <a:r>
              <a:rPr lang="mr-IN" sz="2000" dirty="0" smtClean="0"/>
              <a:t>–</a:t>
            </a:r>
            <a:r>
              <a:rPr lang="en-US" sz="2000" dirty="0" smtClean="0"/>
              <a:t> 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and water vapor </a:t>
            </a:r>
          </a:p>
          <a:p>
            <a:pPr>
              <a:spcAft>
                <a:spcPts val="600"/>
              </a:spcAft>
            </a:pPr>
            <a:r>
              <a:rPr lang="en-US" sz="2000" dirty="0"/>
              <a:t>	</a:t>
            </a:r>
            <a:r>
              <a:rPr lang="en-US" sz="2000" dirty="0" smtClean="0"/>
              <a:t>isotope ratios</a:t>
            </a:r>
          </a:p>
          <a:p>
            <a:pPr>
              <a:spcAft>
                <a:spcPts val="600"/>
              </a:spcAft>
            </a:pPr>
            <a:r>
              <a:rPr lang="en-US" sz="2000" i="1" dirty="0" err="1" smtClean="0"/>
              <a:t>g</a:t>
            </a:r>
            <a:r>
              <a:rPr lang="en-US" sz="2000" baseline="-25000" dirty="0" err="1" smtClean="0"/>
              <a:t>c</a:t>
            </a:r>
            <a:r>
              <a:rPr lang="en-US" sz="2000" dirty="0" smtClean="0"/>
              <a:t> </a:t>
            </a:r>
            <a:r>
              <a:rPr lang="mr-IN" sz="2000" dirty="0" smtClean="0"/>
              <a:t>–</a:t>
            </a:r>
            <a:r>
              <a:rPr lang="en-US" sz="2000" dirty="0" smtClean="0"/>
              <a:t> surface conductance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3115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Title 1"/>
          <p:cNvSpPr>
            <a:spLocks noGrp="1"/>
          </p:cNvSpPr>
          <p:nvPr>
            <p:ph type="ctrTitle"/>
          </p:nvPr>
        </p:nvSpPr>
        <p:spPr>
          <a:xfrm>
            <a:off x="652939" y="88105"/>
            <a:ext cx="7772400" cy="1470026"/>
          </a:xfrm>
        </p:spPr>
        <p:txBody>
          <a:bodyPr/>
          <a:lstStyle/>
          <a:p>
            <a:r>
              <a:rPr lang="en-US" altLang="en-US" sz="3200" dirty="0">
                <a:solidFill>
                  <a:schemeClr val="tx1"/>
                </a:solidFill>
              </a:rPr>
              <a:t>Components of an earth-system model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5848033" y="3807377"/>
            <a:ext cx="1295400" cy="838200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rgbClr val="FF0000"/>
                </a:solidFill>
              </a:rPr>
              <a:t>Land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9383395" y="3767054"/>
            <a:ext cx="1752600" cy="838200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</a:rPr>
              <a:t>Atmosphere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859145" y="5283752"/>
            <a:ext cx="1295400" cy="838200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</a:rPr>
              <a:t>Sea ice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440545" y="5283752"/>
            <a:ext cx="1295400" cy="838200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</a:rPr>
              <a:t>Ocean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562533" y="4463015"/>
            <a:ext cx="1295400" cy="838200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prstClr val="black"/>
                </a:solidFill>
              </a:rPr>
              <a:t>Coupler</a:t>
            </a:r>
          </a:p>
        </p:txBody>
      </p:sp>
      <p:cxnSp>
        <p:nvCxnSpPr>
          <p:cNvPr id="5" name="Straight Arrow Connector 4"/>
          <p:cNvCxnSpPr>
            <a:stCxn id="2" idx="3"/>
          </p:cNvCxnSpPr>
          <p:nvPr/>
        </p:nvCxnSpPr>
        <p:spPr>
          <a:xfrm>
            <a:off x="7143433" y="4226477"/>
            <a:ext cx="419100" cy="236538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4" idx="1"/>
          </p:cNvCxnSpPr>
          <p:nvPr/>
        </p:nvCxnSpPr>
        <p:spPr>
          <a:xfrm flipH="1">
            <a:off x="8857933" y="4186155"/>
            <a:ext cx="525462" cy="276861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7162483" y="5329790"/>
            <a:ext cx="787400" cy="373062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8724583" y="5358366"/>
            <a:ext cx="696912" cy="414337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9164320" y="2651677"/>
            <a:ext cx="1828800" cy="39052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" tIns="9144" rIns="9144" bIns="9144" anchor="ctr"/>
          <a:lstStyle/>
          <a:p>
            <a:pPr algn="ctr">
              <a:defRPr/>
            </a:pPr>
            <a:r>
              <a:rPr lang="en-US" sz="2000" dirty="0">
                <a:solidFill>
                  <a:prstClr val="black"/>
                </a:solidFill>
              </a:rPr>
              <a:t>Fossil combustion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859146" y="1891264"/>
            <a:ext cx="4795837" cy="48895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" tIns="9144" bIns="9144" anchor="ctr"/>
          <a:lstStyle/>
          <a:p>
            <a:pPr algn="ctr">
              <a:defRPr/>
            </a:pPr>
            <a:r>
              <a:rPr lang="en-US" sz="2000" dirty="0">
                <a:solidFill>
                  <a:prstClr val="black"/>
                </a:solidFill>
              </a:rPr>
              <a:t> Land use change (deforestation, urbanization)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59684" y="2649293"/>
            <a:ext cx="2684463" cy="39290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" tIns="9144" rIns="9144" bIns="9144" anchor="ctr"/>
          <a:lstStyle/>
          <a:p>
            <a:pPr algn="ctr">
              <a:defRPr/>
            </a:pPr>
            <a:r>
              <a:rPr lang="en-US" sz="2000" dirty="0">
                <a:solidFill>
                  <a:prstClr val="black"/>
                </a:solidFill>
              </a:rPr>
              <a:t>Agricultural intensification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554345" y="3366052"/>
            <a:ext cx="5741988" cy="2971800"/>
          </a:xfrm>
          <a:prstGeom prst="rect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54345" y="1689652"/>
            <a:ext cx="5741988" cy="1524000"/>
          </a:xfrm>
          <a:prstGeom prst="rect">
            <a:avLst/>
          </a:prstGeom>
          <a:noFill/>
          <a:ln w="254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6449" name="TextBox 20"/>
          <p:cNvSpPr txBox="1">
            <a:spLocks noChangeArrowheads="1"/>
          </p:cNvSpPr>
          <p:nvPr/>
        </p:nvSpPr>
        <p:spPr bwMode="auto">
          <a:xfrm>
            <a:off x="4058921" y="2070652"/>
            <a:ext cx="12922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>
                <a:solidFill>
                  <a:prstClr val="black"/>
                </a:solidFill>
              </a:rPr>
              <a:t>Human </a:t>
            </a:r>
          </a:p>
          <a:p>
            <a:pPr algn="r"/>
            <a:r>
              <a:rPr lang="en-US" altLang="en-US">
                <a:solidFill>
                  <a:prstClr val="black"/>
                </a:solidFill>
              </a:rPr>
              <a:t>activities</a:t>
            </a:r>
          </a:p>
        </p:txBody>
      </p:sp>
      <p:sp>
        <p:nvSpPr>
          <p:cNvPr id="146450" name="TextBox 22"/>
          <p:cNvSpPr txBox="1">
            <a:spLocks noChangeArrowheads="1"/>
          </p:cNvSpPr>
          <p:nvPr/>
        </p:nvSpPr>
        <p:spPr bwMode="auto">
          <a:xfrm>
            <a:off x="3684271" y="4042328"/>
            <a:ext cx="18065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>
                <a:solidFill>
                  <a:prstClr val="black"/>
                </a:solidFill>
              </a:rPr>
              <a:t>Earth-system</a:t>
            </a:r>
          </a:p>
          <a:p>
            <a:pPr algn="r"/>
            <a:r>
              <a:rPr lang="en-US" altLang="en-US">
                <a:solidFill>
                  <a:prstClr val="black"/>
                </a:solidFill>
              </a:rPr>
              <a:t>model</a:t>
            </a:r>
          </a:p>
        </p:txBody>
      </p:sp>
      <p:sp>
        <p:nvSpPr>
          <p:cNvPr id="22" name="Down Arrow 21"/>
          <p:cNvSpPr/>
          <p:nvPr/>
        </p:nvSpPr>
        <p:spPr>
          <a:xfrm>
            <a:off x="6053297" y="2380214"/>
            <a:ext cx="136525" cy="1386840"/>
          </a:xfrm>
          <a:prstGeom prst="downArrow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Down Arrow 24"/>
          <p:cNvSpPr/>
          <p:nvPr/>
        </p:nvSpPr>
        <p:spPr>
          <a:xfrm>
            <a:off x="6743385" y="3042202"/>
            <a:ext cx="106361" cy="724853"/>
          </a:xfrm>
          <a:prstGeom prst="downArrow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Down Arrow 25"/>
          <p:cNvSpPr/>
          <p:nvPr/>
        </p:nvSpPr>
        <p:spPr>
          <a:xfrm>
            <a:off x="10250126" y="3061252"/>
            <a:ext cx="90487" cy="705802"/>
          </a:xfrm>
          <a:prstGeom prst="downArrow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02" y="2353709"/>
            <a:ext cx="3334075" cy="2761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63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814388" y="176349"/>
            <a:ext cx="9980612" cy="9906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solidFill>
                  <a:schemeClr val="tx1"/>
                </a:solidFill>
              </a:rPr>
              <a:t>Ecosystem metabolism</a:t>
            </a:r>
          </a:p>
        </p:txBody>
      </p:sp>
      <p:pic>
        <p:nvPicPr>
          <p:cNvPr id="4" name="Picture 4" descr="ne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293" y="1679712"/>
            <a:ext cx="6868582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570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tower_pictur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200" y="1276213"/>
            <a:ext cx="4638128" cy="6184761"/>
          </a:xfrm>
          <a:noFill/>
        </p:spPr>
      </p:pic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814388" y="176349"/>
            <a:ext cx="9980612" cy="9906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solidFill>
                  <a:schemeClr val="tx1"/>
                </a:solidFill>
              </a:rPr>
              <a:t>Ecosystem metabolism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21623" y="1276213"/>
            <a:ext cx="6459538" cy="5248275"/>
            <a:chOff x="1384300" y="1050925"/>
            <a:chExt cx="6459538" cy="5248275"/>
          </a:xfrm>
        </p:grpSpPr>
        <p:pic>
          <p:nvPicPr>
            <p:cNvPr id="7" name="Picture 4" descr="gm_data_cu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4300" y="1050925"/>
              <a:ext cx="6459538" cy="524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 flipV="1">
              <a:off x="1423417" y="2869670"/>
              <a:ext cx="323165" cy="238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Font typeface="Wingdings" charset="2"/>
                <a:buNone/>
              </a:pPr>
              <a:r>
                <a:rPr lang="en-US" altLang="en-US" sz="900"/>
                <a:t>S</a:t>
              </a:r>
              <a:r>
                <a:rPr lang="en-US" altLang="en-US" sz="900" baseline="30000"/>
                <a:t>-1</a:t>
              </a: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 flipV="1">
              <a:off x="1423417" y="4457316"/>
              <a:ext cx="323165" cy="238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buFont typeface="Wingdings" charset="2"/>
                <a:buNone/>
              </a:pPr>
              <a:r>
                <a:rPr lang="en-US" altLang="en-US" sz="900"/>
                <a:t>S</a:t>
              </a:r>
              <a:r>
                <a:rPr lang="en-US" altLang="en-US" sz="900" baseline="30000"/>
                <a:t>-1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181161" y="1276213"/>
            <a:ext cx="477216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Great Mountain Forest, Connecticut, USA</a:t>
            </a:r>
          </a:p>
          <a:p>
            <a:pPr algn="ctr"/>
            <a:r>
              <a:rPr lang="en-US" dirty="0" smtClean="0"/>
              <a:t>September 12-18, 2002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69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814388" y="228600"/>
            <a:ext cx="9980612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Airborne biological </a:t>
            </a:r>
            <a:r>
              <a:rPr lang="en-US" altLang="en-US" sz="3200" dirty="0">
                <a:solidFill>
                  <a:schemeClr val="tx1"/>
                </a:solidFill>
              </a:rPr>
              <a:t>agents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38539" y="1600200"/>
            <a:ext cx="11542644" cy="4495800"/>
          </a:xfrm>
        </p:spPr>
        <p:txBody>
          <a:bodyPr/>
          <a:lstStyle/>
          <a:p>
            <a:pPr marL="990600" lvl="1" indent="-533400" eaLnBrk="1" hangingPunct="1">
              <a:lnSpc>
                <a:spcPct val="90000"/>
              </a:lnSpc>
            </a:pPr>
            <a:r>
              <a:rPr lang="en-US" altLang="en-US" sz="2800" dirty="0" smtClean="0"/>
              <a:t>Wind and turbulence in the boundary layer help plant reproduction: </a:t>
            </a:r>
            <a:r>
              <a:rPr lang="en-US" altLang="en-US" sz="2800" dirty="0"/>
              <a:t>s</a:t>
            </a:r>
            <a:r>
              <a:rPr lang="en-US" altLang="en-US" sz="2800" dirty="0" smtClean="0"/>
              <a:t>ome plants rely on wind to disperse their seeds; others rely on wind to spread pollen.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 altLang="en-US" sz="2800" dirty="0" smtClean="0"/>
              <a:t>Spores are transported by wind and turbulence, causing spread of plant diseases.    </a:t>
            </a: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0532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814388" y="228600"/>
            <a:ext cx="9980612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Apple scab, Connecticut, USA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382956" y="2182277"/>
            <a:ext cx="4532244" cy="3077817"/>
            <a:chOff x="0" y="0"/>
            <a:chExt cx="6480" cy="4224"/>
          </a:xfrm>
        </p:grpSpPr>
        <p:pic>
          <p:nvPicPr>
            <p:cNvPr id="5" name="Picture 4" descr="E:\ROLL0025\HIRES\003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80" cy="4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238" y="3693"/>
              <a:ext cx="11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Apple Scab</a:t>
              </a:r>
              <a:endParaRPr lang="en-US" altLang="en-US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782711" y="2661813"/>
            <a:ext cx="6118198" cy="1784883"/>
            <a:chOff x="768" y="1260"/>
            <a:chExt cx="4876" cy="1668"/>
          </a:xfrm>
        </p:grpSpPr>
        <p:grpSp>
          <p:nvGrpSpPr>
            <p:cNvPr id="19" name="Group 5"/>
            <p:cNvGrpSpPr>
              <a:grpSpLocks/>
            </p:cNvGrpSpPr>
            <p:nvPr/>
          </p:nvGrpSpPr>
          <p:grpSpPr bwMode="auto">
            <a:xfrm>
              <a:off x="768" y="1260"/>
              <a:ext cx="4860" cy="1668"/>
              <a:chOff x="768" y="1260"/>
              <a:chExt cx="4860" cy="1668"/>
            </a:xfrm>
          </p:grpSpPr>
          <p:sp>
            <p:nvSpPr>
              <p:cNvPr id="24" name="Freeform 10"/>
              <p:cNvSpPr>
                <a:spLocks/>
              </p:cNvSpPr>
              <p:nvPr/>
            </p:nvSpPr>
            <p:spPr bwMode="auto">
              <a:xfrm>
                <a:off x="3072" y="1462"/>
                <a:ext cx="1212" cy="218"/>
              </a:xfrm>
              <a:custGeom>
                <a:avLst/>
                <a:gdLst>
                  <a:gd name="T0" fmla="*/ 0 w 1212"/>
                  <a:gd name="T1" fmla="*/ 218 h 218"/>
                  <a:gd name="T2" fmla="*/ 240 w 1212"/>
                  <a:gd name="T3" fmla="*/ 122 h 218"/>
                  <a:gd name="T4" fmla="*/ 432 w 1212"/>
                  <a:gd name="T5" fmla="*/ 74 h 218"/>
                  <a:gd name="T6" fmla="*/ 720 w 1212"/>
                  <a:gd name="T7" fmla="*/ 14 h 218"/>
                  <a:gd name="T8" fmla="*/ 948 w 1212"/>
                  <a:gd name="T9" fmla="*/ 2 h 218"/>
                  <a:gd name="T10" fmla="*/ 1212 w 1212"/>
                  <a:gd name="T11" fmla="*/ 2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2" h="218">
                    <a:moveTo>
                      <a:pt x="0" y="218"/>
                    </a:moveTo>
                    <a:cubicBezTo>
                      <a:pt x="84" y="182"/>
                      <a:pt x="168" y="146"/>
                      <a:pt x="240" y="122"/>
                    </a:cubicBezTo>
                    <a:cubicBezTo>
                      <a:pt x="312" y="98"/>
                      <a:pt x="352" y="92"/>
                      <a:pt x="432" y="74"/>
                    </a:cubicBezTo>
                    <a:cubicBezTo>
                      <a:pt x="512" y="56"/>
                      <a:pt x="634" y="26"/>
                      <a:pt x="720" y="14"/>
                    </a:cubicBezTo>
                    <a:cubicBezTo>
                      <a:pt x="806" y="2"/>
                      <a:pt x="866" y="4"/>
                      <a:pt x="948" y="2"/>
                    </a:cubicBezTo>
                    <a:cubicBezTo>
                      <a:pt x="1030" y="0"/>
                      <a:pt x="1157" y="2"/>
                      <a:pt x="1212" y="2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Freeform 11"/>
              <p:cNvSpPr>
                <a:spLocks/>
              </p:cNvSpPr>
              <p:nvPr/>
            </p:nvSpPr>
            <p:spPr bwMode="auto">
              <a:xfrm>
                <a:off x="4800" y="1584"/>
                <a:ext cx="248" cy="480"/>
              </a:xfrm>
              <a:custGeom>
                <a:avLst/>
                <a:gdLst>
                  <a:gd name="T0" fmla="*/ 0 w 248"/>
                  <a:gd name="T1" fmla="*/ 0 h 480"/>
                  <a:gd name="T2" fmla="*/ 96 w 248"/>
                  <a:gd name="T3" fmla="*/ 48 h 480"/>
                  <a:gd name="T4" fmla="*/ 192 w 248"/>
                  <a:gd name="T5" fmla="*/ 192 h 480"/>
                  <a:gd name="T6" fmla="*/ 240 w 248"/>
                  <a:gd name="T7" fmla="*/ 336 h 480"/>
                  <a:gd name="T8" fmla="*/ 240 w 248"/>
                  <a:gd name="T9" fmla="*/ 48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480">
                    <a:moveTo>
                      <a:pt x="0" y="0"/>
                    </a:moveTo>
                    <a:cubicBezTo>
                      <a:pt x="32" y="8"/>
                      <a:pt x="64" y="16"/>
                      <a:pt x="96" y="48"/>
                    </a:cubicBezTo>
                    <a:cubicBezTo>
                      <a:pt x="128" y="80"/>
                      <a:pt x="168" y="144"/>
                      <a:pt x="192" y="192"/>
                    </a:cubicBezTo>
                    <a:cubicBezTo>
                      <a:pt x="216" y="240"/>
                      <a:pt x="232" y="288"/>
                      <a:pt x="240" y="336"/>
                    </a:cubicBezTo>
                    <a:cubicBezTo>
                      <a:pt x="248" y="384"/>
                      <a:pt x="240" y="450"/>
                      <a:pt x="240" y="48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6" name="Group 12"/>
              <p:cNvGrpSpPr>
                <a:grpSpLocks/>
              </p:cNvGrpSpPr>
              <p:nvPr/>
            </p:nvGrpSpPr>
            <p:grpSpPr bwMode="auto">
              <a:xfrm>
                <a:off x="4416" y="1488"/>
                <a:ext cx="288" cy="144"/>
                <a:chOff x="3120" y="3504"/>
                <a:chExt cx="288" cy="144"/>
              </a:xfrm>
            </p:grpSpPr>
            <p:sp>
              <p:nvSpPr>
                <p:cNvPr id="63" name="Oval 13"/>
                <p:cNvSpPr>
                  <a:spLocks noChangeArrowheads="1"/>
                </p:cNvSpPr>
                <p:nvPr/>
              </p:nvSpPr>
              <p:spPr bwMode="auto">
                <a:xfrm>
                  <a:off x="3120" y="3504"/>
                  <a:ext cx="240" cy="144"/>
                </a:xfrm>
                <a:prstGeom prst="ellipse">
                  <a:avLst/>
                </a:prstGeom>
                <a:solidFill>
                  <a:srgbClr val="FF99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4" name="Oval 14"/>
                <p:cNvSpPr>
                  <a:spLocks noChangeArrowheads="1"/>
                </p:cNvSpPr>
                <p:nvPr/>
              </p:nvSpPr>
              <p:spPr bwMode="auto">
                <a:xfrm>
                  <a:off x="3264" y="3504"/>
                  <a:ext cx="144" cy="144"/>
                </a:xfrm>
                <a:prstGeom prst="ellipse">
                  <a:avLst/>
                </a:prstGeom>
                <a:solidFill>
                  <a:srgbClr val="FF99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7" name="AutoShape 15" descr="20%"/>
              <p:cNvSpPr>
                <a:spLocks noChangeArrowheads="1"/>
              </p:cNvSpPr>
              <p:nvPr/>
            </p:nvSpPr>
            <p:spPr bwMode="auto">
              <a:xfrm>
                <a:off x="768" y="2304"/>
                <a:ext cx="1248" cy="624"/>
              </a:xfrm>
              <a:prstGeom prst="parallelogram">
                <a:avLst>
                  <a:gd name="adj" fmla="val 66000"/>
                </a:avLst>
              </a:prstGeom>
              <a:pattFill prst="pct20">
                <a:fgClr>
                  <a:schemeClr val="tx1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Freeform 16"/>
              <p:cNvSpPr>
                <a:spLocks/>
              </p:cNvSpPr>
              <p:nvPr/>
            </p:nvSpPr>
            <p:spPr bwMode="auto">
              <a:xfrm>
                <a:off x="1632" y="1968"/>
                <a:ext cx="1008" cy="624"/>
              </a:xfrm>
              <a:custGeom>
                <a:avLst/>
                <a:gdLst>
                  <a:gd name="T0" fmla="*/ 0 w 1056"/>
                  <a:gd name="T1" fmla="*/ 624 h 624"/>
                  <a:gd name="T2" fmla="*/ 288 w 1056"/>
                  <a:gd name="T3" fmla="*/ 384 h 624"/>
                  <a:gd name="T4" fmla="*/ 516 w 1056"/>
                  <a:gd name="T5" fmla="*/ 228 h 624"/>
                  <a:gd name="T6" fmla="*/ 672 w 1056"/>
                  <a:gd name="T7" fmla="*/ 144 h 624"/>
                  <a:gd name="T8" fmla="*/ 1056 w 1056"/>
                  <a:gd name="T9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6" h="624">
                    <a:moveTo>
                      <a:pt x="0" y="624"/>
                    </a:moveTo>
                    <a:cubicBezTo>
                      <a:pt x="100" y="536"/>
                      <a:pt x="202" y="450"/>
                      <a:pt x="288" y="384"/>
                    </a:cubicBezTo>
                    <a:cubicBezTo>
                      <a:pt x="374" y="318"/>
                      <a:pt x="452" y="268"/>
                      <a:pt x="516" y="228"/>
                    </a:cubicBezTo>
                    <a:cubicBezTo>
                      <a:pt x="580" y="188"/>
                      <a:pt x="582" y="182"/>
                      <a:pt x="672" y="144"/>
                    </a:cubicBezTo>
                    <a:cubicBezTo>
                      <a:pt x="762" y="106"/>
                      <a:pt x="908" y="52"/>
                      <a:pt x="1056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Oval 17"/>
              <p:cNvSpPr>
                <a:spLocks noChangeArrowheads="1"/>
              </p:cNvSpPr>
              <p:nvPr/>
            </p:nvSpPr>
            <p:spPr bwMode="auto">
              <a:xfrm>
                <a:off x="1440" y="2496"/>
                <a:ext cx="288" cy="288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30" name="Group 18"/>
              <p:cNvGrpSpPr>
                <a:grpSpLocks/>
              </p:cNvGrpSpPr>
              <p:nvPr/>
            </p:nvGrpSpPr>
            <p:grpSpPr bwMode="auto">
              <a:xfrm>
                <a:off x="2604" y="1536"/>
                <a:ext cx="448" cy="877"/>
                <a:chOff x="2604" y="1536"/>
                <a:chExt cx="448" cy="877"/>
              </a:xfrm>
            </p:grpSpPr>
            <p:sp>
              <p:nvSpPr>
                <p:cNvPr id="55" name="Freeform 19"/>
                <p:cNvSpPr>
                  <a:spLocks/>
                </p:cNvSpPr>
                <p:nvPr/>
              </p:nvSpPr>
              <p:spPr bwMode="auto">
                <a:xfrm rot="-3226763">
                  <a:off x="2362" y="1880"/>
                  <a:ext cx="877" cy="189"/>
                </a:xfrm>
                <a:custGeom>
                  <a:avLst/>
                  <a:gdLst>
                    <a:gd name="T0" fmla="*/ 14 w 1139"/>
                    <a:gd name="T1" fmla="*/ 185 h 298"/>
                    <a:gd name="T2" fmla="*/ 47 w 1139"/>
                    <a:gd name="T3" fmla="*/ 166 h 298"/>
                    <a:gd name="T4" fmla="*/ 84 w 1139"/>
                    <a:gd name="T5" fmla="*/ 147 h 298"/>
                    <a:gd name="T6" fmla="*/ 144 w 1139"/>
                    <a:gd name="T7" fmla="*/ 118 h 298"/>
                    <a:gd name="T8" fmla="*/ 227 w 1139"/>
                    <a:gd name="T9" fmla="*/ 86 h 298"/>
                    <a:gd name="T10" fmla="*/ 265 w 1139"/>
                    <a:gd name="T11" fmla="*/ 75 h 298"/>
                    <a:gd name="T12" fmla="*/ 299 w 1139"/>
                    <a:gd name="T13" fmla="*/ 68 h 298"/>
                    <a:gd name="T14" fmla="*/ 507 w 1139"/>
                    <a:gd name="T15" fmla="*/ 46 h 298"/>
                    <a:gd name="T16" fmla="*/ 572 w 1139"/>
                    <a:gd name="T17" fmla="*/ 34 h 298"/>
                    <a:gd name="T18" fmla="*/ 643 w 1139"/>
                    <a:gd name="T19" fmla="*/ 23 h 298"/>
                    <a:gd name="T20" fmla="*/ 718 w 1139"/>
                    <a:gd name="T21" fmla="*/ 13 h 298"/>
                    <a:gd name="T22" fmla="*/ 872 w 1139"/>
                    <a:gd name="T23" fmla="*/ 1 h 298"/>
                    <a:gd name="T24" fmla="*/ 948 w 1139"/>
                    <a:gd name="T25" fmla="*/ 0 h 298"/>
                    <a:gd name="T26" fmla="*/ 1022 w 1139"/>
                    <a:gd name="T27" fmla="*/ 4 h 298"/>
                    <a:gd name="T28" fmla="*/ 1091 w 1139"/>
                    <a:gd name="T29" fmla="*/ 13 h 298"/>
                    <a:gd name="T30" fmla="*/ 1109 w 1139"/>
                    <a:gd name="T31" fmla="*/ 26 h 298"/>
                    <a:gd name="T32" fmla="*/ 1122 w 1139"/>
                    <a:gd name="T33" fmla="*/ 38 h 298"/>
                    <a:gd name="T34" fmla="*/ 1135 w 1139"/>
                    <a:gd name="T35" fmla="*/ 60 h 298"/>
                    <a:gd name="T36" fmla="*/ 1138 w 1139"/>
                    <a:gd name="T37" fmla="*/ 88 h 298"/>
                    <a:gd name="T38" fmla="*/ 1136 w 1139"/>
                    <a:gd name="T39" fmla="*/ 108 h 298"/>
                    <a:gd name="T40" fmla="*/ 1130 w 1139"/>
                    <a:gd name="T41" fmla="*/ 125 h 298"/>
                    <a:gd name="T42" fmla="*/ 1119 w 1139"/>
                    <a:gd name="T43" fmla="*/ 144 h 298"/>
                    <a:gd name="T44" fmla="*/ 1104 w 1139"/>
                    <a:gd name="T45" fmla="*/ 159 h 298"/>
                    <a:gd name="T46" fmla="*/ 1090 w 1139"/>
                    <a:gd name="T47" fmla="*/ 170 h 298"/>
                    <a:gd name="T48" fmla="*/ 1051 w 1139"/>
                    <a:gd name="T49" fmla="*/ 185 h 298"/>
                    <a:gd name="T50" fmla="*/ 966 w 1139"/>
                    <a:gd name="T51" fmla="*/ 210 h 298"/>
                    <a:gd name="T52" fmla="*/ 924 w 1139"/>
                    <a:gd name="T53" fmla="*/ 219 h 298"/>
                    <a:gd name="T54" fmla="*/ 854 w 1139"/>
                    <a:gd name="T55" fmla="*/ 246 h 298"/>
                    <a:gd name="T56" fmla="*/ 780 w 1139"/>
                    <a:gd name="T57" fmla="*/ 264 h 298"/>
                    <a:gd name="T58" fmla="*/ 703 w 1139"/>
                    <a:gd name="T59" fmla="*/ 276 h 298"/>
                    <a:gd name="T60" fmla="*/ 627 w 1139"/>
                    <a:gd name="T61" fmla="*/ 290 h 298"/>
                    <a:gd name="T62" fmla="*/ 565 w 1139"/>
                    <a:gd name="T63" fmla="*/ 288 h 298"/>
                    <a:gd name="T64" fmla="*/ 438 w 1139"/>
                    <a:gd name="T65" fmla="*/ 294 h 298"/>
                    <a:gd name="T66" fmla="*/ 348 w 1139"/>
                    <a:gd name="T67" fmla="*/ 297 h 298"/>
                    <a:gd name="T68" fmla="*/ 296 w 1139"/>
                    <a:gd name="T69" fmla="*/ 293 h 298"/>
                    <a:gd name="T70" fmla="*/ 224 w 1139"/>
                    <a:gd name="T71" fmla="*/ 279 h 298"/>
                    <a:gd name="T72" fmla="*/ 133 w 1139"/>
                    <a:gd name="T73" fmla="*/ 257 h 298"/>
                    <a:gd name="T74" fmla="*/ 76 w 1139"/>
                    <a:gd name="T75" fmla="*/ 248 h 298"/>
                    <a:gd name="T76" fmla="*/ 64 w 1139"/>
                    <a:gd name="T77" fmla="*/ 244 h 298"/>
                    <a:gd name="T78" fmla="*/ 55 w 1139"/>
                    <a:gd name="T79" fmla="*/ 240 h 298"/>
                    <a:gd name="T80" fmla="*/ 40 w 1139"/>
                    <a:gd name="T81" fmla="*/ 234 h 298"/>
                    <a:gd name="T82" fmla="*/ 23 w 1139"/>
                    <a:gd name="T83" fmla="*/ 227 h 298"/>
                    <a:gd name="T84" fmla="*/ 12 w 1139"/>
                    <a:gd name="T85" fmla="*/ 222 h 298"/>
                    <a:gd name="T86" fmla="*/ 10 w 1139"/>
                    <a:gd name="T87" fmla="*/ 221 h 298"/>
                    <a:gd name="T88" fmla="*/ 5 w 1139"/>
                    <a:gd name="T89" fmla="*/ 212 h 298"/>
                    <a:gd name="T90" fmla="*/ 2 w 1139"/>
                    <a:gd name="T91" fmla="*/ 207 h 298"/>
                    <a:gd name="T92" fmla="*/ 1 w 1139"/>
                    <a:gd name="T93" fmla="*/ 203 h 298"/>
                    <a:gd name="T94" fmla="*/ 0 w 1139"/>
                    <a:gd name="T95" fmla="*/ 193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139" h="298">
                      <a:moveTo>
                        <a:pt x="0" y="193"/>
                      </a:moveTo>
                      <a:lnTo>
                        <a:pt x="14" y="185"/>
                      </a:lnTo>
                      <a:lnTo>
                        <a:pt x="29" y="176"/>
                      </a:lnTo>
                      <a:lnTo>
                        <a:pt x="47" y="166"/>
                      </a:lnTo>
                      <a:lnTo>
                        <a:pt x="64" y="156"/>
                      </a:lnTo>
                      <a:lnTo>
                        <a:pt x="84" y="147"/>
                      </a:lnTo>
                      <a:lnTo>
                        <a:pt x="103" y="137"/>
                      </a:lnTo>
                      <a:lnTo>
                        <a:pt x="144" y="118"/>
                      </a:lnTo>
                      <a:lnTo>
                        <a:pt x="186" y="101"/>
                      </a:lnTo>
                      <a:lnTo>
                        <a:pt x="227" y="86"/>
                      </a:lnTo>
                      <a:lnTo>
                        <a:pt x="247" y="80"/>
                      </a:lnTo>
                      <a:lnTo>
                        <a:pt x="265" y="75"/>
                      </a:lnTo>
                      <a:lnTo>
                        <a:pt x="283" y="71"/>
                      </a:lnTo>
                      <a:lnTo>
                        <a:pt x="299" y="68"/>
                      </a:lnTo>
                      <a:lnTo>
                        <a:pt x="404" y="57"/>
                      </a:lnTo>
                      <a:lnTo>
                        <a:pt x="507" y="46"/>
                      </a:lnTo>
                      <a:lnTo>
                        <a:pt x="539" y="40"/>
                      </a:lnTo>
                      <a:lnTo>
                        <a:pt x="572" y="34"/>
                      </a:lnTo>
                      <a:lnTo>
                        <a:pt x="607" y="28"/>
                      </a:lnTo>
                      <a:lnTo>
                        <a:pt x="643" y="23"/>
                      </a:lnTo>
                      <a:lnTo>
                        <a:pt x="680" y="18"/>
                      </a:lnTo>
                      <a:lnTo>
                        <a:pt x="718" y="13"/>
                      </a:lnTo>
                      <a:lnTo>
                        <a:pt x="795" y="5"/>
                      </a:lnTo>
                      <a:lnTo>
                        <a:pt x="872" y="1"/>
                      </a:lnTo>
                      <a:lnTo>
                        <a:pt x="910" y="0"/>
                      </a:lnTo>
                      <a:lnTo>
                        <a:pt x="948" y="0"/>
                      </a:lnTo>
                      <a:lnTo>
                        <a:pt x="985" y="1"/>
                      </a:lnTo>
                      <a:lnTo>
                        <a:pt x="1022" y="4"/>
                      </a:lnTo>
                      <a:lnTo>
                        <a:pt x="1057" y="7"/>
                      </a:lnTo>
                      <a:lnTo>
                        <a:pt x="1091" y="13"/>
                      </a:lnTo>
                      <a:lnTo>
                        <a:pt x="1100" y="20"/>
                      </a:lnTo>
                      <a:lnTo>
                        <a:pt x="1109" y="26"/>
                      </a:lnTo>
                      <a:lnTo>
                        <a:pt x="1116" y="32"/>
                      </a:lnTo>
                      <a:lnTo>
                        <a:pt x="1122" y="38"/>
                      </a:lnTo>
                      <a:lnTo>
                        <a:pt x="1131" y="52"/>
                      </a:lnTo>
                      <a:lnTo>
                        <a:pt x="1135" y="60"/>
                      </a:lnTo>
                      <a:lnTo>
                        <a:pt x="1139" y="69"/>
                      </a:lnTo>
                      <a:lnTo>
                        <a:pt x="1138" y="88"/>
                      </a:lnTo>
                      <a:lnTo>
                        <a:pt x="1138" y="98"/>
                      </a:lnTo>
                      <a:lnTo>
                        <a:pt x="1136" y="108"/>
                      </a:lnTo>
                      <a:lnTo>
                        <a:pt x="1133" y="116"/>
                      </a:lnTo>
                      <a:lnTo>
                        <a:pt x="1130" y="125"/>
                      </a:lnTo>
                      <a:lnTo>
                        <a:pt x="1125" y="135"/>
                      </a:lnTo>
                      <a:lnTo>
                        <a:pt x="1119" y="144"/>
                      </a:lnTo>
                      <a:lnTo>
                        <a:pt x="1112" y="152"/>
                      </a:lnTo>
                      <a:lnTo>
                        <a:pt x="1104" y="159"/>
                      </a:lnTo>
                      <a:lnTo>
                        <a:pt x="1097" y="165"/>
                      </a:lnTo>
                      <a:lnTo>
                        <a:pt x="1090" y="170"/>
                      </a:lnTo>
                      <a:lnTo>
                        <a:pt x="1072" y="178"/>
                      </a:lnTo>
                      <a:lnTo>
                        <a:pt x="1051" y="185"/>
                      </a:lnTo>
                      <a:lnTo>
                        <a:pt x="1009" y="198"/>
                      </a:lnTo>
                      <a:lnTo>
                        <a:pt x="966" y="210"/>
                      </a:lnTo>
                      <a:lnTo>
                        <a:pt x="944" y="215"/>
                      </a:lnTo>
                      <a:lnTo>
                        <a:pt x="924" y="219"/>
                      </a:lnTo>
                      <a:lnTo>
                        <a:pt x="890" y="234"/>
                      </a:lnTo>
                      <a:lnTo>
                        <a:pt x="854" y="246"/>
                      </a:lnTo>
                      <a:lnTo>
                        <a:pt x="817" y="256"/>
                      </a:lnTo>
                      <a:lnTo>
                        <a:pt x="780" y="264"/>
                      </a:lnTo>
                      <a:lnTo>
                        <a:pt x="742" y="270"/>
                      </a:lnTo>
                      <a:lnTo>
                        <a:pt x="703" y="276"/>
                      </a:lnTo>
                      <a:lnTo>
                        <a:pt x="665" y="282"/>
                      </a:lnTo>
                      <a:lnTo>
                        <a:pt x="627" y="290"/>
                      </a:lnTo>
                      <a:lnTo>
                        <a:pt x="597" y="288"/>
                      </a:lnTo>
                      <a:lnTo>
                        <a:pt x="565" y="288"/>
                      </a:lnTo>
                      <a:lnTo>
                        <a:pt x="501" y="290"/>
                      </a:lnTo>
                      <a:lnTo>
                        <a:pt x="438" y="294"/>
                      </a:lnTo>
                      <a:lnTo>
                        <a:pt x="375" y="298"/>
                      </a:lnTo>
                      <a:lnTo>
                        <a:pt x="348" y="297"/>
                      </a:lnTo>
                      <a:lnTo>
                        <a:pt x="322" y="295"/>
                      </a:lnTo>
                      <a:lnTo>
                        <a:pt x="296" y="293"/>
                      </a:lnTo>
                      <a:lnTo>
                        <a:pt x="269" y="292"/>
                      </a:lnTo>
                      <a:lnTo>
                        <a:pt x="224" y="279"/>
                      </a:lnTo>
                      <a:lnTo>
                        <a:pt x="179" y="267"/>
                      </a:lnTo>
                      <a:lnTo>
                        <a:pt x="133" y="257"/>
                      </a:lnTo>
                      <a:lnTo>
                        <a:pt x="86" y="249"/>
                      </a:lnTo>
                      <a:lnTo>
                        <a:pt x="76" y="248"/>
                      </a:lnTo>
                      <a:lnTo>
                        <a:pt x="69" y="245"/>
                      </a:lnTo>
                      <a:lnTo>
                        <a:pt x="64" y="244"/>
                      </a:lnTo>
                      <a:lnTo>
                        <a:pt x="59" y="242"/>
                      </a:lnTo>
                      <a:lnTo>
                        <a:pt x="55" y="240"/>
                      </a:lnTo>
                      <a:lnTo>
                        <a:pt x="49" y="238"/>
                      </a:lnTo>
                      <a:lnTo>
                        <a:pt x="40" y="234"/>
                      </a:lnTo>
                      <a:lnTo>
                        <a:pt x="29" y="230"/>
                      </a:lnTo>
                      <a:lnTo>
                        <a:pt x="23" y="227"/>
                      </a:lnTo>
                      <a:lnTo>
                        <a:pt x="17" y="224"/>
                      </a:lnTo>
                      <a:lnTo>
                        <a:pt x="12" y="222"/>
                      </a:lnTo>
                      <a:lnTo>
                        <a:pt x="11" y="221"/>
                      </a:lnTo>
                      <a:lnTo>
                        <a:pt x="10" y="221"/>
                      </a:lnTo>
                      <a:lnTo>
                        <a:pt x="7" y="215"/>
                      </a:lnTo>
                      <a:lnTo>
                        <a:pt x="5" y="212"/>
                      </a:lnTo>
                      <a:lnTo>
                        <a:pt x="2" y="210"/>
                      </a:lnTo>
                      <a:lnTo>
                        <a:pt x="2" y="207"/>
                      </a:lnTo>
                      <a:lnTo>
                        <a:pt x="1" y="205"/>
                      </a:lnTo>
                      <a:lnTo>
                        <a:pt x="1" y="203"/>
                      </a:lnTo>
                      <a:lnTo>
                        <a:pt x="1" y="199"/>
                      </a:lnTo>
                      <a:lnTo>
                        <a:pt x="0" y="193"/>
                      </a:lnTo>
                      <a:close/>
                    </a:path>
                  </a:pathLst>
                </a:custGeom>
                <a:solidFill>
                  <a:srgbClr val="FFCC66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6" name="Oval 20"/>
                <p:cNvSpPr>
                  <a:spLocks noChangeArrowheads="1"/>
                </p:cNvSpPr>
                <p:nvPr/>
              </p:nvSpPr>
              <p:spPr bwMode="auto">
                <a:xfrm rot="-3226763">
                  <a:off x="2911" y="1640"/>
                  <a:ext cx="115" cy="106"/>
                </a:xfrm>
                <a:prstGeom prst="ellipse">
                  <a:avLst/>
                </a:prstGeom>
                <a:solidFill>
                  <a:srgbClr val="CC66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7" name="Oval 21"/>
                <p:cNvSpPr>
                  <a:spLocks noChangeArrowheads="1"/>
                </p:cNvSpPr>
                <p:nvPr/>
              </p:nvSpPr>
              <p:spPr bwMode="auto">
                <a:xfrm rot="-3226763">
                  <a:off x="2850" y="1749"/>
                  <a:ext cx="115" cy="107"/>
                </a:xfrm>
                <a:prstGeom prst="ellipse">
                  <a:avLst/>
                </a:prstGeom>
                <a:solidFill>
                  <a:srgbClr val="CC66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8" name="Oval 22"/>
                <p:cNvSpPr>
                  <a:spLocks noChangeArrowheads="1"/>
                </p:cNvSpPr>
                <p:nvPr/>
              </p:nvSpPr>
              <p:spPr bwMode="auto">
                <a:xfrm rot="-3226763">
                  <a:off x="2794" y="1848"/>
                  <a:ext cx="115" cy="106"/>
                </a:xfrm>
                <a:prstGeom prst="ellipse">
                  <a:avLst/>
                </a:prstGeom>
                <a:solidFill>
                  <a:srgbClr val="CC66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9" name="Oval 23"/>
                <p:cNvSpPr>
                  <a:spLocks noChangeArrowheads="1"/>
                </p:cNvSpPr>
                <p:nvPr/>
              </p:nvSpPr>
              <p:spPr bwMode="auto">
                <a:xfrm rot="-3226763">
                  <a:off x="2736" y="1953"/>
                  <a:ext cx="115" cy="106"/>
                </a:xfrm>
                <a:prstGeom prst="ellipse">
                  <a:avLst/>
                </a:prstGeom>
                <a:solidFill>
                  <a:srgbClr val="CC66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0" name="Oval 24"/>
                <p:cNvSpPr>
                  <a:spLocks noChangeArrowheads="1"/>
                </p:cNvSpPr>
                <p:nvPr/>
              </p:nvSpPr>
              <p:spPr bwMode="auto">
                <a:xfrm rot="-3226763">
                  <a:off x="2676" y="2054"/>
                  <a:ext cx="114" cy="106"/>
                </a:xfrm>
                <a:prstGeom prst="ellipse">
                  <a:avLst/>
                </a:prstGeom>
                <a:solidFill>
                  <a:srgbClr val="CC66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" name="Oval 25"/>
                <p:cNvSpPr>
                  <a:spLocks noChangeArrowheads="1"/>
                </p:cNvSpPr>
                <p:nvPr/>
              </p:nvSpPr>
              <p:spPr bwMode="auto">
                <a:xfrm rot="-3226763">
                  <a:off x="2599" y="2157"/>
                  <a:ext cx="115" cy="106"/>
                </a:xfrm>
                <a:prstGeom prst="ellipse">
                  <a:avLst/>
                </a:prstGeom>
                <a:solidFill>
                  <a:srgbClr val="CC66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" name="Oval 26"/>
                <p:cNvSpPr>
                  <a:spLocks noChangeArrowheads="1"/>
                </p:cNvSpPr>
                <p:nvPr/>
              </p:nvSpPr>
              <p:spPr bwMode="auto">
                <a:xfrm rot="-3226763">
                  <a:off x="3003" y="1585"/>
                  <a:ext cx="38" cy="60"/>
                </a:xfrm>
                <a:prstGeom prst="ellipse">
                  <a:avLst/>
                </a:prstGeom>
                <a:solidFill>
                  <a:srgbClr val="FF9933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1" name="Group 27"/>
              <p:cNvGrpSpPr>
                <a:grpSpLocks/>
              </p:cNvGrpSpPr>
              <p:nvPr/>
            </p:nvGrpSpPr>
            <p:grpSpPr bwMode="auto">
              <a:xfrm>
                <a:off x="906" y="1260"/>
                <a:ext cx="942" cy="1164"/>
                <a:chOff x="906" y="1020"/>
                <a:chExt cx="942" cy="1164"/>
              </a:xfrm>
            </p:grpSpPr>
            <p:grpSp>
              <p:nvGrpSpPr>
                <p:cNvPr id="39" name="Group 28"/>
                <p:cNvGrpSpPr>
                  <a:grpSpLocks/>
                </p:cNvGrpSpPr>
                <p:nvPr/>
              </p:nvGrpSpPr>
              <p:grpSpPr bwMode="auto">
                <a:xfrm>
                  <a:off x="906" y="1020"/>
                  <a:ext cx="942" cy="1164"/>
                  <a:chOff x="906" y="1020"/>
                  <a:chExt cx="942" cy="1164"/>
                </a:xfrm>
              </p:grpSpPr>
              <p:sp>
                <p:nvSpPr>
                  <p:cNvPr id="46" name="Freeform 29"/>
                  <p:cNvSpPr>
                    <a:spLocks/>
                  </p:cNvSpPr>
                  <p:nvPr/>
                </p:nvSpPr>
                <p:spPr bwMode="auto">
                  <a:xfrm>
                    <a:off x="1332" y="1224"/>
                    <a:ext cx="84" cy="960"/>
                  </a:xfrm>
                  <a:custGeom>
                    <a:avLst/>
                    <a:gdLst>
                      <a:gd name="T0" fmla="*/ 48 w 84"/>
                      <a:gd name="T1" fmla="*/ 960 h 960"/>
                      <a:gd name="T2" fmla="*/ 72 w 84"/>
                      <a:gd name="T3" fmla="*/ 888 h 960"/>
                      <a:gd name="T4" fmla="*/ 84 w 84"/>
                      <a:gd name="T5" fmla="*/ 852 h 960"/>
                      <a:gd name="T6" fmla="*/ 0 w 84"/>
                      <a:gd name="T7" fmla="*/ 588 h 960"/>
                      <a:gd name="T8" fmla="*/ 0 w 84"/>
                      <a:gd name="T9" fmla="*/ 0 h 9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4" h="960">
                        <a:moveTo>
                          <a:pt x="48" y="960"/>
                        </a:moveTo>
                        <a:cubicBezTo>
                          <a:pt x="56" y="936"/>
                          <a:pt x="64" y="912"/>
                          <a:pt x="72" y="888"/>
                        </a:cubicBezTo>
                        <a:cubicBezTo>
                          <a:pt x="76" y="876"/>
                          <a:pt x="84" y="852"/>
                          <a:pt x="84" y="852"/>
                        </a:cubicBezTo>
                        <a:cubicBezTo>
                          <a:pt x="68" y="711"/>
                          <a:pt x="56" y="699"/>
                          <a:pt x="0" y="588"/>
                        </a:cubicBezTo>
                        <a:cubicBezTo>
                          <a:pt x="9" y="389"/>
                          <a:pt x="0" y="198"/>
                          <a:pt x="0" y="0"/>
                        </a:cubicBezTo>
                      </a:path>
                    </a:pathLst>
                  </a:custGeom>
                  <a:noFill/>
                  <a:ln w="285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7" name="Freeform 30"/>
                  <p:cNvSpPr>
                    <a:spLocks/>
                  </p:cNvSpPr>
                  <p:nvPr/>
                </p:nvSpPr>
                <p:spPr bwMode="auto">
                  <a:xfrm>
                    <a:off x="906" y="1152"/>
                    <a:ext cx="426" cy="516"/>
                  </a:xfrm>
                  <a:custGeom>
                    <a:avLst/>
                    <a:gdLst>
                      <a:gd name="T0" fmla="*/ 426 w 426"/>
                      <a:gd name="T1" fmla="*/ 516 h 516"/>
                      <a:gd name="T2" fmla="*/ 114 w 426"/>
                      <a:gd name="T3" fmla="*/ 264 h 516"/>
                      <a:gd name="T4" fmla="*/ 66 w 426"/>
                      <a:gd name="T5" fmla="*/ 216 h 516"/>
                      <a:gd name="T6" fmla="*/ 30 w 426"/>
                      <a:gd name="T7" fmla="*/ 180 h 516"/>
                      <a:gd name="T8" fmla="*/ 6 w 426"/>
                      <a:gd name="T9" fmla="*/ 108 h 516"/>
                      <a:gd name="T10" fmla="*/ 54 w 426"/>
                      <a:gd name="T11" fmla="*/ 0 h 5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26" h="516">
                        <a:moveTo>
                          <a:pt x="426" y="516"/>
                        </a:moveTo>
                        <a:cubicBezTo>
                          <a:pt x="301" y="474"/>
                          <a:pt x="203" y="353"/>
                          <a:pt x="114" y="264"/>
                        </a:cubicBezTo>
                        <a:cubicBezTo>
                          <a:pt x="98" y="248"/>
                          <a:pt x="82" y="232"/>
                          <a:pt x="66" y="216"/>
                        </a:cubicBezTo>
                        <a:cubicBezTo>
                          <a:pt x="54" y="204"/>
                          <a:pt x="30" y="180"/>
                          <a:pt x="30" y="180"/>
                        </a:cubicBezTo>
                        <a:cubicBezTo>
                          <a:pt x="22" y="156"/>
                          <a:pt x="0" y="133"/>
                          <a:pt x="6" y="108"/>
                        </a:cubicBezTo>
                        <a:cubicBezTo>
                          <a:pt x="17" y="64"/>
                          <a:pt x="34" y="39"/>
                          <a:pt x="54" y="0"/>
                        </a:cubicBezTo>
                      </a:path>
                    </a:pathLst>
                  </a:custGeom>
                  <a:noFill/>
                  <a:ln w="285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8" name="Freeform 31"/>
                  <p:cNvSpPr>
                    <a:spLocks/>
                  </p:cNvSpPr>
                  <p:nvPr/>
                </p:nvSpPr>
                <p:spPr bwMode="auto">
                  <a:xfrm>
                    <a:off x="1068" y="1056"/>
                    <a:ext cx="84" cy="408"/>
                  </a:xfrm>
                  <a:custGeom>
                    <a:avLst/>
                    <a:gdLst>
                      <a:gd name="T0" fmla="*/ 0 w 84"/>
                      <a:gd name="T1" fmla="*/ 408 h 408"/>
                      <a:gd name="T2" fmla="*/ 24 w 84"/>
                      <a:gd name="T3" fmla="*/ 336 h 408"/>
                      <a:gd name="T4" fmla="*/ 36 w 84"/>
                      <a:gd name="T5" fmla="*/ 300 h 408"/>
                      <a:gd name="T6" fmla="*/ 48 w 84"/>
                      <a:gd name="T7" fmla="*/ 264 h 408"/>
                      <a:gd name="T8" fmla="*/ 60 w 84"/>
                      <a:gd name="T9" fmla="*/ 228 h 408"/>
                      <a:gd name="T10" fmla="*/ 84 w 84"/>
                      <a:gd name="T11" fmla="*/ 0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4" h="408">
                        <a:moveTo>
                          <a:pt x="0" y="408"/>
                        </a:moveTo>
                        <a:cubicBezTo>
                          <a:pt x="8" y="384"/>
                          <a:pt x="16" y="360"/>
                          <a:pt x="24" y="336"/>
                        </a:cubicBezTo>
                        <a:cubicBezTo>
                          <a:pt x="28" y="324"/>
                          <a:pt x="32" y="312"/>
                          <a:pt x="36" y="300"/>
                        </a:cubicBezTo>
                        <a:cubicBezTo>
                          <a:pt x="40" y="288"/>
                          <a:pt x="44" y="276"/>
                          <a:pt x="48" y="264"/>
                        </a:cubicBezTo>
                        <a:cubicBezTo>
                          <a:pt x="52" y="252"/>
                          <a:pt x="60" y="228"/>
                          <a:pt x="60" y="228"/>
                        </a:cubicBezTo>
                        <a:cubicBezTo>
                          <a:pt x="68" y="152"/>
                          <a:pt x="84" y="0"/>
                          <a:pt x="84" y="0"/>
                        </a:cubicBezTo>
                      </a:path>
                    </a:pathLst>
                  </a:custGeom>
                  <a:noFill/>
                  <a:ln w="285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9" name="Freeform 32"/>
                  <p:cNvSpPr>
                    <a:spLocks/>
                  </p:cNvSpPr>
                  <p:nvPr/>
                </p:nvSpPr>
                <p:spPr bwMode="auto">
                  <a:xfrm>
                    <a:off x="1344" y="1224"/>
                    <a:ext cx="370" cy="252"/>
                  </a:xfrm>
                  <a:custGeom>
                    <a:avLst/>
                    <a:gdLst>
                      <a:gd name="T0" fmla="*/ 0 w 370"/>
                      <a:gd name="T1" fmla="*/ 252 h 252"/>
                      <a:gd name="T2" fmla="*/ 228 w 370"/>
                      <a:gd name="T3" fmla="*/ 216 h 252"/>
                      <a:gd name="T4" fmla="*/ 312 w 370"/>
                      <a:gd name="T5" fmla="*/ 192 h 252"/>
                      <a:gd name="T6" fmla="*/ 360 w 370"/>
                      <a:gd name="T7" fmla="*/ 0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70" h="252">
                        <a:moveTo>
                          <a:pt x="0" y="252"/>
                        </a:moveTo>
                        <a:cubicBezTo>
                          <a:pt x="86" y="231"/>
                          <a:pt x="127" y="224"/>
                          <a:pt x="228" y="216"/>
                        </a:cubicBezTo>
                        <a:cubicBezTo>
                          <a:pt x="231" y="215"/>
                          <a:pt x="304" y="198"/>
                          <a:pt x="312" y="192"/>
                        </a:cubicBezTo>
                        <a:cubicBezTo>
                          <a:pt x="370" y="146"/>
                          <a:pt x="360" y="62"/>
                          <a:pt x="360" y="0"/>
                        </a:cubicBezTo>
                      </a:path>
                    </a:pathLst>
                  </a:custGeom>
                  <a:noFill/>
                  <a:ln w="285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0" name="Freeform 33"/>
                  <p:cNvSpPr>
                    <a:spLocks/>
                  </p:cNvSpPr>
                  <p:nvPr/>
                </p:nvSpPr>
                <p:spPr bwMode="auto">
                  <a:xfrm>
                    <a:off x="1404" y="1620"/>
                    <a:ext cx="444" cy="300"/>
                  </a:xfrm>
                  <a:custGeom>
                    <a:avLst/>
                    <a:gdLst>
                      <a:gd name="T0" fmla="*/ 0 w 444"/>
                      <a:gd name="T1" fmla="*/ 300 h 300"/>
                      <a:gd name="T2" fmla="*/ 108 w 444"/>
                      <a:gd name="T3" fmla="*/ 216 h 300"/>
                      <a:gd name="T4" fmla="*/ 264 w 444"/>
                      <a:gd name="T5" fmla="*/ 156 h 300"/>
                      <a:gd name="T6" fmla="*/ 300 w 444"/>
                      <a:gd name="T7" fmla="*/ 132 h 300"/>
                      <a:gd name="T8" fmla="*/ 336 w 444"/>
                      <a:gd name="T9" fmla="*/ 120 h 300"/>
                      <a:gd name="T10" fmla="*/ 396 w 444"/>
                      <a:gd name="T11" fmla="*/ 36 h 300"/>
                      <a:gd name="T12" fmla="*/ 444 w 444"/>
                      <a:gd name="T13" fmla="*/ 0 h 3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44" h="300">
                        <a:moveTo>
                          <a:pt x="0" y="300"/>
                        </a:moveTo>
                        <a:cubicBezTo>
                          <a:pt x="81" y="219"/>
                          <a:pt x="40" y="239"/>
                          <a:pt x="108" y="216"/>
                        </a:cubicBezTo>
                        <a:cubicBezTo>
                          <a:pt x="149" y="154"/>
                          <a:pt x="185" y="166"/>
                          <a:pt x="264" y="156"/>
                        </a:cubicBezTo>
                        <a:cubicBezTo>
                          <a:pt x="276" y="148"/>
                          <a:pt x="287" y="138"/>
                          <a:pt x="300" y="132"/>
                        </a:cubicBezTo>
                        <a:cubicBezTo>
                          <a:pt x="311" y="126"/>
                          <a:pt x="326" y="128"/>
                          <a:pt x="336" y="120"/>
                        </a:cubicBezTo>
                        <a:cubicBezTo>
                          <a:pt x="363" y="99"/>
                          <a:pt x="372" y="60"/>
                          <a:pt x="396" y="36"/>
                        </a:cubicBezTo>
                        <a:cubicBezTo>
                          <a:pt x="410" y="22"/>
                          <a:pt x="430" y="14"/>
                          <a:pt x="444" y="0"/>
                        </a:cubicBezTo>
                      </a:path>
                    </a:pathLst>
                  </a:custGeom>
                  <a:noFill/>
                  <a:ln w="285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1" name="Freeform 34"/>
                  <p:cNvSpPr>
                    <a:spLocks/>
                  </p:cNvSpPr>
                  <p:nvPr/>
                </p:nvSpPr>
                <p:spPr bwMode="auto">
                  <a:xfrm>
                    <a:off x="1332" y="1032"/>
                    <a:ext cx="156" cy="348"/>
                  </a:xfrm>
                  <a:custGeom>
                    <a:avLst/>
                    <a:gdLst>
                      <a:gd name="T0" fmla="*/ 0 w 156"/>
                      <a:gd name="T1" fmla="*/ 348 h 348"/>
                      <a:gd name="T2" fmla="*/ 36 w 156"/>
                      <a:gd name="T3" fmla="*/ 228 h 348"/>
                      <a:gd name="T4" fmla="*/ 120 w 156"/>
                      <a:gd name="T5" fmla="*/ 108 h 348"/>
                      <a:gd name="T6" fmla="*/ 156 w 156"/>
                      <a:gd name="T7" fmla="*/ 0 h 3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6" h="348">
                        <a:moveTo>
                          <a:pt x="0" y="348"/>
                        </a:moveTo>
                        <a:cubicBezTo>
                          <a:pt x="13" y="309"/>
                          <a:pt x="18" y="265"/>
                          <a:pt x="36" y="228"/>
                        </a:cubicBezTo>
                        <a:cubicBezTo>
                          <a:pt x="58" y="184"/>
                          <a:pt x="98" y="152"/>
                          <a:pt x="120" y="108"/>
                        </a:cubicBezTo>
                        <a:cubicBezTo>
                          <a:pt x="137" y="74"/>
                          <a:pt x="139" y="35"/>
                          <a:pt x="156" y="0"/>
                        </a:cubicBezTo>
                      </a:path>
                    </a:pathLst>
                  </a:custGeom>
                  <a:noFill/>
                  <a:ln w="285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2" name="Freeform 35"/>
                  <p:cNvSpPr>
                    <a:spLocks/>
                  </p:cNvSpPr>
                  <p:nvPr/>
                </p:nvSpPr>
                <p:spPr bwMode="auto">
                  <a:xfrm>
                    <a:off x="960" y="1632"/>
                    <a:ext cx="384" cy="216"/>
                  </a:xfrm>
                  <a:custGeom>
                    <a:avLst/>
                    <a:gdLst>
                      <a:gd name="T0" fmla="*/ 384 w 384"/>
                      <a:gd name="T1" fmla="*/ 216 h 216"/>
                      <a:gd name="T2" fmla="*/ 204 w 384"/>
                      <a:gd name="T3" fmla="*/ 168 h 216"/>
                      <a:gd name="T4" fmla="*/ 72 w 384"/>
                      <a:gd name="T5" fmla="*/ 120 h 216"/>
                      <a:gd name="T6" fmla="*/ 0 w 384"/>
                      <a:gd name="T7" fmla="*/ 0 h 2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84" h="216">
                        <a:moveTo>
                          <a:pt x="384" y="216"/>
                        </a:moveTo>
                        <a:cubicBezTo>
                          <a:pt x="318" y="194"/>
                          <a:pt x="271" y="179"/>
                          <a:pt x="204" y="168"/>
                        </a:cubicBezTo>
                        <a:cubicBezTo>
                          <a:pt x="159" y="145"/>
                          <a:pt x="121" y="132"/>
                          <a:pt x="72" y="120"/>
                        </a:cubicBezTo>
                        <a:cubicBezTo>
                          <a:pt x="12" y="75"/>
                          <a:pt x="0" y="75"/>
                          <a:pt x="0" y="0"/>
                        </a:cubicBezTo>
                      </a:path>
                    </a:pathLst>
                  </a:custGeom>
                  <a:noFill/>
                  <a:ln w="285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3" name="Freeform 36"/>
                  <p:cNvSpPr>
                    <a:spLocks/>
                  </p:cNvSpPr>
                  <p:nvPr/>
                </p:nvSpPr>
                <p:spPr bwMode="auto">
                  <a:xfrm>
                    <a:off x="1560" y="1632"/>
                    <a:ext cx="156" cy="180"/>
                  </a:xfrm>
                  <a:custGeom>
                    <a:avLst/>
                    <a:gdLst>
                      <a:gd name="T0" fmla="*/ 0 w 156"/>
                      <a:gd name="T1" fmla="*/ 180 h 180"/>
                      <a:gd name="T2" fmla="*/ 60 w 156"/>
                      <a:gd name="T3" fmla="*/ 72 h 180"/>
                      <a:gd name="T4" fmla="*/ 132 w 156"/>
                      <a:gd name="T5" fmla="*/ 24 h 180"/>
                      <a:gd name="T6" fmla="*/ 156 w 156"/>
                      <a:gd name="T7" fmla="*/ 0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6" h="180">
                        <a:moveTo>
                          <a:pt x="0" y="180"/>
                        </a:moveTo>
                        <a:cubicBezTo>
                          <a:pt x="21" y="149"/>
                          <a:pt x="31" y="97"/>
                          <a:pt x="60" y="72"/>
                        </a:cubicBezTo>
                        <a:cubicBezTo>
                          <a:pt x="82" y="53"/>
                          <a:pt x="112" y="44"/>
                          <a:pt x="132" y="24"/>
                        </a:cubicBezTo>
                        <a:cubicBezTo>
                          <a:pt x="140" y="16"/>
                          <a:pt x="148" y="8"/>
                          <a:pt x="156" y="0"/>
                        </a:cubicBezTo>
                      </a:path>
                    </a:pathLst>
                  </a:custGeom>
                  <a:noFill/>
                  <a:ln w="285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54" name="Freeform 37"/>
                  <p:cNvSpPr>
                    <a:spLocks/>
                  </p:cNvSpPr>
                  <p:nvPr/>
                </p:nvSpPr>
                <p:spPr bwMode="auto">
                  <a:xfrm>
                    <a:off x="1296" y="1020"/>
                    <a:ext cx="36" cy="288"/>
                  </a:xfrm>
                  <a:custGeom>
                    <a:avLst/>
                    <a:gdLst>
                      <a:gd name="T0" fmla="*/ 36 w 36"/>
                      <a:gd name="T1" fmla="*/ 288 h 288"/>
                      <a:gd name="T2" fmla="*/ 24 w 36"/>
                      <a:gd name="T3" fmla="*/ 144 h 288"/>
                      <a:gd name="T4" fmla="*/ 0 w 36"/>
                      <a:gd name="T5" fmla="*/ 0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" h="288">
                        <a:moveTo>
                          <a:pt x="36" y="288"/>
                        </a:moveTo>
                        <a:cubicBezTo>
                          <a:pt x="32" y="240"/>
                          <a:pt x="30" y="192"/>
                          <a:pt x="24" y="144"/>
                        </a:cubicBezTo>
                        <a:cubicBezTo>
                          <a:pt x="17" y="92"/>
                          <a:pt x="0" y="55"/>
                          <a:pt x="0" y="0"/>
                        </a:cubicBezTo>
                      </a:path>
                    </a:pathLst>
                  </a:custGeom>
                  <a:noFill/>
                  <a:ln w="285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0" name="Freeform 38"/>
                <p:cNvSpPr>
                  <a:spLocks/>
                </p:cNvSpPr>
                <p:nvPr/>
              </p:nvSpPr>
              <p:spPr bwMode="auto">
                <a:xfrm>
                  <a:off x="912" y="1068"/>
                  <a:ext cx="13" cy="144"/>
                </a:xfrm>
                <a:custGeom>
                  <a:avLst/>
                  <a:gdLst>
                    <a:gd name="T0" fmla="*/ 0 w 13"/>
                    <a:gd name="T1" fmla="*/ 144 h 144"/>
                    <a:gd name="T2" fmla="*/ 12 w 13"/>
                    <a:gd name="T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3" h="144">
                      <a:moveTo>
                        <a:pt x="0" y="144"/>
                      </a:moveTo>
                      <a:cubicBezTo>
                        <a:pt x="13" y="16"/>
                        <a:pt x="12" y="64"/>
                        <a:pt x="12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1" name="Freeform 39"/>
                <p:cNvSpPr>
                  <a:spLocks/>
                </p:cNvSpPr>
                <p:nvPr/>
              </p:nvSpPr>
              <p:spPr bwMode="auto">
                <a:xfrm>
                  <a:off x="1092" y="1044"/>
                  <a:ext cx="48" cy="132"/>
                </a:xfrm>
                <a:custGeom>
                  <a:avLst/>
                  <a:gdLst>
                    <a:gd name="T0" fmla="*/ 48 w 48"/>
                    <a:gd name="T1" fmla="*/ 132 h 132"/>
                    <a:gd name="T2" fmla="*/ 0 w 48"/>
                    <a:gd name="T3" fmla="*/ 0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8" h="132">
                      <a:moveTo>
                        <a:pt x="48" y="132"/>
                      </a:moveTo>
                      <a:cubicBezTo>
                        <a:pt x="33" y="87"/>
                        <a:pt x="21" y="42"/>
                        <a:pt x="0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2" name="Freeform 40"/>
                <p:cNvSpPr>
                  <a:spLocks/>
                </p:cNvSpPr>
                <p:nvPr/>
              </p:nvSpPr>
              <p:spPr bwMode="auto">
                <a:xfrm>
                  <a:off x="1320" y="1044"/>
                  <a:ext cx="60" cy="96"/>
                </a:xfrm>
                <a:custGeom>
                  <a:avLst/>
                  <a:gdLst>
                    <a:gd name="T0" fmla="*/ 0 w 60"/>
                    <a:gd name="T1" fmla="*/ 96 h 96"/>
                    <a:gd name="T2" fmla="*/ 60 w 60"/>
                    <a:gd name="T3" fmla="*/ 0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0" h="96">
                      <a:moveTo>
                        <a:pt x="0" y="96"/>
                      </a:moveTo>
                      <a:cubicBezTo>
                        <a:pt x="23" y="62"/>
                        <a:pt x="31" y="29"/>
                        <a:pt x="60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3" name="Freeform 41"/>
                <p:cNvSpPr>
                  <a:spLocks/>
                </p:cNvSpPr>
                <p:nvPr/>
              </p:nvSpPr>
              <p:spPr bwMode="auto">
                <a:xfrm>
                  <a:off x="1644" y="1236"/>
                  <a:ext cx="48" cy="84"/>
                </a:xfrm>
                <a:custGeom>
                  <a:avLst/>
                  <a:gdLst>
                    <a:gd name="T0" fmla="*/ 48 w 48"/>
                    <a:gd name="T1" fmla="*/ 84 h 84"/>
                    <a:gd name="T2" fmla="*/ 0 w 48"/>
                    <a:gd name="T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8" h="84">
                      <a:moveTo>
                        <a:pt x="48" y="84"/>
                      </a:moveTo>
                      <a:cubicBezTo>
                        <a:pt x="37" y="51"/>
                        <a:pt x="25" y="25"/>
                        <a:pt x="0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" name="Freeform 42"/>
                <p:cNvSpPr>
                  <a:spLocks/>
                </p:cNvSpPr>
                <p:nvPr/>
              </p:nvSpPr>
              <p:spPr bwMode="auto">
                <a:xfrm>
                  <a:off x="1692" y="1468"/>
                  <a:ext cx="156" cy="188"/>
                </a:xfrm>
                <a:custGeom>
                  <a:avLst/>
                  <a:gdLst>
                    <a:gd name="T0" fmla="*/ 0 w 156"/>
                    <a:gd name="T1" fmla="*/ 188 h 188"/>
                    <a:gd name="T2" fmla="*/ 36 w 156"/>
                    <a:gd name="T3" fmla="*/ 80 h 188"/>
                    <a:gd name="T4" fmla="*/ 96 w 156"/>
                    <a:gd name="T5" fmla="*/ 56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6" h="188">
                      <a:moveTo>
                        <a:pt x="0" y="188"/>
                      </a:moveTo>
                      <a:cubicBezTo>
                        <a:pt x="4" y="161"/>
                        <a:pt x="4" y="101"/>
                        <a:pt x="36" y="80"/>
                      </a:cubicBezTo>
                      <a:cubicBezTo>
                        <a:pt x="156" y="0"/>
                        <a:pt x="49" y="103"/>
                        <a:pt x="96" y="56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5" name="Freeform 43"/>
                <p:cNvSpPr>
                  <a:spLocks/>
                </p:cNvSpPr>
                <p:nvPr/>
              </p:nvSpPr>
              <p:spPr bwMode="auto">
                <a:xfrm>
                  <a:off x="1080" y="1620"/>
                  <a:ext cx="1" cy="144"/>
                </a:xfrm>
                <a:custGeom>
                  <a:avLst/>
                  <a:gdLst>
                    <a:gd name="T0" fmla="*/ 0 w 1"/>
                    <a:gd name="T1" fmla="*/ 144 h 144"/>
                    <a:gd name="T2" fmla="*/ 0 w 1"/>
                    <a:gd name="T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44">
                      <a:moveTo>
                        <a:pt x="0" y="144"/>
                      </a:moveTo>
                      <a:cubicBezTo>
                        <a:pt x="0" y="96"/>
                        <a:pt x="0" y="48"/>
                        <a:pt x="0" y="0"/>
                      </a:cubicBezTo>
                    </a:path>
                  </a:pathLst>
                </a:custGeom>
                <a:noFill/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2" name="Freeform 44"/>
              <p:cNvSpPr>
                <a:spLocks/>
              </p:cNvSpPr>
              <p:nvPr/>
            </p:nvSpPr>
            <p:spPr bwMode="auto">
              <a:xfrm>
                <a:off x="4764" y="2005"/>
                <a:ext cx="610" cy="911"/>
              </a:xfrm>
              <a:custGeom>
                <a:avLst/>
                <a:gdLst>
                  <a:gd name="T0" fmla="*/ 0 w 610"/>
                  <a:gd name="T1" fmla="*/ 863 h 911"/>
                  <a:gd name="T2" fmla="*/ 60 w 610"/>
                  <a:gd name="T3" fmla="*/ 695 h 911"/>
                  <a:gd name="T4" fmla="*/ 96 w 610"/>
                  <a:gd name="T5" fmla="*/ 191 h 911"/>
                  <a:gd name="T6" fmla="*/ 108 w 610"/>
                  <a:gd name="T7" fmla="*/ 299 h 911"/>
                  <a:gd name="T8" fmla="*/ 156 w 610"/>
                  <a:gd name="T9" fmla="*/ 671 h 911"/>
                  <a:gd name="T10" fmla="*/ 264 w 610"/>
                  <a:gd name="T11" fmla="*/ 539 h 911"/>
                  <a:gd name="T12" fmla="*/ 408 w 610"/>
                  <a:gd name="T13" fmla="*/ 359 h 911"/>
                  <a:gd name="T14" fmla="*/ 528 w 610"/>
                  <a:gd name="T15" fmla="*/ 227 h 911"/>
                  <a:gd name="T16" fmla="*/ 552 w 610"/>
                  <a:gd name="T17" fmla="*/ 191 h 911"/>
                  <a:gd name="T18" fmla="*/ 588 w 610"/>
                  <a:gd name="T19" fmla="*/ 167 h 911"/>
                  <a:gd name="T20" fmla="*/ 528 w 610"/>
                  <a:gd name="T21" fmla="*/ 311 h 911"/>
                  <a:gd name="T22" fmla="*/ 456 w 610"/>
                  <a:gd name="T23" fmla="*/ 359 h 911"/>
                  <a:gd name="T24" fmla="*/ 396 w 610"/>
                  <a:gd name="T25" fmla="*/ 419 h 911"/>
                  <a:gd name="T26" fmla="*/ 360 w 610"/>
                  <a:gd name="T27" fmla="*/ 491 h 911"/>
                  <a:gd name="T28" fmla="*/ 324 w 610"/>
                  <a:gd name="T29" fmla="*/ 527 h 911"/>
                  <a:gd name="T30" fmla="*/ 192 w 610"/>
                  <a:gd name="T31" fmla="*/ 695 h 911"/>
                  <a:gd name="T32" fmla="*/ 84 w 610"/>
                  <a:gd name="T33" fmla="*/ 791 h 911"/>
                  <a:gd name="T34" fmla="*/ 36 w 610"/>
                  <a:gd name="T35" fmla="*/ 911 h 911"/>
                  <a:gd name="T36" fmla="*/ 0 w 610"/>
                  <a:gd name="T37" fmla="*/ 863 h 9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0" h="911">
                    <a:moveTo>
                      <a:pt x="0" y="863"/>
                    </a:moveTo>
                    <a:cubicBezTo>
                      <a:pt x="36" y="810"/>
                      <a:pt x="48" y="756"/>
                      <a:pt x="60" y="695"/>
                    </a:cubicBezTo>
                    <a:cubicBezTo>
                      <a:pt x="68" y="594"/>
                      <a:pt x="32" y="0"/>
                      <a:pt x="96" y="191"/>
                    </a:cubicBezTo>
                    <a:cubicBezTo>
                      <a:pt x="100" y="227"/>
                      <a:pt x="106" y="263"/>
                      <a:pt x="108" y="299"/>
                    </a:cubicBezTo>
                    <a:cubicBezTo>
                      <a:pt x="127" y="705"/>
                      <a:pt x="9" y="769"/>
                      <a:pt x="156" y="671"/>
                    </a:cubicBezTo>
                    <a:cubicBezTo>
                      <a:pt x="194" y="615"/>
                      <a:pt x="211" y="575"/>
                      <a:pt x="264" y="539"/>
                    </a:cubicBezTo>
                    <a:cubicBezTo>
                      <a:pt x="308" y="473"/>
                      <a:pt x="357" y="420"/>
                      <a:pt x="408" y="359"/>
                    </a:cubicBezTo>
                    <a:cubicBezTo>
                      <a:pt x="447" y="312"/>
                      <a:pt x="477" y="261"/>
                      <a:pt x="528" y="227"/>
                    </a:cubicBezTo>
                    <a:cubicBezTo>
                      <a:pt x="536" y="215"/>
                      <a:pt x="542" y="201"/>
                      <a:pt x="552" y="191"/>
                    </a:cubicBezTo>
                    <a:cubicBezTo>
                      <a:pt x="562" y="181"/>
                      <a:pt x="582" y="154"/>
                      <a:pt x="588" y="167"/>
                    </a:cubicBezTo>
                    <a:cubicBezTo>
                      <a:pt x="610" y="210"/>
                      <a:pt x="544" y="287"/>
                      <a:pt x="528" y="311"/>
                    </a:cubicBezTo>
                    <a:cubicBezTo>
                      <a:pt x="512" y="335"/>
                      <a:pt x="456" y="359"/>
                      <a:pt x="456" y="359"/>
                    </a:cubicBezTo>
                    <a:cubicBezTo>
                      <a:pt x="392" y="455"/>
                      <a:pt x="476" y="339"/>
                      <a:pt x="396" y="419"/>
                    </a:cubicBezTo>
                    <a:cubicBezTo>
                      <a:pt x="339" y="476"/>
                      <a:pt x="399" y="432"/>
                      <a:pt x="360" y="491"/>
                    </a:cubicBezTo>
                    <a:cubicBezTo>
                      <a:pt x="351" y="505"/>
                      <a:pt x="336" y="515"/>
                      <a:pt x="324" y="527"/>
                    </a:cubicBezTo>
                    <a:cubicBezTo>
                      <a:pt x="296" y="610"/>
                      <a:pt x="252" y="641"/>
                      <a:pt x="192" y="695"/>
                    </a:cubicBezTo>
                    <a:cubicBezTo>
                      <a:pt x="69" y="805"/>
                      <a:pt x="166" y="737"/>
                      <a:pt x="84" y="791"/>
                    </a:cubicBezTo>
                    <a:cubicBezTo>
                      <a:pt x="57" y="832"/>
                      <a:pt x="48" y="863"/>
                      <a:pt x="36" y="911"/>
                    </a:cubicBezTo>
                    <a:cubicBezTo>
                      <a:pt x="21" y="867"/>
                      <a:pt x="35" y="881"/>
                      <a:pt x="0" y="863"/>
                    </a:cubicBezTo>
                    <a:close/>
                  </a:path>
                </a:pathLst>
              </a:custGeom>
              <a:solidFill>
                <a:srgbClr val="996600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3" name="Group 45"/>
              <p:cNvGrpSpPr>
                <a:grpSpLocks/>
              </p:cNvGrpSpPr>
              <p:nvPr/>
            </p:nvGrpSpPr>
            <p:grpSpPr bwMode="auto">
              <a:xfrm>
                <a:off x="4608" y="1872"/>
                <a:ext cx="444" cy="463"/>
                <a:chOff x="4608" y="1632"/>
                <a:chExt cx="444" cy="463"/>
              </a:xfrm>
            </p:grpSpPr>
            <p:sp>
              <p:nvSpPr>
                <p:cNvPr id="37" name="Freeform 46"/>
                <p:cNvSpPr>
                  <a:spLocks/>
                </p:cNvSpPr>
                <p:nvPr/>
              </p:nvSpPr>
              <p:spPr bwMode="auto">
                <a:xfrm>
                  <a:off x="4608" y="1632"/>
                  <a:ext cx="444" cy="463"/>
                </a:xfrm>
                <a:custGeom>
                  <a:avLst/>
                  <a:gdLst>
                    <a:gd name="T0" fmla="*/ 144 w 444"/>
                    <a:gd name="T1" fmla="*/ 295 h 463"/>
                    <a:gd name="T2" fmla="*/ 0 w 444"/>
                    <a:gd name="T3" fmla="*/ 79 h 463"/>
                    <a:gd name="T4" fmla="*/ 132 w 444"/>
                    <a:gd name="T5" fmla="*/ 43 h 463"/>
                    <a:gd name="T6" fmla="*/ 180 w 444"/>
                    <a:gd name="T7" fmla="*/ 151 h 463"/>
                    <a:gd name="T8" fmla="*/ 216 w 444"/>
                    <a:gd name="T9" fmla="*/ 115 h 463"/>
                    <a:gd name="T10" fmla="*/ 288 w 444"/>
                    <a:gd name="T11" fmla="*/ 91 h 463"/>
                    <a:gd name="T12" fmla="*/ 360 w 444"/>
                    <a:gd name="T13" fmla="*/ 103 h 463"/>
                    <a:gd name="T14" fmla="*/ 324 w 444"/>
                    <a:gd name="T15" fmla="*/ 211 h 463"/>
                    <a:gd name="T16" fmla="*/ 444 w 444"/>
                    <a:gd name="T17" fmla="*/ 307 h 463"/>
                    <a:gd name="T18" fmla="*/ 336 w 444"/>
                    <a:gd name="T19" fmla="*/ 439 h 463"/>
                    <a:gd name="T20" fmla="*/ 240 w 444"/>
                    <a:gd name="T21" fmla="*/ 451 h 463"/>
                    <a:gd name="T22" fmla="*/ 204 w 444"/>
                    <a:gd name="T23" fmla="*/ 463 h 463"/>
                    <a:gd name="T24" fmla="*/ 144 w 444"/>
                    <a:gd name="T25" fmla="*/ 451 h 463"/>
                    <a:gd name="T26" fmla="*/ 132 w 444"/>
                    <a:gd name="T27" fmla="*/ 343 h 463"/>
                    <a:gd name="T28" fmla="*/ 156 w 444"/>
                    <a:gd name="T29" fmla="*/ 307 h 463"/>
                    <a:gd name="T30" fmla="*/ 144 w 444"/>
                    <a:gd name="T31" fmla="*/ 295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4" h="463">
                      <a:moveTo>
                        <a:pt x="144" y="295"/>
                      </a:moveTo>
                      <a:cubicBezTo>
                        <a:pt x="96" y="222"/>
                        <a:pt x="28" y="164"/>
                        <a:pt x="0" y="79"/>
                      </a:cubicBezTo>
                      <a:cubicBezTo>
                        <a:pt x="19" y="4"/>
                        <a:pt x="3" y="0"/>
                        <a:pt x="132" y="43"/>
                      </a:cubicBezTo>
                      <a:cubicBezTo>
                        <a:pt x="169" y="55"/>
                        <a:pt x="180" y="151"/>
                        <a:pt x="180" y="151"/>
                      </a:cubicBezTo>
                      <a:cubicBezTo>
                        <a:pt x="192" y="139"/>
                        <a:pt x="201" y="123"/>
                        <a:pt x="216" y="115"/>
                      </a:cubicBezTo>
                      <a:cubicBezTo>
                        <a:pt x="238" y="103"/>
                        <a:pt x="288" y="91"/>
                        <a:pt x="288" y="91"/>
                      </a:cubicBezTo>
                      <a:cubicBezTo>
                        <a:pt x="312" y="95"/>
                        <a:pt x="339" y="91"/>
                        <a:pt x="360" y="103"/>
                      </a:cubicBezTo>
                      <a:cubicBezTo>
                        <a:pt x="408" y="131"/>
                        <a:pt x="338" y="197"/>
                        <a:pt x="324" y="211"/>
                      </a:cubicBezTo>
                      <a:cubicBezTo>
                        <a:pt x="369" y="245"/>
                        <a:pt x="413" y="260"/>
                        <a:pt x="444" y="307"/>
                      </a:cubicBezTo>
                      <a:cubicBezTo>
                        <a:pt x="427" y="390"/>
                        <a:pt x="417" y="412"/>
                        <a:pt x="336" y="439"/>
                      </a:cubicBezTo>
                      <a:cubicBezTo>
                        <a:pt x="209" y="397"/>
                        <a:pt x="302" y="402"/>
                        <a:pt x="240" y="451"/>
                      </a:cubicBezTo>
                      <a:cubicBezTo>
                        <a:pt x="230" y="459"/>
                        <a:pt x="216" y="459"/>
                        <a:pt x="204" y="463"/>
                      </a:cubicBezTo>
                      <a:cubicBezTo>
                        <a:pt x="184" y="459"/>
                        <a:pt x="162" y="461"/>
                        <a:pt x="144" y="451"/>
                      </a:cubicBezTo>
                      <a:cubicBezTo>
                        <a:pt x="104" y="428"/>
                        <a:pt x="122" y="373"/>
                        <a:pt x="132" y="343"/>
                      </a:cubicBezTo>
                      <a:cubicBezTo>
                        <a:pt x="137" y="329"/>
                        <a:pt x="153" y="321"/>
                        <a:pt x="156" y="307"/>
                      </a:cubicBezTo>
                      <a:cubicBezTo>
                        <a:pt x="157" y="302"/>
                        <a:pt x="148" y="299"/>
                        <a:pt x="144" y="2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8" name="Freeform 47"/>
                <p:cNvSpPr>
                  <a:spLocks/>
                </p:cNvSpPr>
                <p:nvPr/>
              </p:nvSpPr>
              <p:spPr bwMode="auto">
                <a:xfrm>
                  <a:off x="4788" y="1860"/>
                  <a:ext cx="108" cy="150"/>
                </a:xfrm>
                <a:custGeom>
                  <a:avLst/>
                  <a:gdLst>
                    <a:gd name="T0" fmla="*/ 48 w 108"/>
                    <a:gd name="T1" fmla="*/ 0 h 150"/>
                    <a:gd name="T2" fmla="*/ 0 w 108"/>
                    <a:gd name="T3" fmla="*/ 108 h 150"/>
                    <a:gd name="T4" fmla="*/ 72 w 108"/>
                    <a:gd name="T5" fmla="*/ 144 h 150"/>
                    <a:gd name="T6" fmla="*/ 108 w 108"/>
                    <a:gd name="T7" fmla="*/ 72 h 150"/>
                    <a:gd name="T8" fmla="*/ 48 w 108"/>
                    <a:gd name="T9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8" h="150">
                      <a:moveTo>
                        <a:pt x="48" y="0"/>
                      </a:moveTo>
                      <a:cubicBezTo>
                        <a:pt x="35" y="39"/>
                        <a:pt x="13" y="69"/>
                        <a:pt x="0" y="108"/>
                      </a:cubicBezTo>
                      <a:cubicBezTo>
                        <a:pt x="8" y="113"/>
                        <a:pt x="56" y="150"/>
                        <a:pt x="72" y="144"/>
                      </a:cubicBezTo>
                      <a:cubicBezTo>
                        <a:pt x="90" y="137"/>
                        <a:pt x="103" y="87"/>
                        <a:pt x="108" y="72"/>
                      </a:cubicBezTo>
                      <a:cubicBezTo>
                        <a:pt x="90" y="17"/>
                        <a:pt x="106" y="44"/>
                        <a:pt x="48" y="0"/>
                      </a:cubicBezTo>
                      <a:close/>
                    </a:path>
                  </a:pathLst>
                </a:custGeom>
                <a:solidFill>
                  <a:srgbClr val="FFFF99"/>
                </a:solidFill>
                <a:ln w="127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4" name="Group 48"/>
              <p:cNvGrpSpPr>
                <a:grpSpLocks/>
              </p:cNvGrpSpPr>
              <p:nvPr/>
            </p:nvGrpSpPr>
            <p:grpSpPr bwMode="auto">
              <a:xfrm>
                <a:off x="5184" y="1968"/>
                <a:ext cx="444" cy="463"/>
                <a:chOff x="4608" y="1632"/>
                <a:chExt cx="444" cy="463"/>
              </a:xfrm>
            </p:grpSpPr>
            <p:sp>
              <p:nvSpPr>
                <p:cNvPr id="35" name="Freeform 49"/>
                <p:cNvSpPr>
                  <a:spLocks/>
                </p:cNvSpPr>
                <p:nvPr/>
              </p:nvSpPr>
              <p:spPr bwMode="auto">
                <a:xfrm>
                  <a:off x="4608" y="1632"/>
                  <a:ext cx="444" cy="463"/>
                </a:xfrm>
                <a:custGeom>
                  <a:avLst/>
                  <a:gdLst>
                    <a:gd name="T0" fmla="*/ 144 w 444"/>
                    <a:gd name="T1" fmla="*/ 295 h 463"/>
                    <a:gd name="T2" fmla="*/ 0 w 444"/>
                    <a:gd name="T3" fmla="*/ 79 h 463"/>
                    <a:gd name="T4" fmla="*/ 132 w 444"/>
                    <a:gd name="T5" fmla="*/ 43 h 463"/>
                    <a:gd name="T6" fmla="*/ 180 w 444"/>
                    <a:gd name="T7" fmla="*/ 151 h 463"/>
                    <a:gd name="T8" fmla="*/ 216 w 444"/>
                    <a:gd name="T9" fmla="*/ 115 h 463"/>
                    <a:gd name="T10" fmla="*/ 288 w 444"/>
                    <a:gd name="T11" fmla="*/ 91 h 463"/>
                    <a:gd name="T12" fmla="*/ 360 w 444"/>
                    <a:gd name="T13" fmla="*/ 103 h 463"/>
                    <a:gd name="T14" fmla="*/ 324 w 444"/>
                    <a:gd name="T15" fmla="*/ 211 h 463"/>
                    <a:gd name="T16" fmla="*/ 444 w 444"/>
                    <a:gd name="T17" fmla="*/ 307 h 463"/>
                    <a:gd name="T18" fmla="*/ 336 w 444"/>
                    <a:gd name="T19" fmla="*/ 439 h 463"/>
                    <a:gd name="T20" fmla="*/ 240 w 444"/>
                    <a:gd name="T21" fmla="*/ 451 h 463"/>
                    <a:gd name="T22" fmla="*/ 204 w 444"/>
                    <a:gd name="T23" fmla="*/ 463 h 463"/>
                    <a:gd name="T24" fmla="*/ 144 w 444"/>
                    <a:gd name="T25" fmla="*/ 451 h 463"/>
                    <a:gd name="T26" fmla="*/ 132 w 444"/>
                    <a:gd name="T27" fmla="*/ 343 h 463"/>
                    <a:gd name="T28" fmla="*/ 156 w 444"/>
                    <a:gd name="T29" fmla="*/ 307 h 463"/>
                    <a:gd name="T30" fmla="*/ 144 w 444"/>
                    <a:gd name="T31" fmla="*/ 295 h 4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4" h="463">
                      <a:moveTo>
                        <a:pt x="144" y="295"/>
                      </a:moveTo>
                      <a:cubicBezTo>
                        <a:pt x="96" y="222"/>
                        <a:pt x="28" y="164"/>
                        <a:pt x="0" y="79"/>
                      </a:cubicBezTo>
                      <a:cubicBezTo>
                        <a:pt x="19" y="4"/>
                        <a:pt x="3" y="0"/>
                        <a:pt x="132" y="43"/>
                      </a:cubicBezTo>
                      <a:cubicBezTo>
                        <a:pt x="169" y="55"/>
                        <a:pt x="180" y="151"/>
                        <a:pt x="180" y="151"/>
                      </a:cubicBezTo>
                      <a:cubicBezTo>
                        <a:pt x="192" y="139"/>
                        <a:pt x="201" y="123"/>
                        <a:pt x="216" y="115"/>
                      </a:cubicBezTo>
                      <a:cubicBezTo>
                        <a:pt x="238" y="103"/>
                        <a:pt x="288" y="91"/>
                        <a:pt x="288" y="91"/>
                      </a:cubicBezTo>
                      <a:cubicBezTo>
                        <a:pt x="312" y="95"/>
                        <a:pt x="339" y="91"/>
                        <a:pt x="360" y="103"/>
                      </a:cubicBezTo>
                      <a:cubicBezTo>
                        <a:pt x="408" y="131"/>
                        <a:pt x="338" y="197"/>
                        <a:pt x="324" y="211"/>
                      </a:cubicBezTo>
                      <a:cubicBezTo>
                        <a:pt x="369" y="245"/>
                        <a:pt x="413" y="260"/>
                        <a:pt x="444" y="307"/>
                      </a:cubicBezTo>
                      <a:cubicBezTo>
                        <a:pt x="427" y="390"/>
                        <a:pt x="417" y="412"/>
                        <a:pt x="336" y="439"/>
                      </a:cubicBezTo>
                      <a:cubicBezTo>
                        <a:pt x="209" y="397"/>
                        <a:pt x="302" y="402"/>
                        <a:pt x="240" y="451"/>
                      </a:cubicBezTo>
                      <a:cubicBezTo>
                        <a:pt x="230" y="459"/>
                        <a:pt x="216" y="459"/>
                        <a:pt x="204" y="463"/>
                      </a:cubicBezTo>
                      <a:cubicBezTo>
                        <a:pt x="184" y="459"/>
                        <a:pt x="162" y="461"/>
                        <a:pt x="144" y="451"/>
                      </a:cubicBezTo>
                      <a:cubicBezTo>
                        <a:pt x="104" y="428"/>
                        <a:pt x="122" y="373"/>
                        <a:pt x="132" y="343"/>
                      </a:cubicBezTo>
                      <a:cubicBezTo>
                        <a:pt x="137" y="329"/>
                        <a:pt x="153" y="321"/>
                        <a:pt x="156" y="307"/>
                      </a:cubicBezTo>
                      <a:cubicBezTo>
                        <a:pt x="157" y="302"/>
                        <a:pt x="148" y="299"/>
                        <a:pt x="144" y="2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6" name="Freeform 50"/>
                <p:cNvSpPr>
                  <a:spLocks/>
                </p:cNvSpPr>
                <p:nvPr/>
              </p:nvSpPr>
              <p:spPr bwMode="auto">
                <a:xfrm>
                  <a:off x="4788" y="1860"/>
                  <a:ext cx="108" cy="150"/>
                </a:xfrm>
                <a:custGeom>
                  <a:avLst/>
                  <a:gdLst>
                    <a:gd name="T0" fmla="*/ 48 w 108"/>
                    <a:gd name="T1" fmla="*/ 0 h 150"/>
                    <a:gd name="T2" fmla="*/ 0 w 108"/>
                    <a:gd name="T3" fmla="*/ 108 h 150"/>
                    <a:gd name="T4" fmla="*/ 72 w 108"/>
                    <a:gd name="T5" fmla="*/ 144 h 150"/>
                    <a:gd name="T6" fmla="*/ 108 w 108"/>
                    <a:gd name="T7" fmla="*/ 72 h 150"/>
                    <a:gd name="T8" fmla="*/ 48 w 108"/>
                    <a:gd name="T9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8" h="150">
                      <a:moveTo>
                        <a:pt x="48" y="0"/>
                      </a:moveTo>
                      <a:cubicBezTo>
                        <a:pt x="35" y="39"/>
                        <a:pt x="13" y="69"/>
                        <a:pt x="0" y="108"/>
                      </a:cubicBezTo>
                      <a:cubicBezTo>
                        <a:pt x="8" y="113"/>
                        <a:pt x="56" y="150"/>
                        <a:pt x="72" y="144"/>
                      </a:cubicBezTo>
                      <a:cubicBezTo>
                        <a:pt x="90" y="137"/>
                        <a:pt x="103" y="87"/>
                        <a:pt x="108" y="72"/>
                      </a:cubicBezTo>
                      <a:cubicBezTo>
                        <a:pt x="90" y="17"/>
                        <a:pt x="106" y="44"/>
                        <a:pt x="48" y="0"/>
                      </a:cubicBezTo>
                      <a:close/>
                    </a:path>
                  </a:pathLst>
                </a:custGeom>
                <a:solidFill>
                  <a:srgbClr val="FFFF99"/>
                </a:solidFill>
                <a:ln w="12700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3" name="Group 51"/>
            <p:cNvGrpSpPr>
              <a:grpSpLocks/>
            </p:cNvGrpSpPr>
            <p:nvPr/>
          </p:nvGrpSpPr>
          <p:grpSpPr bwMode="auto">
            <a:xfrm>
              <a:off x="4394" y="1950"/>
              <a:ext cx="1250" cy="614"/>
              <a:chOff x="4394" y="1950"/>
              <a:chExt cx="1250" cy="614"/>
            </a:xfrm>
          </p:grpSpPr>
          <p:sp>
            <p:nvSpPr>
              <p:cNvPr id="14" name="Freeform 52"/>
              <p:cNvSpPr>
                <a:spLocks/>
              </p:cNvSpPr>
              <p:nvPr/>
            </p:nvSpPr>
            <p:spPr bwMode="auto">
              <a:xfrm rot="3958941" flipH="1" flipV="1">
                <a:off x="4527" y="2195"/>
                <a:ext cx="234" cy="499"/>
              </a:xfrm>
              <a:custGeom>
                <a:avLst/>
                <a:gdLst>
                  <a:gd name="T0" fmla="*/ 144 w 254"/>
                  <a:gd name="T1" fmla="*/ 576 h 724"/>
                  <a:gd name="T2" fmla="*/ 12 w 254"/>
                  <a:gd name="T3" fmla="*/ 456 h 724"/>
                  <a:gd name="T4" fmla="*/ 0 w 254"/>
                  <a:gd name="T5" fmla="*/ 420 h 724"/>
                  <a:gd name="T6" fmla="*/ 12 w 254"/>
                  <a:gd name="T7" fmla="*/ 216 h 724"/>
                  <a:gd name="T8" fmla="*/ 144 w 254"/>
                  <a:gd name="T9" fmla="*/ 0 h 724"/>
                  <a:gd name="T10" fmla="*/ 216 w 254"/>
                  <a:gd name="T11" fmla="*/ 108 h 724"/>
                  <a:gd name="T12" fmla="*/ 240 w 254"/>
                  <a:gd name="T13" fmla="*/ 180 h 724"/>
                  <a:gd name="T14" fmla="*/ 252 w 254"/>
                  <a:gd name="T15" fmla="*/ 216 h 724"/>
                  <a:gd name="T16" fmla="*/ 240 w 254"/>
                  <a:gd name="T17" fmla="*/ 492 h 724"/>
                  <a:gd name="T18" fmla="*/ 204 w 254"/>
                  <a:gd name="T19" fmla="*/ 528 h 724"/>
                  <a:gd name="T20" fmla="*/ 144 w 254"/>
                  <a:gd name="T21" fmla="*/ 636 h 724"/>
                  <a:gd name="T22" fmla="*/ 120 w 254"/>
                  <a:gd name="T23" fmla="*/ 72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724">
                    <a:moveTo>
                      <a:pt x="144" y="576"/>
                    </a:moveTo>
                    <a:cubicBezTo>
                      <a:pt x="112" y="528"/>
                      <a:pt x="61" y="488"/>
                      <a:pt x="12" y="456"/>
                    </a:cubicBezTo>
                    <a:cubicBezTo>
                      <a:pt x="8" y="444"/>
                      <a:pt x="0" y="433"/>
                      <a:pt x="0" y="420"/>
                    </a:cubicBezTo>
                    <a:cubicBezTo>
                      <a:pt x="0" y="352"/>
                      <a:pt x="3" y="284"/>
                      <a:pt x="12" y="216"/>
                    </a:cubicBezTo>
                    <a:cubicBezTo>
                      <a:pt x="24" y="124"/>
                      <a:pt x="97" y="71"/>
                      <a:pt x="144" y="0"/>
                    </a:cubicBezTo>
                    <a:cubicBezTo>
                      <a:pt x="168" y="36"/>
                      <a:pt x="202" y="67"/>
                      <a:pt x="216" y="108"/>
                    </a:cubicBezTo>
                    <a:cubicBezTo>
                      <a:pt x="224" y="132"/>
                      <a:pt x="232" y="156"/>
                      <a:pt x="240" y="180"/>
                    </a:cubicBezTo>
                    <a:cubicBezTo>
                      <a:pt x="244" y="192"/>
                      <a:pt x="252" y="216"/>
                      <a:pt x="252" y="216"/>
                    </a:cubicBezTo>
                    <a:cubicBezTo>
                      <a:pt x="248" y="308"/>
                      <a:pt x="254" y="401"/>
                      <a:pt x="240" y="492"/>
                    </a:cubicBezTo>
                    <a:cubicBezTo>
                      <a:pt x="237" y="509"/>
                      <a:pt x="214" y="515"/>
                      <a:pt x="204" y="528"/>
                    </a:cubicBezTo>
                    <a:cubicBezTo>
                      <a:pt x="156" y="590"/>
                      <a:pt x="162" y="582"/>
                      <a:pt x="144" y="636"/>
                    </a:cubicBezTo>
                    <a:cubicBezTo>
                      <a:pt x="131" y="724"/>
                      <a:pt x="160" y="720"/>
                      <a:pt x="120" y="720"/>
                    </a:cubicBezTo>
                  </a:path>
                </a:pathLst>
              </a:custGeom>
              <a:solidFill>
                <a:srgbClr val="00CC00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Freeform 53"/>
              <p:cNvSpPr>
                <a:spLocks/>
              </p:cNvSpPr>
              <p:nvPr/>
            </p:nvSpPr>
            <p:spPr bwMode="auto">
              <a:xfrm>
                <a:off x="5071" y="1950"/>
                <a:ext cx="204" cy="411"/>
              </a:xfrm>
              <a:custGeom>
                <a:avLst/>
                <a:gdLst>
                  <a:gd name="T0" fmla="*/ 144 w 254"/>
                  <a:gd name="T1" fmla="*/ 576 h 724"/>
                  <a:gd name="T2" fmla="*/ 12 w 254"/>
                  <a:gd name="T3" fmla="*/ 456 h 724"/>
                  <a:gd name="T4" fmla="*/ 0 w 254"/>
                  <a:gd name="T5" fmla="*/ 420 h 724"/>
                  <a:gd name="T6" fmla="*/ 12 w 254"/>
                  <a:gd name="T7" fmla="*/ 216 h 724"/>
                  <a:gd name="T8" fmla="*/ 144 w 254"/>
                  <a:gd name="T9" fmla="*/ 0 h 724"/>
                  <a:gd name="T10" fmla="*/ 216 w 254"/>
                  <a:gd name="T11" fmla="*/ 108 h 724"/>
                  <a:gd name="T12" fmla="*/ 240 w 254"/>
                  <a:gd name="T13" fmla="*/ 180 h 724"/>
                  <a:gd name="T14" fmla="*/ 252 w 254"/>
                  <a:gd name="T15" fmla="*/ 216 h 724"/>
                  <a:gd name="T16" fmla="*/ 240 w 254"/>
                  <a:gd name="T17" fmla="*/ 492 h 724"/>
                  <a:gd name="T18" fmla="*/ 204 w 254"/>
                  <a:gd name="T19" fmla="*/ 528 h 724"/>
                  <a:gd name="T20" fmla="*/ 144 w 254"/>
                  <a:gd name="T21" fmla="*/ 636 h 724"/>
                  <a:gd name="T22" fmla="*/ 120 w 254"/>
                  <a:gd name="T23" fmla="*/ 72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724">
                    <a:moveTo>
                      <a:pt x="144" y="576"/>
                    </a:moveTo>
                    <a:cubicBezTo>
                      <a:pt x="112" y="528"/>
                      <a:pt x="61" y="488"/>
                      <a:pt x="12" y="456"/>
                    </a:cubicBezTo>
                    <a:cubicBezTo>
                      <a:pt x="8" y="444"/>
                      <a:pt x="0" y="433"/>
                      <a:pt x="0" y="420"/>
                    </a:cubicBezTo>
                    <a:cubicBezTo>
                      <a:pt x="0" y="352"/>
                      <a:pt x="3" y="284"/>
                      <a:pt x="12" y="216"/>
                    </a:cubicBezTo>
                    <a:cubicBezTo>
                      <a:pt x="24" y="124"/>
                      <a:pt x="97" y="71"/>
                      <a:pt x="144" y="0"/>
                    </a:cubicBezTo>
                    <a:cubicBezTo>
                      <a:pt x="168" y="36"/>
                      <a:pt x="202" y="67"/>
                      <a:pt x="216" y="108"/>
                    </a:cubicBezTo>
                    <a:cubicBezTo>
                      <a:pt x="224" y="132"/>
                      <a:pt x="232" y="156"/>
                      <a:pt x="240" y="180"/>
                    </a:cubicBezTo>
                    <a:cubicBezTo>
                      <a:pt x="244" y="192"/>
                      <a:pt x="252" y="216"/>
                      <a:pt x="252" y="216"/>
                    </a:cubicBezTo>
                    <a:cubicBezTo>
                      <a:pt x="248" y="308"/>
                      <a:pt x="254" y="401"/>
                      <a:pt x="240" y="492"/>
                    </a:cubicBezTo>
                    <a:cubicBezTo>
                      <a:pt x="237" y="509"/>
                      <a:pt x="214" y="515"/>
                      <a:pt x="204" y="528"/>
                    </a:cubicBezTo>
                    <a:cubicBezTo>
                      <a:pt x="156" y="590"/>
                      <a:pt x="162" y="582"/>
                      <a:pt x="144" y="636"/>
                    </a:cubicBezTo>
                    <a:cubicBezTo>
                      <a:pt x="131" y="724"/>
                      <a:pt x="160" y="720"/>
                      <a:pt x="120" y="720"/>
                    </a:cubicBezTo>
                  </a:path>
                </a:pathLst>
              </a:custGeom>
              <a:solidFill>
                <a:srgbClr val="00CC00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Freeform 54"/>
              <p:cNvSpPr>
                <a:spLocks/>
              </p:cNvSpPr>
              <p:nvPr/>
            </p:nvSpPr>
            <p:spPr bwMode="auto">
              <a:xfrm rot="17641059" flipV="1">
                <a:off x="5336" y="2199"/>
                <a:ext cx="176" cy="440"/>
              </a:xfrm>
              <a:custGeom>
                <a:avLst/>
                <a:gdLst>
                  <a:gd name="T0" fmla="*/ 144 w 254"/>
                  <a:gd name="T1" fmla="*/ 576 h 724"/>
                  <a:gd name="T2" fmla="*/ 12 w 254"/>
                  <a:gd name="T3" fmla="*/ 456 h 724"/>
                  <a:gd name="T4" fmla="*/ 0 w 254"/>
                  <a:gd name="T5" fmla="*/ 420 h 724"/>
                  <a:gd name="T6" fmla="*/ 12 w 254"/>
                  <a:gd name="T7" fmla="*/ 216 h 724"/>
                  <a:gd name="T8" fmla="*/ 144 w 254"/>
                  <a:gd name="T9" fmla="*/ 0 h 724"/>
                  <a:gd name="T10" fmla="*/ 216 w 254"/>
                  <a:gd name="T11" fmla="*/ 108 h 724"/>
                  <a:gd name="T12" fmla="*/ 240 w 254"/>
                  <a:gd name="T13" fmla="*/ 180 h 724"/>
                  <a:gd name="T14" fmla="*/ 252 w 254"/>
                  <a:gd name="T15" fmla="*/ 216 h 724"/>
                  <a:gd name="T16" fmla="*/ 240 w 254"/>
                  <a:gd name="T17" fmla="*/ 492 h 724"/>
                  <a:gd name="T18" fmla="*/ 204 w 254"/>
                  <a:gd name="T19" fmla="*/ 528 h 724"/>
                  <a:gd name="T20" fmla="*/ 144 w 254"/>
                  <a:gd name="T21" fmla="*/ 636 h 724"/>
                  <a:gd name="T22" fmla="*/ 120 w 254"/>
                  <a:gd name="T23" fmla="*/ 72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724">
                    <a:moveTo>
                      <a:pt x="144" y="576"/>
                    </a:moveTo>
                    <a:cubicBezTo>
                      <a:pt x="112" y="528"/>
                      <a:pt x="61" y="488"/>
                      <a:pt x="12" y="456"/>
                    </a:cubicBezTo>
                    <a:cubicBezTo>
                      <a:pt x="8" y="444"/>
                      <a:pt x="0" y="433"/>
                      <a:pt x="0" y="420"/>
                    </a:cubicBezTo>
                    <a:cubicBezTo>
                      <a:pt x="0" y="352"/>
                      <a:pt x="3" y="284"/>
                      <a:pt x="12" y="216"/>
                    </a:cubicBezTo>
                    <a:cubicBezTo>
                      <a:pt x="24" y="124"/>
                      <a:pt x="97" y="71"/>
                      <a:pt x="144" y="0"/>
                    </a:cubicBezTo>
                    <a:cubicBezTo>
                      <a:pt x="168" y="36"/>
                      <a:pt x="202" y="67"/>
                      <a:pt x="216" y="108"/>
                    </a:cubicBezTo>
                    <a:cubicBezTo>
                      <a:pt x="224" y="132"/>
                      <a:pt x="232" y="156"/>
                      <a:pt x="240" y="180"/>
                    </a:cubicBezTo>
                    <a:cubicBezTo>
                      <a:pt x="244" y="192"/>
                      <a:pt x="252" y="216"/>
                      <a:pt x="252" y="216"/>
                    </a:cubicBezTo>
                    <a:cubicBezTo>
                      <a:pt x="248" y="308"/>
                      <a:pt x="254" y="401"/>
                      <a:pt x="240" y="492"/>
                    </a:cubicBezTo>
                    <a:cubicBezTo>
                      <a:pt x="237" y="509"/>
                      <a:pt x="214" y="515"/>
                      <a:pt x="204" y="528"/>
                    </a:cubicBezTo>
                    <a:cubicBezTo>
                      <a:pt x="156" y="590"/>
                      <a:pt x="162" y="582"/>
                      <a:pt x="144" y="636"/>
                    </a:cubicBezTo>
                    <a:cubicBezTo>
                      <a:pt x="131" y="724"/>
                      <a:pt x="160" y="720"/>
                      <a:pt x="120" y="720"/>
                    </a:cubicBezTo>
                  </a:path>
                </a:pathLst>
              </a:custGeom>
              <a:solidFill>
                <a:srgbClr val="00CC00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 55"/>
              <p:cNvSpPr>
                <a:spLocks/>
              </p:cNvSpPr>
              <p:nvPr/>
            </p:nvSpPr>
            <p:spPr bwMode="auto">
              <a:xfrm rot="17641059" flipV="1">
                <a:off x="4903" y="2201"/>
                <a:ext cx="239" cy="487"/>
              </a:xfrm>
              <a:custGeom>
                <a:avLst/>
                <a:gdLst>
                  <a:gd name="T0" fmla="*/ 144 w 254"/>
                  <a:gd name="T1" fmla="*/ 576 h 724"/>
                  <a:gd name="T2" fmla="*/ 12 w 254"/>
                  <a:gd name="T3" fmla="*/ 456 h 724"/>
                  <a:gd name="T4" fmla="*/ 0 w 254"/>
                  <a:gd name="T5" fmla="*/ 420 h 724"/>
                  <a:gd name="T6" fmla="*/ 12 w 254"/>
                  <a:gd name="T7" fmla="*/ 216 h 724"/>
                  <a:gd name="T8" fmla="*/ 144 w 254"/>
                  <a:gd name="T9" fmla="*/ 0 h 724"/>
                  <a:gd name="T10" fmla="*/ 216 w 254"/>
                  <a:gd name="T11" fmla="*/ 108 h 724"/>
                  <a:gd name="T12" fmla="*/ 240 w 254"/>
                  <a:gd name="T13" fmla="*/ 180 h 724"/>
                  <a:gd name="T14" fmla="*/ 252 w 254"/>
                  <a:gd name="T15" fmla="*/ 216 h 724"/>
                  <a:gd name="T16" fmla="*/ 240 w 254"/>
                  <a:gd name="T17" fmla="*/ 492 h 724"/>
                  <a:gd name="T18" fmla="*/ 204 w 254"/>
                  <a:gd name="T19" fmla="*/ 528 h 724"/>
                  <a:gd name="T20" fmla="*/ 144 w 254"/>
                  <a:gd name="T21" fmla="*/ 636 h 724"/>
                  <a:gd name="T22" fmla="*/ 120 w 254"/>
                  <a:gd name="T23" fmla="*/ 72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4" h="724">
                    <a:moveTo>
                      <a:pt x="144" y="576"/>
                    </a:moveTo>
                    <a:cubicBezTo>
                      <a:pt x="112" y="528"/>
                      <a:pt x="61" y="488"/>
                      <a:pt x="12" y="456"/>
                    </a:cubicBezTo>
                    <a:cubicBezTo>
                      <a:pt x="8" y="444"/>
                      <a:pt x="0" y="433"/>
                      <a:pt x="0" y="420"/>
                    </a:cubicBezTo>
                    <a:cubicBezTo>
                      <a:pt x="0" y="352"/>
                      <a:pt x="3" y="284"/>
                      <a:pt x="12" y="216"/>
                    </a:cubicBezTo>
                    <a:cubicBezTo>
                      <a:pt x="24" y="124"/>
                      <a:pt x="97" y="71"/>
                      <a:pt x="144" y="0"/>
                    </a:cubicBezTo>
                    <a:cubicBezTo>
                      <a:pt x="168" y="36"/>
                      <a:pt x="202" y="67"/>
                      <a:pt x="216" y="108"/>
                    </a:cubicBezTo>
                    <a:cubicBezTo>
                      <a:pt x="224" y="132"/>
                      <a:pt x="232" y="156"/>
                      <a:pt x="240" y="180"/>
                    </a:cubicBezTo>
                    <a:cubicBezTo>
                      <a:pt x="244" y="192"/>
                      <a:pt x="252" y="216"/>
                      <a:pt x="252" y="216"/>
                    </a:cubicBezTo>
                    <a:cubicBezTo>
                      <a:pt x="248" y="308"/>
                      <a:pt x="254" y="401"/>
                      <a:pt x="240" y="492"/>
                    </a:cubicBezTo>
                    <a:cubicBezTo>
                      <a:pt x="237" y="509"/>
                      <a:pt x="214" y="515"/>
                      <a:pt x="204" y="528"/>
                    </a:cubicBezTo>
                    <a:cubicBezTo>
                      <a:pt x="156" y="590"/>
                      <a:pt x="162" y="582"/>
                      <a:pt x="144" y="636"/>
                    </a:cubicBezTo>
                    <a:cubicBezTo>
                      <a:pt x="131" y="724"/>
                      <a:pt x="160" y="720"/>
                      <a:pt x="120" y="720"/>
                    </a:cubicBezTo>
                  </a:path>
                </a:pathLst>
              </a:custGeom>
              <a:solidFill>
                <a:srgbClr val="00CC00"/>
              </a:soli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6987278" y="1678274"/>
            <a:ext cx="32303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Primary </a:t>
            </a:r>
            <a:r>
              <a:rPr lang="en-US" sz="2400" smtClean="0"/>
              <a:t>scab Infection</a:t>
            </a:r>
            <a:endParaRPr lang="en-US" sz="2400"/>
          </a:p>
        </p:txBody>
      </p:sp>
      <p:sp>
        <p:nvSpPr>
          <p:cNvPr id="3" name="TextBox 2"/>
          <p:cNvSpPr txBox="1"/>
          <p:nvPr/>
        </p:nvSpPr>
        <p:spPr>
          <a:xfrm>
            <a:off x="8047275" y="2502829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Ascus</a:t>
            </a:r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5727608" y="4568025"/>
            <a:ext cx="1736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Fallen, </a:t>
            </a:r>
          </a:p>
          <a:p>
            <a:r>
              <a:rPr lang="en-US" dirty="0"/>
              <a:t>i</a:t>
            </a:r>
            <a:r>
              <a:rPr lang="en-US" dirty="0" smtClean="0"/>
              <a:t>nfected leaves</a:t>
            </a:r>
            <a:endParaRPr 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9755208" y="4535512"/>
            <a:ext cx="1903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Emerging leaves</a:t>
            </a:r>
          </a:p>
          <a:p>
            <a:r>
              <a:rPr lang="en-US" dirty="0" smtClean="0"/>
              <a:t>and blossoms</a:t>
            </a:r>
            <a:endParaRPr lang="en-US" dirty="0"/>
          </a:p>
        </p:txBody>
      </p:sp>
      <p:sp>
        <p:nvSpPr>
          <p:cNvPr id="69" name="TextBox 68"/>
          <p:cNvSpPr txBox="1"/>
          <p:nvPr/>
        </p:nvSpPr>
        <p:spPr>
          <a:xfrm>
            <a:off x="9963626" y="2351040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Ascospore</a:t>
            </a:r>
            <a:endParaRPr lang="en-US" dirty="0"/>
          </a:p>
        </p:txBody>
      </p:sp>
      <p:sp>
        <p:nvSpPr>
          <p:cNvPr id="70" name="Text Box 4"/>
          <p:cNvSpPr txBox="1">
            <a:spLocks noChangeArrowheads="1"/>
          </p:cNvSpPr>
          <p:nvPr/>
        </p:nvSpPr>
        <p:spPr bwMode="auto">
          <a:xfrm>
            <a:off x="373753" y="6310357"/>
            <a:ext cx="152990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Source:  Don </a:t>
            </a:r>
            <a:r>
              <a:rPr lang="en-US" sz="1400" dirty="0" err="1" smtClean="0">
                <a:solidFill>
                  <a:prstClr val="black"/>
                </a:solidFill>
                <a:latin typeface="Calibri"/>
              </a:rPr>
              <a:t>Aylor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3050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814388" y="228600"/>
            <a:ext cx="9980612" cy="990600"/>
          </a:xfrm>
        </p:spPr>
        <p:txBody>
          <a:bodyPr/>
          <a:lstStyle/>
          <a:p>
            <a:pPr eaLnBrk="1" hangingPunct="1"/>
            <a:r>
              <a:rPr lang="en-US" altLang="en-US" sz="3200" dirty="0" smtClean="0">
                <a:solidFill>
                  <a:schemeClr val="tx1"/>
                </a:solidFill>
              </a:rPr>
              <a:t>Local and long-distance transport of spores</a:t>
            </a:r>
            <a:endParaRPr lang="en-US" altLang="en-US" sz="3200" dirty="0">
              <a:solidFill>
                <a:schemeClr val="tx1"/>
              </a:solidFill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518132" y="2160450"/>
            <a:ext cx="7639050" cy="2905125"/>
            <a:chOff x="865" y="1219"/>
            <a:chExt cx="4705" cy="1830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3760" y="2546"/>
              <a:ext cx="1810" cy="492"/>
            </a:xfrm>
            <a:custGeom>
              <a:avLst/>
              <a:gdLst>
                <a:gd name="T0" fmla="*/ 0 w 1810"/>
                <a:gd name="T1" fmla="*/ 491 h 492"/>
                <a:gd name="T2" fmla="*/ 18 w 1810"/>
                <a:gd name="T3" fmla="*/ 472 h 492"/>
                <a:gd name="T4" fmla="*/ 36 w 1810"/>
                <a:gd name="T5" fmla="*/ 442 h 492"/>
                <a:gd name="T6" fmla="*/ 63 w 1810"/>
                <a:gd name="T7" fmla="*/ 408 h 492"/>
                <a:gd name="T8" fmla="*/ 98 w 1810"/>
                <a:gd name="T9" fmla="*/ 374 h 492"/>
                <a:gd name="T10" fmla="*/ 169 w 1810"/>
                <a:gd name="T11" fmla="*/ 326 h 492"/>
                <a:gd name="T12" fmla="*/ 214 w 1810"/>
                <a:gd name="T13" fmla="*/ 301 h 492"/>
                <a:gd name="T14" fmla="*/ 259 w 1810"/>
                <a:gd name="T15" fmla="*/ 277 h 492"/>
                <a:gd name="T16" fmla="*/ 392 w 1810"/>
                <a:gd name="T17" fmla="*/ 219 h 492"/>
                <a:gd name="T18" fmla="*/ 464 w 1810"/>
                <a:gd name="T19" fmla="*/ 190 h 492"/>
                <a:gd name="T20" fmla="*/ 544 w 1810"/>
                <a:gd name="T21" fmla="*/ 161 h 492"/>
                <a:gd name="T22" fmla="*/ 642 w 1810"/>
                <a:gd name="T23" fmla="*/ 131 h 492"/>
                <a:gd name="T24" fmla="*/ 758 w 1810"/>
                <a:gd name="T25" fmla="*/ 97 h 492"/>
                <a:gd name="T26" fmla="*/ 873 w 1810"/>
                <a:gd name="T27" fmla="*/ 73 h 492"/>
                <a:gd name="T28" fmla="*/ 980 w 1810"/>
                <a:gd name="T29" fmla="*/ 49 h 492"/>
                <a:gd name="T30" fmla="*/ 1078 w 1810"/>
                <a:gd name="T31" fmla="*/ 34 h 492"/>
                <a:gd name="T32" fmla="*/ 1159 w 1810"/>
                <a:gd name="T33" fmla="*/ 25 h 492"/>
                <a:gd name="T34" fmla="*/ 1248 w 1810"/>
                <a:gd name="T35" fmla="*/ 15 h 492"/>
                <a:gd name="T36" fmla="*/ 1346 w 1810"/>
                <a:gd name="T37" fmla="*/ 10 h 492"/>
                <a:gd name="T38" fmla="*/ 1399 w 1810"/>
                <a:gd name="T39" fmla="*/ 5 h 492"/>
                <a:gd name="T40" fmla="*/ 1461 w 1810"/>
                <a:gd name="T41" fmla="*/ 5 h 492"/>
                <a:gd name="T42" fmla="*/ 1595 w 1810"/>
                <a:gd name="T43" fmla="*/ 0 h 492"/>
                <a:gd name="T44" fmla="*/ 1711 w 1810"/>
                <a:gd name="T45" fmla="*/ 0 h 492"/>
                <a:gd name="T46" fmla="*/ 1764 w 1810"/>
                <a:gd name="T47" fmla="*/ 0 h 492"/>
                <a:gd name="T48" fmla="*/ 1809 w 1810"/>
                <a:gd name="T49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10" h="492">
                  <a:moveTo>
                    <a:pt x="0" y="491"/>
                  </a:moveTo>
                  <a:lnTo>
                    <a:pt x="18" y="472"/>
                  </a:lnTo>
                  <a:lnTo>
                    <a:pt x="36" y="442"/>
                  </a:lnTo>
                  <a:lnTo>
                    <a:pt x="63" y="408"/>
                  </a:lnTo>
                  <a:lnTo>
                    <a:pt x="98" y="374"/>
                  </a:lnTo>
                  <a:lnTo>
                    <a:pt x="169" y="326"/>
                  </a:lnTo>
                  <a:lnTo>
                    <a:pt x="214" y="301"/>
                  </a:lnTo>
                  <a:lnTo>
                    <a:pt x="259" y="277"/>
                  </a:lnTo>
                  <a:lnTo>
                    <a:pt x="392" y="219"/>
                  </a:lnTo>
                  <a:lnTo>
                    <a:pt x="464" y="190"/>
                  </a:lnTo>
                  <a:lnTo>
                    <a:pt x="544" y="161"/>
                  </a:lnTo>
                  <a:lnTo>
                    <a:pt x="642" y="131"/>
                  </a:lnTo>
                  <a:lnTo>
                    <a:pt x="758" y="97"/>
                  </a:lnTo>
                  <a:lnTo>
                    <a:pt x="873" y="73"/>
                  </a:lnTo>
                  <a:lnTo>
                    <a:pt x="980" y="49"/>
                  </a:lnTo>
                  <a:lnTo>
                    <a:pt x="1078" y="34"/>
                  </a:lnTo>
                  <a:lnTo>
                    <a:pt x="1159" y="25"/>
                  </a:lnTo>
                  <a:lnTo>
                    <a:pt x="1248" y="15"/>
                  </a:lnTo>
                  <a:lnTo>
                    <a:pt x="1346" y="10"/>
                  </a:lnTo>
                  <a:lnTo>
                    <a:pt x="1399" y="5"/>
                  </a:lnTo>
                  <a:lnTo>
                    <a:pt x="1461" y="5"/>
                  </a:lnTo>
                  <a:lnTo>
                    <a:pt x="1595" y="0"/>
                  </a:lnTo>
                  <a:lnTo>
                    <a:pt x="1711" y="0"/>
                  </a:lnTo>
                  <a:lnTo>
                    <a:pt x="1764" y="0"/>
                  </a:lnTo>
                  <a:lnTo>
                    <a:pt x="1809" y="0"/>
                  </a:lnTo>
                </a:path>
              </a:pathLst>
            </a:custGeom>
            <a:noFill/>
            <a:ln w="254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Arc 5"/>
            <p:cNvSpPr>
              <a:spLocks/>
            </p:cNvSpPr>
            <p:nvPr/>
          </p:nvSpPr>
          <p:spPr bwMode="auto">
            <a:xfrm>
              <a:off x="1143" y="1829"/>
              <a:ext cx="4350" cy="1205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546 h 21600"/>
                <a:gd name="T2" fmla="*/ 21595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46"/>
                  </a:moveTo>
                  <a:cubicBezTo>
                    <a:pt x="29" y="9639"/>
                    <a:pt x="9688" y="2"/>
                    <a:pt x="21595" y="0"/>
                  </a:cubicBezTo>
                </a:path>
                <a:path w="21600" h="21600" stroke="0" extrusionOk="0">
                  <a:moveTo>
                    <a:pt x="0" y="21546"/>
                  </a:moveTo>
                  <a:cubicBezTo>
                    <a:pt x="29" y="9639"/>
                    <a:pt x="9688" y="2"/>
                    <a:pt x="21595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25400" cap="rnd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1" name="Group 6"/>
            <p:cNvGrpSpPr>
              <a:grpSpLocks/>
            </p:cNvGrpSpPr>
            <p:nvPr/>
          </p:nvGrpSpPr>
          <p:grpSpPr bwMode="auto">
            <a:xfrm>
              <a:off x="4785" y="2679"/>
              <a:ext cx="282" cy="358"/>
              <a:chOff x="4785" y="2679"/>
              <a:chExt cx="282" cy="358"/>
            </a:xfrm>
          </p:grpSpPr>
          <p:sp>
            <p:nvSpPr>
              <p:cNvPr id="255" name="Line 7"/>
              <p:cNvSpPr>
                <a:spLocks noChangeShapeType="1"/>
              </p:cNvSpPr>
              <p:nvPr/>
            </p:nvSpPr>
            <p:spPr bwMode="auto">
              <a:xfrm>
                <a:off x="4951" y="3034"/>
                <a:ext cx="0" cy="3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6" name="Freeform 8"/>
              <p:cNvSpPr>
                <a:spLocks/>
              </p:cNvSpPr>
              <p:nvPr/>
            </p:nvSpPr>
            <p:spPr bwMode="auto">
              <a:xfrm>
                <a:off x="4926" y="2791"/>
                <a:ext cx="25" cy="234"/>
              </a:xfrm>
              <a:custGeom>
                <a:avLst/>
                <a:gdLst>
                  <a:gd name="T0" fmla="*/ 24 w 25"/>
                  <a:gd name="T1" fmla="*/ 233 h 234"/>
                  <a:gd name="T2" fmla="*/ 18 w 25"/>
                  <a:gd name="T3" fmla="*/ 217 h 234"/>
                  <a:gd name="T4" fmla="*/ 15 w 25"/>
                  <a:gd name="T5" fmla="*/ 211 h 234"/>
                  <a:gd name="T6" fmla="*/ 11 w 25"/>
                  <a:gd name="T7" fmla="*/ 203 h 234"/>
                  <a:gd name="T8" fmla="*/ 5 w 25"/>
                  <a:gd name="T9" fmla="*/ 180 h 234"/>
                  <a:gd name="T10" fmla="*/ 0 w 25"/>
                  <a:gd name="T11" fmla="*/ 158 h 234"/>
                  <a:gd name="T12" fmla="*/ 3 w 25"/>
                  <a:gd name="T13" fmla="*/ 89 h 234"/>
                  <a:gd name="T14" fmla="*/ 5 w 25"/>
                  <a:gd name="T15" fmla="*/ 53 h 234"/>
                  <a:gd name="T16" fmla="*/ 6 w 25"/>
                  <a:gd name="T17" fmla="*/ 18 h 234"/>
                  <a:gd name="T18" fmla="*/ 5 w 25"/>
                  <a:gd name="T19" fmla="*/ 13 h 234"/>
                  <a:gd name="T20" fmla="*/ 3 w 25"/>
                  <a:gd name="T21" fmla="*/ 10 h 234"/>
                  <a:gd name="T22" fmla="*/ 2 w 25"/>
                  <a:gd name="T23" fmla="*/ 5 h 234"/>
                  <a:gd name="T24" fmla="*/ 0 w 25"/>
                  <a:gd name="T25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34">
                    <a:moveTo>
                      <a:pt x="24" y="233"/>
                    </a:moveTo>
                    <a:lnTo>
                      <a:pt x="18" y="217"/>
                    </a:lnTo>
                    <a:lnTo>
                      <a:pt x="15" y="211"/>
                    </a:lnTo>
                    <a:lnTo>
                      <a:pt x="11" y="203"/>
                    </a:lnTo>
                    <a:lnTo>
                      <a:pt x="5" y="180"/>
                    </a:lnTo>
                    <a:lnTo>
                      <a:pt x="0" y="158"/>
                    </a:lnTo>
                    <a:lnTo>
                      <a:pt x="3" y="89"/>
                    </a:lnTo>
                    <a:lnTo>
                      <a:pt x="5" y="53"/>
                    </a:lnTo>
                    <a:lnTo>
                      <a:pt x="6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2" y="5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" name="Freeform 9"/>
              <p:cNvSpPr>
                <a:spLocks/>
              </p:cNvSpPr>
              <p:nvPr/>
            </p:nvSpPr>
            <p:spPr bwMode="auto">
              <a:xfrm>
                <a:off x="4876" y="2854"/>
                <a:ext cx="52" cy="94"/>
              </a:xfrm>
              <a:custGeom>
                <a:avLst/>
                <a:gdLst>
                  <a:gd name="T0" fmla="*/ 51 w 52"/>
                  <a:gd name="T1" fmla="*/ 93 h 94"/>
                  <a:gd name="T2" fmla="*/ 48 w 52"/>
                  <a:gd name="T3" fmla="*/ 84 h 94"/>
                  <a:gd name="T4" fmla="*/ 47 w 52"/>
                  <a:gd name="T5" fmla="*/ 72 h 94"/>
                  <a:gd name="T6" fmla="*/ 41 w 52"/>
                  <a:gd name="T7" fmla="*/ 52 h 94"/>
                  <a:gd name="T8" fmla="*/ 37 w 52"/>
                  <a:gd name="T9" fmla="*/ 40 h 94"/>
                  <a:gd name="T10" fmla="*/ 34 w 52"/>
                  <a:gd name="T11" fmla="*/ 31 h 94"/>
                  <a:gd name="T12" fmla="*/ 28 w 52"/>
                  <a:gd name="T13" fmla="*/ 23 h 94"/>
                  <a:gd name="T14" fmla="*/ 17 w 52"/>
                  <a:gd name="T15" fmla="*/ 14 h 94"/>
                  <a:gd name="T16" fmla="*/ 14 w 52"/>
                  <a:gd name="T17" fmla="*/ 11 h 94"/>
                  <a:gd name="T18" fmla="*/ 9 w 52"/>
                  <a:gd name="T19" fmla="*/ 8 h 94"/>
                  <a:gd name="T20" fmla="*/ 0 w 52"/>
                  <a:gd name="T2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94">
                    <a:moveTo>
                      <a:pt x="51" y="93"/>
                    </a:moveTo>
                    <a:lnTo>
                      <a:pt x="48" y="84"/>
                    </a:lnTo>
                    <a:lnTo>
                      <a:pt x="47" y="72"/>
                    </a:lnTo>
                    <a:lnTo>
                      <a:pt x="41" y="52"/>
                    </a:lnTo>
                    <a:lnTo>
                      <a:pt x="37" y="40"/>
                    </a:lnTo>
                    <a:lnTo>
                      <a:pt x="34" y="31"/>
                    </a:lnTo>
                    <a:lnTo>
                      <a:pt x="28" y="23"/>
                    </a:lnTo>
                    <a:lnTo>
                      <a:pt x="17" y="14"/>
                    </a:lnTo>
                    <a:lnTo>
                      <a:pt x="14" y="11"/>
                    </a:lnTo>
                    <a:lnTo>
                      <a:pt x="9" y="8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8" name="Freeform 10"/>
              <p:cNvSpPr>
                <a:spLocks/>
              </p:cNvSpPr>
              <p:nvPr/>
            </p:nvSpPr>
            <p:spPr bwMode="auto">
              <a:xfrm>
                <a:off x="4929" y="2814"/>
                <a:ext cx="33" cy="84"/>
              </a:xfrm>
              <a:custGeom>
                <a:avLst/>
                <a:gdLst>
                  <a:gd name="T0" fmla="*/ 0 w 33"/>
                  <a:gd name="T1" fmla="*/ 83 h 84"/>
                  <a:gd name="T2" fmla="*/ 6 w 33"/>
                  <a:gd name="T3" fmla="*/ 61 h 84"/>
                  <a:gd name="T4" fmla="*/ 9 w 33"/>
                  <a:gd name="T5" fmla="*/ 51 h 84"/>
                  <a:gd name="T6" fmla="*/ 14 w 33"/>
                  <a:gd name="T7" fmla="*/ 40 h 84"/>
                  <a:gd name="T8" fmla="*/ 17 w 33"/>
                  <a:gd name="T9" fmla="*/ 34 h 84"/>
                  <a:gd name="T10" fmla="*/ 19 w 33"/>
                  <a:gd name="T11" fmla="*/ 27 h 84"/>
                  <a:gd name="T12" fmla="*/ 20 w 33"/>
                  <a:gd name="T13" fmla="*/ 26 h 84"/>
                  <a:gd name="T14" fmla="*/ 22 w 33"/>
                  <a:gd name="T15" fmla="*/ 24 h 84"/>
                  <a:gd name="T16" fmla="*/ 28 w 33"/>
                  <a:gd name="T17" fmla="*/ 19 h 84"/>
                  <a:gd name="T18" fmla="*/ 29 w 33"/>
                  <a:gd name="T19" fmla="*/ 16 h 84"/>
                  <a:gd name="T20" fmla="*/ 31 w 33"/>
                  <a:gd name="T21" fmla="*/ 13 h 84"/>
                  <a:gd name="T22" fmla="*/ 32 w 33"/>
                  <a:gd name="T23" fmla="*/ 10 h 84"/>
                  <a:gd name="T24" fmla="*/ 32 w 33"/>
                  <a:gd name="T25" fmla="*/ 6 h 84"/>
                  <a:gd name="T26" fmla="*/ 32 w 33"/>
                  <a:gd name="T27" fmla="*/ 3 h 84"/>
                  <a:gd name="T28" fmla="*/ 32 w 33"/>
                  <a:gd name="T2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84">
                    <a:moveTo>
                      <a:pt x="0" y="83"/>
                    </a:moveTo>
                    <a:lnTo>
                      <a:pt x="6" y="61"/>
                    </a:lnTo>
                    <a:lnTo>
                      <a:pt x="9" y="51"/>
                    </a:lnTo>
                    <a:lnTo>
                      <a:pt x="14" y="40"/>
                    </a:lnTo>
                    <a:lnTo>
                      <a:pt x="17" y="34"/>
                    </a:lnTo>
                    <a:lnTo>
                      <a:pt x="19" y="27"/>
                    </a:lnTo>
                    <a:lnTo>
                      <a:pt x="20" y="26"/>
                    </a:lnTo>
                    <a:lnTo>
                      <a:pt x="22" y="24"/>
                    </a:lnTo>
                    <a:lnTo>
                      <a:pt x="28" y="19"/>
                    </a:lnTo>
                    <a:lnTo>
                      <a:pt x="29" y="16"/>
                    </a:lnTo>
                    <a:lnTo>
                      <a:pt x="31" y="13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3"/>
                    </a:lnTo>
                    <a:lnTo>
                      <a:pt x="32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9" name="Freeform 11"/>
              <p:cNvSpPr>
                <a:spLocks/>
              </p:cNvSpPr>
              <p:nvPr/>
            </p:nvSpPr>
            <p:spPr bwMode="auto">
              <a:xfrm>
                <a:off x="4935" y="2937"/>
                <a:ext cx="12" cy="35"/>
              </a:xfrm>
              <a:custGeom>
                <a:avLst/>
                <a:gdLst>
                  <a:gd name="T0" fmla="*/ 0 w 12"/>
                  <a:gd name="T1" fmla="*/ 34 h 35"/>
                  <a:gd name="T2" fmla="*/ 8 w 12"/>
                  <a:gd name="T3" fmla="*/ 18 h 35"/>
                  <a:gd name="T4" fmla="*/ 10 w 12"/>
                  <a:gd name="T5" fmla="*/ 10 h 35"/>
                  <a:gd name="T6" fmla="*/ 11 w 12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5">
                    <a:moveTo>
                      <a:pt x="0" y="34"/>
                    </a:moveTo>
                    <a:lnTo>
                      <a:pt x="8" y="18"/>
                    </a:lnTo>
                    <a:lnTo>
                      <a:pt x="10" y="10"/>
                    </a:lnTo>
                    <a:lnTo>
                      <a:pt x="11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0" name="Freeform 12"/>
              <p:cNvSpPr>
                <a:spLocks/>
              </p:cNvSpPr>
              <p:nvPr/>
            </p:nvSpPr>
            <p:spPr bwMode="auto">
              <a:xfrm>
                <a:off x="4893" y="2790"/>
                <a:ext cx="35" cy="34"/>
              </a:xfrm>
              <a:custGeom>
                <a:avLst/>
                <a:gdLst>
                  <a:gd name="T0" fmla="*/ 34 w 35"/>
                  <a:gd name="T1" fmla="*/ 33 h 34"/>
                  <a:gd name="T2" fmla="*/ 28 w 35"/>
                  <a:gd name="T3" fmla="*/ 33 h 34"/>
                  <a:gd name="T4" fmla="*/ 23 w 35"/>
                  <a:gd name="T5" fmla="*/ 32 h 34"/>
                  <a:gd name="T6" fmla="*/ 20 w 35"/>
                  <a:gd name="T7" fmla="*/ 32 h 34"/>
                  <a:gd name="T8" fmla="*/ 19 w 35"/>
                  <a:gd name="T9" fmla="*/ 30 h 34"/>
                  <a:gd name="T10" fmla="*/ 16 w 35"/>
                  <a:gd name="T11" fmla="*/ 29 h 34"/>
                  <a:gd name="T12" fmla="*/ 16 w 35"/>
                  <a:gd name="T13" fmla="*/ 27 h 34"/>
                  <a:gd name="T14" fmla="*/ 14 w 35"/>
                  <a:gd name="T15" fmla="*/ 24 h 34"/>
                  <a:gd name="T16" fmla="*/ 13 w 35"/>
                  <a:gd name="T17" fmla="*/ 22 h 34"/>
                  <a:gd name="T18" fmla="*/ 11 w 35"/>
                  <a:gd name="T19" fmla="*/ 21 h 34"/>
                  <a:gd name="T20" fmla="*/ 9 w 35"/>
                  <a:gd name="T21" fmla="*/ 16 h 34"/>
                  <a:gd name="T22" fmla="*/ 8 w 35"/>
                  <a:gd name="T23" fmla="*/ 11 h 34"/>
                  <a:gd name="T24" fmla="*/ 5 w 35"/>
                  <a:gd name="T25" fmla="*/ 8 h 34"/>
                  <a:gd name="T26" fmla="*/ 2 w 35"/>
                  <a:gd name="T27" fmla="*/ 5 h 34"/>
                  <a:gd name="T28" fmla="*/ 2 w 35"/>
                  <a:gd name="T29" fmla="*/ 3 h 34"/>
                  <a:gd name="T30" fmla="*/ 0 w 35"/>
                  <a:gd name="T31" fmla="*/ 2 h 34"/>
                  <a:gd name="T32" fmla="*/ 0 w 35"/>
                  <a:gd name="T3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34">
                    <a:moveTo>
                      <a:pt x="34" y="33"/>
                    </a:moveTo>
                    <a:lnTo>
                      <a:pt x="28" y="33"/>
                    </a:lnTo>
                    <a:lnTo>
                      <a:pt x="23" y="32"/>
                    </a:lnTo>
                    <a:lnTo>
                      <a:pt x="20" y="32"/>
                    </a:lnTo>
                    <a:lnTo>
                      <a:pt x="19" y="30"/>
                    </a:lnTo>
                    <a:lnTo>
                      <a:pt x="16" y="29"/>
                    </a:lnTo>
                    <a:lnTo>
                      <a:pt x="16" y="27"/>
                    </a:lnTo>
                    <a:lnTo>
                      <a:pt x="14" y="24"/>
                    </a:lnTo>
                    <a:lnTo>
                      <a:pt x="13" y="22"/>
                    </a:lnTo>
                    <a:lnTo>
                      <a:pt x="11" y="21"/>
                    </a:lnTo>
                    <a:lnTo>
                      <a:pt x="9" y="16"/>
                    </a:lnTo>
                    <a:lnTo>
                      <a:pt x="8" y="11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" name="Freeform 13"/>
              <p:cNvSpPr>
                <a:spLocks/>
              </p:cNvSpPr>
              <p:nvPr/>
            </p:nvSpPr>
            <p:spPr bwMode="auto">
              <a:xfrm>
                <a:off x="4965" y="2822"/>
                <a:ext cx="18" cy="13"/>
              </a:xfrm>
              <a:custGeom>
                <a:avLst/>
                <a:gdLst>
                  <a:gd name="T0" fmla="*/ 5 w 18"/>
                  <a:gd name="T1" fmla="*/ 0 h 13"/>
                  <a:gd name="T2" fmla="*/ 2 w 18"/>
                  <a:gd name="T3" fmla="*/ 2 h 13"/>
                  <a:gd name="T4" fmla="*/ 0 w 18"/>
                  <a:gd name="T5" fmla="*/ 3 h 13"/>
                  <a:gd name="T6" fmla="*/ 0 w 18"/>
                  <a:gd name="T7" fmla="*/ 5 h 13"/>
                  <a:gd name="T8" fmla="*/ 0 w 18"/>
                  <a:gd name="T9" fmla="*/ 6 h 13"/>
                  <a:gd name="T10" fmla="*/ 2 w 18"/>
                  <a:gd name="T11" fmla="*/ 8 h 13"/>
                  <a:gd name="T12" fmla="*/ 2 w 18"/>
                  <a:gd name="T13" fmla="*/ 9 h 13"/>
                  <a:gd name="T14" fmla="*/ 3 w 18"/>
                  <a:gd name="T15" fmla="*/ 11 h 13"/>
                  <a:gd name="T16" fmla="*/ 5 w 18"/>
                  <a:gd name="T17" fmla="*/ 11 h 13"/>
                  <a:gd name="T18" fmla="*/ 8 w 18"/>
                  <a:gd name="T19" fmla="*/ 12 h 13"/>
                  <a:gd name="T20" fmla="*/ 14 w 18"/>
                  <a:gd name="T21" fmla="*/ 12 h 13"/>
                  <a:gd name="T22" fmla="*/ 16 w 18"/>
                  <a:gd name="T23" fmla="*/ 12 h 13"/>
                  <a:gd name="T24" fmla="*/ 17 w 18"/>
                  <a:gd name="T25" fmla="*/ 12 h 13"/>
                  <a:gd name="T26" fmla="*/ 17 w 18"/>
                  <a:gd name="T27" fmla="*/ 11 h 13"/>
                  <a:gd name="T28" fmla="*/ 17 w 18"/>
                  <a:gd name="T29" fmla="*/ 9 h 13"/>
                  <a:gd name="T30" fmla="*/ 17 w 18"/>
                  <a:gd name="T31" fmla="*/ 8 h 13"/>
                  <a:gd name="T32" fmla="*/ 16 w 18"/>
                  <a:gd name="T33" fmla="*/ 8 h 13"/>
                  <a:gd name="T34" fmla="*/ 14 w 18"/>
                  <a:gd name="T35" fmla="*/ 6 h 13"/>
                  <a:gd name="T36" fmla="*/ 13 w 18"/>
                  <a:gd name="T37" fmla="*/ 3 h 13"/>
                  <a:gd name="T38" fmla="*/ 11 w 18"/>
                  <a:gd name="T39" fmla="*/ 3 h 13"/>
                  <a:gd name="T40" fmla="*/ 6 w 18"/>
                  <a:gd name="T41" fmla="*/ 2 h 13"/>
                  <a:gd name="T42" fmla="*/ 5 w 18"/>
                  <a:gd name="T43" fmla="*/ 2 h 13"/>
                  <a:gd name="T44" fmla="*/ 5 w 18"/>
                  <a:gd name="T4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3">
                    <a:moveTo>
                      <a:pt x="5" y="0"/>
                    </a:move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8" y="12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17" y="11"/>
                    </a:lnTo>
                    <a:lnTo>
                      <a:pt x="17" y="9"/>
                    </a:lnTo>
                    <a:lnTo>
                      <a:pt x="17" y="8"/>
                    </a:lnTo>
                    <a:lnTo>
                      <a:pt x="16" y="8"/>
                    </a:lnTo>
                    <a:lnTo>
                      <a:pt x="14" y="6"/>
                    </a:lnTo>
                    <a:lnTo>
                      <a:pt x="13" y="3"/>
                    </a:lnTo>
                    <a:lnTo>
                      <a:pt x="11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2" name="Freeform 14"/>
              <p:cNvSpPr>
                <a:spLocks/>
              </p:cNvSpPr>
              <p:nvPr/>
            </p:nvSpPr>
            <p:spPr bwMode="auto">
              <a:xfrm>
                <a:off x="4884" y="2799"/>
                <a:ext cx="19" cy="17"/>
              </a:xfrm>
              <a:custGeom>
                <a:avLst/>
                <a:gdLst>
                  <a:gd name="T0" fmla="*/ 14 w 19"/>
                  <a:gd name="T1" fmla="*/ 2 h 17"/>
                  <a:gd name="T2" fmla="*/ 15 w 19"/>
                  <a:gd name="T3" fmla="*/ 2 h 17"/>
                  <a:gd name="T4" fmla="*/ 17 w 19"/>
                  <a:gd name="T5" fmla="*/ 3 h 17"/>
                  <a:gd name="T6" fmla="*/ 18 w 19"/>
                  <a:gd name="T7" fmla="*/ 3 h 17"/>
                  <a:gd name="T8" fmla="*/ 18 w 19"/>
                  <a:gd name="T9" fmla="*/ 5 h 17"/>
                  <a:gd name="T10" fmla="*/ 17 w 19"/>
                  <a:gd name="T11" fmla="*/ 7 h 17"/>
                  <a:gd name="T12" fmla="*/ 17 w 19"/>
                  <a:gd name="T13" fmla="*/ 8 h 17"/>
                  <a:gd name="T14" fmla="*/ 15 w 19"/>
                  <a:gd name="T15" fmla="*/ 10 h 17"/>
                  <a:gd name="T16" fmla="*/ 14 w 19"/>
                  <a:gd name="T17" fmla="*/ 11 h 17"/>
                  <a:gd name="T18" fmla="*/ 11 w 19"/>
                  <a:gd name="T19" fmla="*/ 13 h 17"/>
                  <a:gd name="T20" fmla="*/ 6 w 19"/>
                  <a:gd name="T21" fmla="*/ 15 h 17"/>
                  <a:gd name="T22" fmla="*/ 2 w 19"/>
                  <a:gd name="T23" fmla="*/ 16 h 17"/>
                  <a:gd name="T24" fmla="*/ 0 w 19"/>
                  <a:gd name="T25" fmla="*/ 16 h 17"/>
                  <a:gd name="T26" fmla="*/ 0 w 19"/>
                  <a:gd name="T27" fmla="*/ 15 h 17"/>
                  <a:gd name="T28" fmla="*/ 0 w 19"/>
                  <a:gd name="T29" fmla="*/ 13 h 17"/>
                  <a:gd name="T30" fmla="*/ 2 w 19"/>
                  <a:gd name="T31" fmla="*/ 11 h 17"/>
                  <a:gd name="T32" fmla="*/ 2 w 19"/>
                  <a:gd name="T33" fmla="*/ 10 h 17"/>
                  <a:gd name="T34" fmla="*/ 5 w 19"/>
                  <a:gd name="T35" fmla="*/ 5 h 17"/>
                  <a:gd name="T36" fmla="*/ 9 w 19"/>
                  <a:gd name="T37" fmla="*/ 2 h 17"/>
                  <a:gd name="T38" fmla="*/ 11 w 19"/>
                  <a:gd name="T39" fmla="*/ 0 h 17"/>
                  <a:gd name="T40" fmla="*/ 12 w 19"/>
                  <a:gd name="T41" fmla="*/ 0 h 17"/>
                  <a:gd name="T42" fmla="*/ 14 w 19"/>
                  <a:gd name="T43" fmla="*/ 0 h 17"/>
                  <a:gd name="T44" fmla="*/ 14 w 19"/>
                  <a:gd name="T45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17">
                    <a:moveTo>
                      <a:pt x="14" y="2"/>
                    </a:moveTo>
                    <a:lnTo>
                      <a:pt x="15" y="2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18" y="5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5" y="10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6" y="15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9" y="2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2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3" name="Freeform 15"/>
              <p:cNvSpPr>
                <a:spLocks/>
              </p:cNvSpPr>
              <p:nvPr/>
            </p:nvSpPr>
            <p:spPr bwMode="auto">
              <a:xfrm>
                <a:off x="4858" y="2859"/>
                <a:ext cx="23" cy="16"/>
              </a:xfrm>
              <a:custGeom>
                <a:avLst/>
                <a:gdLst>
                  <a:gd name="T0" fmla="*/ 16 w 23"/>
                  <a:gd name="T1" fmla="*/ 2 h 16"/>
                  <a:gd name="T2" fmla="*/ 18 w 23"/>
                  <a:gd name="T3" fmla="*/ 2 h 16"/>
                  <a:gd name="T4" fmla="*/ 22 w 23"/>
                  <a:gd name="T5" fmla="*/ 3 h 16"/>
                  <a:gd name="T6" fmla="*/ 22 w 23"/>
                  <a:gd name="T7" fmla="*/ 5 h 16"/>
                  <a:gd name="T8" fmla="*/ 21 w 23"/>
                  <a:gd name="T9" fmla="*/ 6 h 16"/>
                  <a:gd name="T10" fmla="*/ 21 w 23"/>
                  <a:gd name="T11" fmla="*/ 8 h 16"/>
                  <a:gd name="T12" fmla="*/ 16 w 23"/>
                  <a:gd name="T13" fmla="*/ 11 h 16"/>
                  <a:gd name="T14" fmla="*/ 13 w 23"/>
                  <a:gd name="T15" fmla="*/ 14 h 16"/>
                  <a:gd name="T16" fmla="*/ 8 w 23"/>
                  <a:gd name="T17" fmla="*/ 14 h 16"/>
                  <a:gd name="T18" fmla="*/ 2 w 23"/>
                  <a:gd name="T19" fmla="*/ 15 h 16"/>
                  <a:gd name="T20" fmla="*/ 0 w 23"/>
                  <a:gd name="T21" fmla="*/ 15 h 16"/>
                  <a:gd name="T22" fmla="*/ 0 w 23"/>
                  <a:gd name="T23" fmla="*/ 14 h 16"/>
                  <a:gd name="T24" fmla="*/ 0 w 23"/>
                  <a:gd name="T25" fmla="*/ 12 h 16"/>
                  <a:gd name="T26" fmla="*/ 0 w 23"/>
                  <a:gd name="T27" fmla="*/ 11 h 16"/>
                  <a:gd name="T28" fmla="*/ 2 w 23"/>
                  <a:gd name="T29" fmla="*/ 9 h 16"/>
                  <a:gd name="T30" fmla="*/ 6 w 23"/>
                  <a:gd name="T31" fmla="*/ 5 h 16"/>
                  <a:gd name="T32" fmla="*/ 10 w 23"/>
                  <a:gd name="T33" fmla="*/ 2 h 16"/>
                  <a:gd name="T34" fmla="*/ 13 w 23"/>
                  <a:gd name="T35" fmla="*/ 0 h 16"/>
                  <a:gd name="T36" fmla="*/ 14 w 23"/>
                  <a:gd name="T37" fmla="*/ 0 h 16"/>
                  <a:gd name="T38" fmla="*/ 16 w 23"/>
                  <a:gd name="T39" fmla="*/ 0 h 16"/>
                  <a:gd name="T40" fmla="*/ 16 w 23"/>
                  <a:gd name="T4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16">
                    <a:moveTo>
                      <a:pt x="16" y="2"/>
                    </a:moveTo>
                    <a:lnTo>
                      <a:pt x="18" y="2"/>
                    </a:lnTo>
                    <a:lnTo>
                      <a:pt x="22" y="3"/>
                    </a:lnTo>
                    <a:lnTo>
                      <a:pt x="22" y="5"/>
                    </a:lnTo>
                    <a:lnTo>
                      <a:pt x="21" y="6"/>
                    </a:lnTo>
                    <a:lnTo>
                      <a:pt x="21" y="8"/>
                    </a:lnTo>
                    <a:lnTo>
                      <a:pt x="16" y="11"/>
                    </a:lnTo>
                    <a:lnTo>
                      <a:pt x="13" y="14"/>
                    </a:lnTo>
                    <a:lnTo>
                      <a:pt x="8" y="14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2" y="9"/>
                    </a:lnTo>
                    <a:lnTo>
                      <a:pt x="6" y="5"/>
                    </a:lnTo>
                    <a:lnTo>
                      <a:pt x="10" y="2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2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" name="Freeform 16"/>
              <p:cNvSpPr>
                <a:spLocks/>
              </p:cNvSpPr>
              <p:nvPr/>
            </p:nvSpPr>
            <p:spPr bwMode="auto">
              <a:xfrm>
                <a:off x="4893" y="2884"/>
                <a:ext cx="18" cy="14"/>
              </a:xfrm>
              <a:custGeom>
                <a:avLst/>
                <a:gdLst>
                  <a:gd name="T0" fmla="*/ 14 w 18"/>
                  <a:gd name="T1" fmla="*/ 2 h 14"/>
                  <a:gd name="T2" fmla="*/ 16 w 18"/>
                  <a:gd name="T3" fmla="*/ 3 h 14"/>
                  <a:gd name="T4" fmla="*/ 17 w 18"/>
                  <a:gd name="T5" fmla="*/ 5 h 14"/>
                  <a:gd name="T6" fmla="*/ 17 w 18"/>
                  <a:gd name="T7" fmla="*/ 7 h 14"/>
                  <a:gd name="T8" fmla="*/ 16 w 18"/>
                  <a:gd name="T9" fmla="*/ 7 h 14"/>
                  <a:gd name="T10" fmla="*/ 16 w 18"/>
                  <a:gd name="T11" fmla="*/ 8 h 14"/>
                  <a:gd name="T12" fmla="*/ 11 w 18"/>
                  <a:gd name="T13" fmla="*/ 12 h 14"/>
                  <a:gd name="T14" fmla="*/ 9 w 18"/>
                  <a:gd name="T15" fmla="*/ 13 h 14"/>
                  <a:gd name="T16" fmla="*/ 6 w 18"/>
                  <a:gd name="T17" fmla="*/ 13 h 14"/>
                  <a:gd name="T18" fmla="*/ 2 w 18"/>
                  <a:gd name="T19" fmla="*/ 13 h 14"/>
                  <a:gd name="T20" fmla="*/ 0 w 18"/>
                  <a:gd name="T21" fmla="*/ 12 h 14"/>
                  <a:gd name="T22" fmla="*/ 0 w 18"/>
                  <a:gd name="T23" fmla="*/ 10 h 14"/>
                  <a:gd name="T24" fmla="*/ 0 w 18"/>
                  <a:gd name="T25" fmla="*/ 8 h 14"/>
                  <a:gd name="T26" fmla="*/ 0 w 18"/>
                  <a:gd name="T27" fmla="*/ 7 h 14"/>
                  <a:gd name="T28" fmla="*/ 2 w 18"/>
                  <a:gd name="T29" fmla="*/ 3 h 14"/>
                  <a:gd name="T30" fmla="*/ 3 w 18"/>
                  <a:gd name="T31" fmla="*/ 2 h 14"/>
                  <a:gd name="T32" fmla="*/ 6 w 18"/>
                  <a:gd name="T33" fmla="*/ 0 h 14"/>
                  <a:gd name="T34" fmla="*/ 9 w 18"/>
                  <a:gd name="T35" fmla="*/ 0 h 14"/>
                  <a:gd name="T36" fmla="*/ 11 w 18"/>
                  <a:gd name="T37" fmla="*/ 2 h 14"/>
                  <a:gd name="T38" fmla="*/ 14 w 18"/>
                  <a:gd name="T3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14">
                    <a:moveTo>
                      <a:pt x="14" y="2"/>
                    </a:moveTo>
                    <a:lnTo>
                      <a:pt x="16" y="3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1" y="12"/>
                    </a:lnTo>
                    <a:lnTo>
                      <a:pt x="9" y="13"/>
                    </a:lnTo>
                    <a:lnTo>
                      <a:pt x="6" y="13"/>
                    </a:lnTo>
                    <a:lnTo>
                      <a:pt x="2" y="13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1" y="2"/>
                    </a:lnTo>
                    <a:lnTo>
                      <a:pt x="14" y="2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5" name="Freeform 17"/>
              <p:cNvSpPr>
                <a:spLocks/>
              </p:cNvSpPr>
              <p:nvPr/>
            </p:nvSpPr>
            <p:spPr bwMode="auto">
              <a:xfrm>
                <a:off x="4927" y="2785"/>
                <a:ext cx="24" cy="15"/>
              </a:xfrm>
              <a:custGeom>
                <a:avLst/>
                <a:gdLst>
                  <a:gd name="T0" fmla="*/ 0 w 24"/>
                  <a:gd name="T1" fmla="*/ 8 h 15"/>
                  <a:gd name="T2" fmla="*/ 2 w 24"/>
                  <a:gd name="T3" fmla="*/ 10 h 15"/>
                  <a:gd name="T4" fmla="*/ 2 w 24"/>
                  <a:gd name="T5" fmla="*/ 11 h 15"/>
                  <a:gd name="T6" fmla="*/ 3 w 24"/>
                  <a:gd name="T7" fmla="*/ 13 h 15"/>
                  <a:gd name="T8" fmla="*/ 6 w 24"/>
                  <a:gd name="T9" fmla="*/ 14 h 15"/>
                  <a:gd name="T10" fmla="*/ 9 w 24"/>
                  <a:gd name="T11" fmla="*/ 14 h 15"/>
                  <a:gd name="T12" fmla="*/ 12 w 24"/>
                  <a:gd name="T13" fmla="*/ 14 h 15"/>
                  <a:gd name="T14" fmla="*/ 14 w 24"/>
                  <a:gd name="T15" fmla="*/ 13 h 15"/>
                  <a:gd name="T16" fmla="*/ 17 w 24"/>
                  <a:gd name="T17" fmla="*/ 11 h 15"/>
                  <a:gd name="T18" fmla="*/ 20 w 24"/>
                  <a:gd name="T19" fmla="*/ 11 h 15"/>
                  <a:gd name="T20" fmla="*/ 20 w 24"/>
                  <a:gd name="T21" fmla="*/ 10 h 15"/>
                  <a:gd name="T22" fmla="*/ 22 w 24"/>
                  <a:gd name="T23" fmla="*/ 8 h 15"/>
                  <a:gd name="T24" fmla="*/ 22 w 24"/>
                  <a:gd name="T25" fmla="*/ 6 h 15"/>
                  <a:gd name="T26" fmla="*/ 22 w 24"/>
                  <a:gd name="T27" fmla="*/ 3 h 15"/>
                  <a:gd name="T28" fmla="*/ 23 w 24"/>
                  <a:gd name="T29" fmla="*/ 2 h 15"/>
                  <a:gd name="T30" fmla="*/ 20 w 24"/>
                  <a:gd name="T31" fmla="*/ 0 h 15"/>
                  <a:gd name="T32" fmla="*/ 17 w 24"/>
                  <a:gd name="T33" fmla="*/ 0 h 15"/>
                  <a:gd name="T34" fmla="*/ 14 w 24"/>
                  <a:gd name="T35" fmla="*/ 2 h 15"/>
                  <a:gd name="T36" fmla="*/ 12 w 24"/>
                  <a:gd name="T37" fmla="*/ 2 h 15"/>
                  <a:gd name="T38" fmla="*/ 8 w 24"/>
                  <a:gd name="T39" fmla="*/ 3 h 15"/>
                  <a:gd name="T40" fmla="*/ 6 w 24"/>
                  <a:gd name="T41" fmla="*/ 5 h 15"/>
                  <a:gd name="T42" fmla="*/ 3 w 24"/>
                  <a:gd name="T43" fmla="*/ 8 h 15"/>
                  <a:gd name="T44" fmla="*/ 2 w 24"/>
                  <a:gd name="T45" fmla="*/ 8 h 15"/>
                  <a:gd name="T46" fmla="*/ 0 w 24"/>
                  <a:gd name="T4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4" h="15">
                    <a:moveTo>
                      <a:pt x="0" y="8"/>
                    </a:moveTo>
                    <a:lnTo>
                      <a:pt x="2" y="10"/>
                    </a:lnTo>
                    <a:lnTo>
                      <a:pt x="2" y="11"/>
                    </a:lnTo>
                    <a:lnTo>
                      <a:pt x="3" y="13"/>
                    </a:lnTo>
                    <a:lnTo>
                      <a:pt x="6" y="14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14" y="13"/>
                    </a:lnTo>
                    <a:lnTo>
                      <a:pt x="17" y="11"/>
                    </a:lnTo>
                    <a:lnTo>
                      <a:pt x="20" y="11"/>
                    </a:lnTo>
                    <a:lnTo>
                      <a:pt x="20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2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" name="Freeform 18"/>
              <p:cNvSpPr>
                <a:spLocks/>
              </p:cNvSpPr>
              <p:nvPr/>
            </p:nvSpPr>
            <p:spPr bwMode="auto">
              <a:xfrm>
                <a:off x="4876" y="2775"/>
                <a:ext cx="14" cy="14"/>
              </a:xfrm>
              <a:custGeom>
                <a:avLst/>
                <a:gdLst>
                  <a:gd name="T0" fmla="*/ 10 w 14"/>
                  <a:gd name="T1" fmla="*/ 13 h 14"/>
                  <a:gd name="T2" fmla="*/ 12 w 14"/>
                  <a:gd name="T3" fmla="*/ 12 h 14"/>
                  <a:gd name="T4" fmla="*/ 13 w 14"/>
                  <a:gd name="T5" fmla="*/ 10 h 14"/>
                  <a:gd name="T6" fmla="*/ 13 w 14"/>
                  <a:gd name="T7" fmla="*/ 8 h 14"/>
                  <a:gd name="T8" fmla="*/ 13 w 14"/>
                  <a:gd name="T9" fmla="*/ 7 h 14"/>
                  <a:gd name="T10" fmla="*/ 13 w 14"/>
                  <a:gd name="T11" fmla="*/ 5 h 14"/>
                  <a:gd name="T12" fmla="*/ 10 w 14"/>
                  <a:gd name="T13" fmla="*/ 3 h 14"/>
                  <a:gd name="T14" fmla="*/ 9 w 14"/>
                  <a:gd name="T15" fmla="*/ 2 h 14"/>
                  <a:gd name="T16" fmla="*/ 7 w 14"/>
                  <a:gd name="T17" fmla="*/ 0 h 14"/>
                  <a:gd name="T18" fmla="*/ 6 w 14"/>
                  <a:gd name="T19" fmla="*/ 0 h 14"/>
                  <a:gd name="T20" fmla="*/ 3 w 14"/>
                  <a:gd name="T21" fmla="*/ 0 h 14"/>
                  <a:gd name="T22" fmla="*/ 0 w 14"/>
                  <a:gd name="T23" fmla="*/ 0 h 14"/>
                  <a:gd name="T24" fmla="*/ 0 w 14"/>
                  <a:gd name="T25" fmla="*/ 2 h 14"/>
                  <a:gd name="T26" fmla="*/ 0 w 14"/>
                  <a:gd name="T27" fmla="*/ 3 h 14"/>
                  <a:gd name="T28" fmla="*/ 0 w 14"/>
                  <a:gd name="T29" fmla="*/ 5 h 14"/>
                  <a:gd name="T30" fmla="*/ 1 w 14"/>
                  <a:gd name="T31" fmla="*/ 5 h 14"/>
                  <a:gd name="T32" fmla="*/ 1 w 14"/>
                  <a:gd name="T33" fmla="*/ 7 h 14"/>
                  <a:gd name="T34" fmla="*/ 3 w 14"/>
                  <a:gd name="T35" fmla="*/ 8 h 14"/>
                  <a:gd name="T36" fmla="*/ 6 w 14"/>
                  <a:gd name="T37" fmla="*/ 10 h 14"/>
                  <a:gd name="T38" fmla="*/ 7 w 14"/>
                  <a:gd name="T39" fmla="*/ 12 h 14"/>
                  <a:gd name="T40" fmla="*/ 9 w 14"/>
                  <a:gd name="T41" fmla="*/ 12 h 14"/>
                  <a:gd name="T42" fmla="*/ 10 w 14"/>
                  <a:gd name="T43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4">
                    <a:moveTo>
                      <a:pt x="10" y="13"/>
                    </a:moveTo>
                    <a:lnTo>
                      <a:pt x="12" y="12"/>
                    </a:lnTo>
                    <a:lnTo>
                      <a:pt x="13" y="10"/>
                    </a:lnTo>
                    <a:lnTo>
                      <a:pt x="13" y="8"/>
                    </a:lnTo>
                    <a:lnTo>
                      <a:pt x="13" y="7"/>
                    </a:lnTo>
                    <a:lnTo>
                      <a:pt x="13" y="5"/>
                    </a:lnTo>
                    <a:lnTo>
                      <a:pt x="10" y="3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7"/>
                    </a:lnTo>
                    <a:lnTo>
                      <a:pt x="3" y="8"/>
                    </a:lnTo>
                    <a:lnTo>
                      <a:pt x="6" y="10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10" y="13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" name="Line 19"/>
              <p:cNvSpPr>
                <a:spLocks noChangeShapeType="1"/>
              </p:cNvSpPr>
              <p:nvPr/>
            </p:nvSpPr>
            <p:spPr bwMode="auto">
              <a:xfrm>
                <a:off x="4891" y="2788"/>
                <a:ext cx="0" cy="0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8" name="Line 20"/>
              <p:cNvSpPr>
                <a:spLocks noChangeShapeType="1"/>
              </p:cNvSpPr>
              <p:nvPr/>
            </p:nvSpPr>
            <p:spPr bwMode="auto">
              <a:xfrm>
                <a:off x="4890" y="2789"/>
                <a:ext cx="3" cy="1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9" name="Freeform 21"/>
              <p:cNvSpPr>
                <a:spLocks/>
              </p:cNvSpPr>
              <p:nvPr/>
            </p:nvSpPr>
            <p:spPr bwMode="auto">
              <a:xfrm>
                <a:off x="4951" y="2937"/>
                <a:ext cx="17" cy="14"/>
              </a:xfrm>
              <a:custGeom>
                <a:avLst/>
                <a:gdLst>
                  <a:gd name="T0" fmla="*/ 4 w 17"/>
                  <a:gd name="T1" fmla="*/ 0 h 14"/>
                  <a:gd name="T2" fmla="*/ 1 w 17"/>
                  <a:gd name="T3" fmla="*/ 2 h 14"/>
                  <a:gd name="T4" fmla="*/ 0 w 17"/>
                  <a:gd name="T5" fmla="*/ 3 h 14"/>
                  <a:gd name="T6" fmla="*/ 0 w 17"/>
                  <a:gd name="T7" fmla="*/ 5 h 14"/>
                  <a:gd name="T8" fmla="*/ 0 w 17"/>
                  <a:gd name="T9" fmla="*/ 8 h 14"/>
                  <a:gd name="T10" fmla="*/ 3 w 17"/>
                  <a:gd name="T11" fmla="*/ 10 h 14"/>
                  <a:gd name="T12" fmla="*/ 4 w 17"/>
                  <a:gd name="T13" fmla="*/ 12 h 14"/>
                  <a:gd name="T14" fmla="*/ 6 w 17"/>
                  <a:gd name="T15" fmla="*/ 13 h 14"/>
                  <a:gd name="T16" fmla="*/ 9 w 17"/>
                  <a:gd name="T17" fmla="*/ 13 h 14"/>
                  <a:gd name="T18" fmla="*/ 13 w 17"/>
                  <a:gd name="T19" fmla="*/ 13 h 14"/>
                  <a:gd name="T20" fmla="*/ 15 w 17"/>
                  <a:gd name="T21" fmla="*/ 13 h 14"/>
                  <a:gd name="T22" fmla="*/ 16 w 17"/>
                  <a:gd name="T23" fmla="*/ 13 h 14"/>
                  <a:gd name="T24" fmla="*/ 16 w 17"/>
                  <a:gd name="T25" fmla="*/ 12 h 14"/>
                  <a:gd name="T26" fmla="*/ 16 w 17"/>
                  <a:gd name="T27" fmla="*/ 10 h 14"/>
                  <a:gd name="T28" fmla="*/ 16 w 17"/>
                  <a:gd name="T29" fmla="*/ 8 h 14"/>
                  <a:gd name="T30" fmla="*/ 15 w 17"/>
                  <a:gd name="T31" fmla="*/ 7 h 14"/>
                  <a:gd name="T32" fmla="*/ 13 w 17"/>
                  <a:gd name="T33" fmla="*/ 5 h 14"/>
                  <a:gd name="T34" fmla="*/ 10 w 17"/>
                  <a:gd name="T35" fmla="*/ 3 h 14"/>
                  <a:gd name="T36" fmla="*/ 7 w 17"/>
                  <a:gd name="T37" fmla="*/ 2 h 14"/>
                  <a:gd name="T38" fmla="*/ 6 w 17"/>
                  <a:gd name="T39" fmla="*/ 2 h 14"/>
                  <a:gd name="T40" fmla="*/ 4 w 17"/>
                  <a:gd name="T41" fmla="*/ 2 h 14"/>
                  <a:gd name="T42" fmla="*/ 4 w 17"/>
                  <a:gd name="T4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14">
                    <a:moveTo>
                      <a:pt x="4" y="0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3" y="10"/>
                    </a:lnTo>
                    <a:lnTo>
                      <a:pt x="4" y="12"/>
                    </a:lnTo>
                    <a:lnTo>
                      <a:pt x="6" y="13"/>
                    </a:lnTo>
                    <a:lnTo>
                      <a:pt x="9" y="13"/>
                    </a:lnTo>
                    <a:lnTo>
                      <a:pt x="13" y="13"/>
                    </a:lnTo>
                    <a:lnTo>
                      <a:pt x="15" y="13"/>
                    </a:lnTo>
                    <a:lnTo>
                      <a:pt x="16" y="13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5" y="7"/>
                    </a:lnTo>
                    <a:lnTo>
                      <a:pt x="13" y="5"/>
                    </a:lnTo>
                    <a:lnTo>
                      <a:pt x="10" y="3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0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" name="Freeform 22"/>
              <p:cNvSpPr>
                <a:spLocks/>
              </p:cNvSpPr>
              <p:nvPr/>
            </p:nvSpPr>
            <p:spPr bwMode="auto">
              <a:xfrm>
                <a:off x="4844" y="2807"/>
                <a:ext cx="84" cy="68"/>
              </a:xfrm>
              <a:custGeom>
                <a:avLst/>
                <a:gdLst>
                  <a:gd name="T0" fmla="*/ 83 w 84"/>
                  <a:gd name="T1" fmla="*/ 67 h 68"/>
                  <a:gd name="T2" fmla="*/ 82 w 84"/>
                  <a:gd name="T3" fmla="*/ 58 h 68"/>
                  <a:gd name="T4" fmla="*/ 72 w 84"/>
                  <a:gd name="T5" fmla="*/ 50 h 68"/>
                  <a:gd name="T6" fmla="*/ 52 w 84"/>
                  <a:gd name="T7" fmla="*/ 34 h 68"/>
                  <a:gd name="T8" fmla="*/ 31 w 84"/>
                  <a:gd name="T9" fmla="*/ 29 h 68"/>
                  <a:gd name="T10" fmla="*/ 24 w 84"/>
                  <a:gd name="T11" fmla="*/ 13 h 68"/>
                  <a:gd name="T12" fmla="*/ 14 w 84"/>
                  <a:gd name="T13" fmla="*/ 8 h 68"/>
                  <a:gd name="T14" fmla="*/ 0 w 84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8">
                    <a:moveTo>
                      <a:pt x="83" y="67"/>
                    </a:moveTo>
                    <a:lnTo>
                      <a:pt x="82" y="58"/>
                    </a:lnTo>
                    <a:lnTo>
                      <a:pt x="72" y="50"/>
                    </a:lnTo>
                    <a:lnTo>
                      <a:pt x="52" y="34"/>
                    </a:lnTo>
                    <a:lnTo>
                      <a:pt x="31" y="29"/>
                    </a:lnTo>
                    <a:lnTo>
                      <a:pt x="24" y="13"/>
                    </a:lnTo>
                    <a:lnTo>
                      <a:pt x="14" y="8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" name="Freeform 23"/>
              <p:cNvSpPr>
                <a:spLocks/>
              </p:cNvSpPr>
              <p:nvPr/>
            </p:nvSpPr>
            <p:spPr bwMode="auto">
              <a:xfrm>
                <a:off x="4927" y="2846"/>
                <a:ext cx="90" cy="65"/>
              </a:xfrm>
              <a:custGeom>
                <a:avLst/>
                <a:gdLst>
                  <a:gd name="T0" fmla="*/ 0 w 90"/>
                  <a:gd name="T1" fmla="*/ 64 h 65"/>
                  <a:gd name="T2" fmla="*/ 13 w 90"/>
                  <a:gd name="T3" fmla="*/ 63 h 65"/>
                  <a:gd name="T4" fmla="*/ 24 w 90"/>
                  <a:gd name="T5" fmla="*/ 55 h 65"/>
                  <a:gd name="T6" fmla="*/ 44 w 90"/>
                  <a:gd name="T7" fmla="*/ 40 h 65"/>
                  <a:gd name="T8" fmla="*/ 52 w 90"/>
                  <a:gd name="T9" fmla="*/ 24 h 65"/>
                  <a:gd name="T10" fmla="*/ 72 w 90"/>
                  <a:gd name="T11" fmla="*/ 18 h 65"/>
                  <a:gd name="T12" fmla="*/ 78 w 90"/>
                  <a:gd name="T13" fmla="*/ 11 h 65"/>
                  <a:gd name="T14" fmla="*/ 89 w 90"/>
                  <a:gd name="T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65">
                    <a:moveTo>
                      <a:pt x="0" y="64"/>
                    </a:moveTo>
                    <a:lnTo>
                      <a:pt x="13" y="63"/>
                    </a:lnTo>
                    <a:lnTo>
                      <a:pt x="24" y="55"/>
                    </a:lnTo>
                    <a:lnTo>
                      <a:pt x="44" y="40"/>
                    </a:lnTo>
                    <a:lnTo>
                      <a:pt x="52" y="24"/>
                    </a:lnTo>
                    <a:lnTo>
                      <a:pt x="72" y="18"/>
                    </a:lnTo>
                    <a:lnTo>
                      <a:pt x="78" y="11"/>
                    </a:lnTo>
                    <a:lnTo>
                      <a:pt x="89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2" name="Freeform 24"/>
              <p:cNvSpPr>
                <a:spLocks/>
              </p:cNvSpPr>
              <p:nvPr/>
            </p:nvSpPr>
            <p:spPr bwMode="auto">
              <a:xfrm>
                <a:off x="4984" y="2872"/>
                <a:ext cx="52" cy="8"/>
              </a:xfrm>
              <a:custGeom>
                <a:avLst/>
                <a:gdLst>
                  <a:gd name="T0" fmla="*/ 0 w 52"/>
                  <a:gd name="T1" fmla="*/ 0 h 8"/>
                  <a:gd name="T2" fmla="*/ 31 w 52"/>
                  <a:gd name="T3" fmla="*/ 3 h 8"/>
                  <a:gd name="T4" fmla="*/ 51 w 52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8">
                    <a:moveTo>
                      <a:pt x="0" y="0"/>
                    </a:moveTo>
                    <a:lnTo>
                      <a:pt x="31" y="3"/>
                    </a:lnTo>
                    <a:lnTo>
                      <a:pt x="51" y="7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" name="Freeform 25"/>
              <p:cNvSpPr>
                <a:spLocks/>
              </p:cNvSpPr>
              <p:nvPr/>
            </p:nvSpPr>
            <p:spPr bwMode="auto">
              <a:xfrm>
                <a:off x="4796" y="2836"/>
                <a:ext cx="79" cy="1"/>
              </a:xfrm>
              <a:custGeom>
                <a:avLst/>
                <a:gdLst>
                  <a:gd name="T0" fmla="*/ 78 w 79"/>
                  <a:gd name="T1" fmla="*/ 0 h 1"/>
                  <a:gd name="T2" fmla="*/ 66 w 79"/>
                  <a:gd name="T3" fmla="*/ 0 h 1"/>
                  <a:gd name="T4" fmla="*/ 55 w 79"/>
                  <a:gd name="T5" fmla="*/ 0 h 1"/>
                  <a:gd name="T6" fmla="*/ 45 w 79"/>
                  <a:gd name="T7" fmla="*/ 0 h 1"/>
                  <a:gd name="T8" fmla="*/ 35 w 79"/>
                  <a:gd name="T9" fmla="*/ 0 h 1"/>
                  <a:gd name="T10" fmla="*/ 20 w 79"/>
                  <a:gd name="T11" fmla="*/ 0 h 1"/>
                  <a:gd name="T12" fmla="*/ 11 w 79"/>
                  <a:gd name="T13" fmla="*/ 0 h 1"/>
                  <a:gd name="T14" fmla="*/ 0 w 79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1">
                    <a:moveTo>
                      <a:pt x="78" y="0"/>
                    </a:moveTo>
                    <a:lnTo>
                      <a:pt x="66" y="0"/>
                    </a:lnTo>
                    <a:lnTo>
                      <a:pt x="55" y="0"/>
                    </a:lnTo>
                    <a:lnTo>
                      <a:pt x="45" y="0"/>
                    </a:lnTo>
                    <a:lnTo>
                      <a:pt x="35" y="0"/>
                    </a:lnTo>
                    <a:lnTo>
                      <a:pt x="20" y="0"/>
                    </a:lnTo>
                    <a:lnTo>
                      <a:pt x="11" y="0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4" name="Freeform 26"/>
              <p:cNvSpPr>
                <a:spLocks/>
              </p:cNvSpPr>
              <p:nvPr/>
            </p:nvSpPr>
            <p:spPr bwMode="auto">
              <a:xfrm>
                <a:off x="4915" y="2679"/>
                <a:ext cx="13" cy="127"/>
              </a:xfrm>
              <a:custGeom>
                <a:avLst/>
                <a:gdLst>
                  <a:gd name="T0" fmla="*/ 12 w 13"/>
                  <a:gd name="T1" fmla="*/ 126 h 127"/>
                  <a:gd name="T2" fmla="*/ 6 w 13"/>
                  <a:gd name="T3" fmla="*/ 110 h 127"/>
                  <a:gd name="T4" fmla="*/ 5 w 13"/>
                  <a:gd name="T5" fmla="*/ 98 h 127"/>
                  <a:gd name="T6" fmla="*/ 0 w 13"/>
                  <a:gd name="T7" fmla="*/ 86 h 127"/>
                  <a:gd name="T8" fmla="*/ 0 w 13"/>
                  <a:gd name="T9" fmla="*/ 70 h 127"/>
                  <a:gd name="T10" fmla="*/ 0 w 13"/>
                  <a:gd name="T11" fmla="*/ 58 h 127"/>
                  <a:gd name="T12" fmla="*/ 2 w 13"/>
                  <a:gd name="T13" fmla="*/ 45 h 127"/>
                  <a:gd name="T14" fmla="*/ 5 w 13"/>
                  <a:gd name="T15" fmla="*/ 32 h 127"/>
                  <a:gd name="T16" fmla="*/ 6 w 13"/>
                  <a:gd name="T17" fmla="*/ 16 h 127"/>
                  <a:gd name="T18" fmla="*/ 6 w 13"/>
                  <a:gd name="T1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27">
                    <a:moveTo>
                      <a:pt x="12" y="126"/>
                    </a:moveTo>
                    <a:lnTo>
                      <a:pt x="6" y="110"/>
                    </a:lnTo>
                    <a:lnTo>
                      <a:pt x="5" y="98"/>
                    </a:lnTo>
                    <a:lnTo>
                      <a:pt x="0" y="86"/>
                    </a:lnTo>
                    <a:lnTo>
                      <a:pt x="0" y="70"/>
                    </a:lnTo>
                    <a:lnTo>
                      <a:pt x="0" y="58"/>
                    </a:lnTo>
                    <a:lnTo>
                      <a:pt x="2" y="45"/>
                    </a:lnTo>
                    <a:lnTo>
                      <a:pt x="5" y="32"/>
                    </a:lnTo>
                    <a:lnTo>
                      <a:pt x="6" y="16"/>
                    </a:lnTo>
                    <a:lnTo>
                      <a:pt x="6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5" name="Freeform 27"/>
              <p:cNvSpPr>
                <a:spLocks/>
              </p:cNvSpPr>
              <p:nvPr/>
            </p:nvSpPr>
            <p:spPr bwMode="auto">
              <a:xfrm>
                <a:off x="4963" y="2894"/>
                <a:ext cx="81" cy="78"/>
              </a:xfrm>
              <a:custGeom>
                <a:avLst/>
                <a:gdLst>
                  <a:gd name="T0" fmla="*/ 0 w 81"/>
                  <a:gd name="T1" fmla="*/ 0 h 78"/>
                  <a:gd name="T2" fmla="*/ 13 w 81"/>
                  <a:gd name="T3" fmla="*/ 6 h 78"/>
                  <a:gd name="T4" fmla="*/ 39 w 81"/>
                  <a:gd name="T5" fmla="*/ 15 h 78"/>
                  <a:gd name="T6" fmla="*/ 54 w 81"/>
                  <a:gd name="T7" fmla="*/ 23 h 78"/>
                  <a:gd name="T8" fmla="*/ 60 w 81"/>
                  <a:gd name="T9" fmla="*/ 31 h 78"/>
                  <a:gd name="T10" fmla="*/ 63 w 81"/>
                  <a:gd name="T11" fmla="*/ 39 h 78"/>
                  <a:gd name="T12" fmla="*/ 66 w 81"/>
                  <a:gd name="T13" fmla="*/ 47 h 78"/>
                  <a:gd name="T14" fmla="*/ 66 w 81"/>
                  <a:gd name="T15" fmla="*/ 53 h 78"/>
                  <a:gd name="T16" fmla="*/ 71 w 81"/>
                  <a:gd name="T17" fmla="*/ 61 h 78"/>
                  <a:gd name="T18" fmla="*/ 77 w 81"/>
                  <a:gd name="T19" fmla="*/ 69 h 78"/>
                  <a:gd name="T20" fmla="*/ 80 w 81"/>
                  <a:gd name="T21" fmla="*/ 7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78">
                    <a:moveTo>
                      <a:pt x="0" y="0"/>
                    </a:moveTo>
                    <a:lnTo>
                      <a:pt x="13" y="6"/>
                    </a:lnTo>
                    <a:lnTo>
                      <a:pt x="39" y="15"/>
                    </a:lnTo>
                    <a:lnTo>
                      <a:pt x="54" y="23"/>
                    </a:lnTo>
                    <a:lnTo>
                      <a:pt x="60" y="31"/>
                    </a:lnTo>
                    <a:lnTo>
                      <a:pt x="63" y="39"/>
                    </a:lnTo>
                    <a:lnTo>
                      <a:pt x="66" y="47"/>
                    </a:lnTo>
                    <a:lnTo>
                      <a:pt x="66" y="53"/>
                    </a:lnTo>
                    <a:lnTo>
                      <a:pt x="71" y="61"/>
                    </a:lnTo>
                    <a:lnTo>
                      <a:pt x="77" y="69"/>
                    </a:lnTo>
                    <a:lnTo>
                      <a:pt x="80" y="77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6" name="Freeform 28"/>
              <p:cNvSpPr>
                <a:spLocks/>
              </p:cNvSpPr>
              <p:nvPr/>
            </p:nvSpPr>
            <p:spPr bwMode="auto">
              <a:xfrm>
                <a:off x="4915" y="2732"/>
                <a:ext cx="36" cy="9"/>
              </a:xfrm>
              <a:custGeom>
                <a:avLst/>
                <a:gdLst>
                  <a:gd name="T0" fmla="*/ 0 w 36"/>
                  <a:gd name="T1" fmla="*/ 8 h 9"/>
                  <a:gd name="T2" fmla="*/ 8 w 36"/>
                  <a:gd name="T3" fmla="*/ 7 h 9"/>
                  <a:gd name="T4" fmla="*/ 23 w 36"/>
                  <a:gd name="T5" fmla="*/ 5 h 9"/>
                  <a:gd name="T6" fmla="*/ 29 w 36"/>
                  <a:gd name="T7" fmla="*/ 3 h 9"/>
                  <a:gd name="T8" fmla="*/ 35 w 3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9">
                    <a:moveTo>
                      <a:pt x="0" y="8"/>
                    </a:moveTo>
                    <a:lnTo>
                      <a:pt x="8" y="7"/>
                    </a:lnTo>
                    <a:lnTo>
                      <a:pt x="23" y="5"/>
                    </a:lnTo>
                    <a:lnTo>
                      <a:pt x="29" y="3"/>
                    </a:lnTo>
                    <a:lnTo>
                      <a:pt x="35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7" name="Freeform 29"/>
              <p:cNvSpPr>
                <a:spLocks/>
              </p:cNvSpPr>
              <p:nvPr/>
            </p:nvSpPr>
            <p:spPr bwMode="auto">
              <a:xfrm>
                <a:off x="4888" y="2692"/>
                <a:ext cx="34" cy="23"/>
              </a:xfrm>
              <a:custGeom>
                <a:avLst/>
                <a:gdLst>
                  <a:gd name="T0" fmla="*/ 33 w 34"/>
                  <a:gd name="T1" fmla="*/ 22 h 23"/>
                  <a:gd name="T2" fmla="*/ 30 w 34"/>
                  <a:gd name="T3" fmla="*/ 18 h 23"/>
                  <a:gd name="T4" fmla="*/ 24 w 34"/>
                  <a:gd name="T5" fmla="*/ 11 h 23"/>
                  <a:gd name="T6" fmla="*/ 19 w 34"/>
                  <a:gd name="T7" fmla="*/ 6 h 23"/>
                  <a:gd name="T8" fmla="*/ 13 w 34"/>
                  <a:gd name="T9" fmla="*/ 2 h 23"/>
                  <a:gd name="T10" fmla="*/ 8 w 34"/>
                  <a:gd name="T11" fmla="*/ 2 h 23"/>
                  <a:gd name="T12" fmla="*/ 0 w 34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3">
                    <a:moveTo>
                      <a:pt x="33" y="22"/>
                    </a:moveTo>
                    <a:lnTo>
                      <a:pt x="30" y="18"/>
                    </a:lnTo>
                    <a:lnTo>
                      <a:pt x="24" y="11"/>
                    </a:lnTo>
                    <a:lnTo>
                      <a:pt x="19" y="6"/>
                    </a:lnTo>
                    <a:lnTo>
                      <a:pt x="13" y="2"/>
                    </a:lnTo>
                    <a:lnTo>
                      <a:pt x="8" y="2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78" name="Group 30"/>
              <p:cNvGrpSpPr>
                <a:grpSpLocks/>
              </p:cNvGrpSpPr>
              <p:nvPr/>
            </p:nvGrpSpPr>
            <p:grpSpPr bwMode="auto">
              <a:xfrm>
                <a:off x="4785" y="2836"/>
                <a:ext cx="22" cy="19"/>
                <a:chOff x="4785" y="2836"/>
                <a:chExt cx="22" cy="19"/>
              </a:xfrm>
            </p:grpSpPr>
            <p:sp>
              <p:nvSpPr>
                <p:cNvPr id="307" name="Freeform 31"/>
                <p:cNvSpPr>
                  <a:spLocks/>
                </p:cNvSpPr>
                <p:nvPr/>
              </p:nvSpPr>
              <p:spPr bwMode="auto">
                <a:xfrm>
                  <a:off x="4785" y="2841"/>
                  <a:ext cx="19" cy="14"/>
                </a:xfrm>
                <a:custGeom>
                  <a:avLst/>
                  <a:gdLst>
                    <a:gd name="T0" fmla="*/ 12 w 19"/>
                    <a:gd name="T1" fmla="*/ 2 h 14"/>
                    <a:gd name="T2" fmla="*/ 18 w 19"/>
                    <a:gd name="T3" fmla="*/ 5 h 14"/>
                    <a:gd name="T4" fmla="*/ 17 w 19"/>
                    <a:gd name="T5" fmla="*/ 8 h 14"/>
                    <a:gd name="T6" fmla="*/ 11 w 19"/>
                    <a:gd name="T7" fmla="*/ 10 h 14"/>
                    <a:gd name="T8" fmla="*/ 6 w 19"/>
                    <a:gd name="T9" fmla="*/ 12 h 14"/>
                    <a:gd name="T10" fmla="*/ 0 w 19"/>
                    <a:gd name="T11" fmla="*/ 13 h 14"/>
                    <a:gd name="T12" fmla="*/ 0 w 19"/>
                    <a:gd name="T13" fmla="*/ 8 h 14"/>
                    <a:gd name="T14" fmla="*/ 0 w 19"/>
                    <a:gd name="T15" fmla="*/ 5 h 14"/>
                    <a:gd name="T16" fmla="*/ 0 w 19"/>
                    <a:gd name="T17" fmla="*/ 2 h 14"/>
                    <a:gd name="T18" fmla="*/ 8 w 19"/>
                    <a:gd name="T19" fmla="*/ 0 h 14"/>
                    <a:gd name="T20" fmla="*/ 12 w 19"/>
                    <a:gd name="T21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4">
                      <a:moveTo>
                        <a:pt x="12" y="2"/>
                      </a:moveTo>
                      <a:lnTo>
                        <a:pt x="18" y="5"/>
                      </a:lnTo>
                      <a:lnTo>
                        <a:pt x="17" y="8"/>
                      </a:lnTo>
                      <a:lnTo>
                        <a:pt x="11" y="10"/>
                      </a:lnTo>
                      <a:lnTo>
                        <a:pt x="6" y="12"/>
                      </a:lnTo>
                      <a:lnTo>
                        <a:pt x="0" y="13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2" y="2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8" name="Freeform 32"/>
                <p:cNvSpPr>
                  <a:spLocks/>
                </p:cNvSpPr>
                <p:nvPr/>
              </p:nvSpPr>
              <p:spPr bwMode="auto">
                <a:xfrm>
                  <a:off x="4799" y="2836"/>
                  <a:ext cx="8" cy="7"/>
                </a:xfrm>
                <a:custGeom>
                  <a:avLst/>
                  <a:gdLst>
                    <a:gd name="T0" fmla="*/ 0 w 8"/>
                    <a:gd name="T1" fmla="*/ 6 h 7"/>
                    <a:gd name="T2" fmla="*/ 4 w 8"/>
                    <a:gd name="T3" fmla="*/ 3 h 7"/>
                    <a:gd name="T4" fmla="*/ 7 w 8"/>
                    <a:gd name="T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7">
                      <a:moveTo>
                        <a:pt x="0" y="6"/>
                      </a:moveTo>
                      <a:lnTo>
                        <a:pt x="4" y="3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79" name="Group 33"/>
              <p:cNvGrpSpPr>
                <a:grpSpLocks/>
              </p:cNvGrpSpPr>
              <p:nvPr/>
            </p:nvGrpSpPr>
            <p:grpSpPr bwMode="auto">
              <a:xfrm>
                <a:off x="4833" y="2807"/>
                <a:ext cx="18" cy="24"/>
                <a:chOff x="4833" y="2807"/>
                <a:chExt cx="18" cy="24"/>
              </a:xfrm>
            </p:grpSpPr>
            <p:sp>
              <p:nvSpPr>
                <p:cNvPr id="305" name="Freeform 34"/>
                <p:cNvSpPr>
                  <a:spLocks/>
                </p:cNvSpPr>
                <p:nvPr/>
              </p:nvSpPr>
              <p:spPr bwMode="auto">
                <a:xfrm>
                  <a:off x="4833" y="2814"/>
                  <a:ext cx="18" cy="17"/>
                </a:xfrm>
                <a:custGeom>
                  <a:avLst/>
                  <a:gdLst>
                    <a:gd name="T0" fmla="*/ 13 w 18"/>
                    <a:gd name="T1" fmla="*/ 3 h 17"/>
                    <a:gd name="T2" fmla="*/ 17 w 18"/>
                    <a:gd name="T3" fmla="*/ 7 h 17"/>
                    <a:gd name="T4" fmla="*/ 16 w 18"/>
                    <a:gd name="T5" fmla="*/ 10 h 17"/>
                    <a:gd name="T6" fmla="*/ 11 w 18"/>
                    <a:gd name="T7" fmla="*/ 11 h 17"/>
                    <a:gd name="T8" fmla="*/ 5 w 18"/>
                    <a:gd name="T9" fmla="*/ 15 h 17"/>
                    <a:gd name="T10" fmla="*/ 0 w 18"/>
                    <a:gd name="T11" fmla="*/ 16 h 17"/>
                    <a:gd name="T12" fmla="*/ 0 w 18"/>
                    <a:gd name="T13" fmla="*/ 10 h 17"/>
                    <a:gd name="T14" fmla="*/ 0 w 18"/>
                    <a:gd name="T15" fmla="*/ 7 h 17"/>
                    <a:gd name="T16" fmla="*/ 0 w 18"/>
                    <a:gd name="T17" fmla="*/ 2 h 17"/>
                    <a:gd name="T18" fmla="*/ 6 w 18"/>
                    <a:gd name="T19" fmla="*/ 0 h 17"/>
                    <a:gd name="T20" fmla="*/ 13 w 18"/>
                    <a:gd name="T21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7">
                      <a:moveTo>
                        <a:pt x="13" y="3"/>
                      </a:moveTo>
                      <a:lnTo>
                        <a:pt x="17" y="7"/>
                      </a:lnTo>
                      <a:lnTo>
                        <a:pt x="16" y="10"/>
                      </a:lnTo>
                      <a:lnTo>
                        <a:pt x="11" y="11"/>
                      </a:lnTo>
                      <a:lnTo>
                        <a:pt x="5" y="15"/>
                      </a:lnTo>
                      <a:lnTo>
                        <a:pt x="0" y="16"/>
                      </a:lnTo>
                      <a:lnTo>
                        <a:pt x="0" y="10"/>
                      </a:lnTo>
                      <a:lnTo>
                        <a:pt x="0" y="7"/>
                      </a:lnTo>
                      <a:lnTo>
                        <a:pt x="0" y="2"/>
                      </a:lnTo>
                      <a:lnTo>
                        <a:pt x="6" y="0"/>
                      </a:lnTo>
                      <a:lnTo>
                        <a:pt x="13" y="2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6" name="Freeform 35"/>
                <p:cNvSpPr>
                  <a:spLocks/>
                </p:cNvSpPr>
                <p:nvPr/>
              </p:nvSpPr>
              <p:spPr bwMode="auto">
                <a:xfrm>
                  <a:off x="4846" y="2807"/>
                  <a:ext cx="5" cy="9"/>
                </a:xfrm>
                <a:custGeom>
                  <a:avLst/>
                  <a:gdLst>
                    <a:gd name="T0" fmla="*/ 0 w 5"/>
                    <a:gd name="T1" fmla="*/ 8 h 9"/>
                    <a:gd name="T2" fmla="*/ 3 w 5"/>
                    <a:gd name="T3" fmla="*/ 5 h 9"/>
                    <a:gd name="T4" fmla="*/ 4 w 5"/>
                    <a:gd name="T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9">
                      <a:moveTo>
                        <a:pt x="0" y="8"/>
                      </a:moveTo>
                      <a:lnTo>
                        <a:pt x="3" y="5"/>
                      </a:lnTo>
                      <a:lnTo>
                        <a:pt x="4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80" name="Group 36"/>
              <p:cNvGrpSpPr>
                <a:grpSpLocks/>
              </p:cNvGrpSpPr>
              <p:nvPr/>
            </p:nvGrpSpPr>
            <p:grpSpPr bwMode="auto">
              <a:xfrm>
                <a:off x="4882" y="2693"/>
                <a:ext cx="21" cy="22"/>
                <a:chOff x="4882" y="2693"/>
                <a:chExt cx="21" cy="22"/>
              </a:xfrm>
            </p:grpSpPr>
            <p:sp>
              <p:nvSpPr>
                <p:cNvPr id="303" name="Freeform 37"/>
                <p:cNvSpPr>
                  <a:spLocks/>
                </p:cNvSpPr>
                <p:nvPr/>
              </p:nvSpPr>
              <p:spPr bwMode="auto">
                <a:xfrm>
                  <a:off x="4882" y="2698"/>
                  <a:ext cx="18" cy="17"/>
                </a:xfrm>
                <a:custGeom>
                  <a:avLst/>
                  <a:gdLst>
                    <a:gd name="T0" fmla="*/ 13 w 18"/>
                    <a:gd name="T1" fmla="*/ 3 h 17"/>
                    <a:gd name="T2" fmla="*/ 17 w 18"/>
                    <a:gd name="T3" fmla="*/ 7 h 17"/>
                    <a:gd name="T4" fmla="*/ 16 w 18"/>
                    <a:gd name="T5" fmla="*/ 10 h 17"/>
                    <a:gd name="T6" fmla="*/ 11 w 18"/>
                    <a:gd name="T7" fmla="*/ 11 h 17"/>
                    <a:gd name="T8" fmla="*/ 5 w 18"/>
                    <a:gd name="T9" fmla="*/ 15 h 17"/>
                    <a:gd name="T10" fmla="*/ 0 w 18"/>
                    <a:gd name="T11" fmla="*/ 16 h 17"/>
                    <a:gd name="T12" fmla="*/ 0 w 18"/>
                    <a:gd name="T13" fmla="*/ 10 h 17"/>
                    <a:gd name="T14" fmla="*/ 0 w 18"/>
                    <a:gd name="T15" fmla="*/ 7 h 17"/>
                    <a:gd name="T16" fmla="*/ 0 w 18"/>
                    <a:gd name="T17" fmla="*/ 2 h 17"/>
                    <a:gd name="T18" fmla="*/ 6 w 18"/>
                    <a:gd name="T19" fmla="*/ 0 h 17"/>
                    <a:gd name="T20" fmla="*/ 13 w 18"/>
                    <a:gd name="T21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7">
                      <a:moveTo>
                        <a:pt x="13" y="3"/>
                      </a:moveTo>
                      <a:lnTo>
                        <a:pt x="17" y="7"/>
                      </a:lnTo>
                      <a:lnTo>
                        <a:pt x="16" y="10"/>
                      </a:lnTo>
                      <a:lnTo>
                        <a:pt x="11" y="11"/>
                      </a:lnTo>
                      <a:lnTo>
                        <a:pt x="5" y="15"/>
                      </a:lnTo>
                      <a:lnTo>
                        <a:pt x="0" y="16"/>
                      </a:lnTo>
                      <a:lnTo>
                        <a:pt x="0" y="10"/>
                      </a:lnTo>
                      <a:lnTo>
                        <a:pt x="0" y="7"/>
                      </a:lnTo>
                      <a:lnTo>
                        <a:pt x="0" y="2"/>
                      </a:lnTo>
                      <a:lnTo>
                        <a:pt x="6" y="0"/>
                      </a:lnTo>
                      <a:lnTo>
                        <a:pt x="13" y="2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4" name="Freeform 38"/>
                <p:cNvSpPr>
                  <a:spLocks/>
                </p:cNvSpPr>
                <p:nvPr/>
              </p:nvSpPr>
              <p:spPr bwMode="auto">
                <a:xfrm>
                  <a:off x="4895" y="2693"/>
                  <a:ext cx="8" cy="9"/>
                </a:xfrm>
                <a:custGeom>
                  <a:avLst/>
                  <a:gdLst>
                    <a:gd name="T0" fmla="*/ 0 w 8"/>
                    <a:gd name="T1" fmla="*/ 8 h 9"/>
                    <a:gd name="T2" fmla="*/ 4 w 8"/>
                    <a:gd name="T3" fmla="*/ 5 h 9"/>
                    <a:gd name="T4" fmla="*/ 7 w 8"/>
                    <a:gd name="T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9">
                      <a:moveTo>
                        <a:pt x="0" y="8"/>
                      </a:moveTo>
                      <a:lnTo>
                        <a:pt x="4" y="5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81" name="Group 39"/>
              <p:cNvGrpSpPr>
                <a:grpSpLocks/>
              </p:cNvGrpSpPr>
              <p:nvPr/>
            </p:nvGrpSpPr>
            <p:grpSpPr bwMode="auto">
              <a:xfrm>
                <a:off x="4938" y="2732"/>
                <a:ext cx="20" cy="26"/>
                <a:chOff x="4938" y="2732"/>
                <a:chExt cx="20" cy="26"/>
              </a:xfrm>
            </p:grpSpPr>
            <p:sp>
              <p:nvSpPr>
                <p:cNvPr id="301" name="Freeform 40"/>
                <p:cNvSpPr>
                  <a:spLocks/>
                </p:cNvSpPr>
                <p:nvPr/>
              </p:nvSpPr>
              <p:spPr bwMode="auto">
                <a:xfrm>
                  <a:off x="4938" y="2740"/>
                  <a:ext cx="20" cy="18"/>
                </a:xfrm>
                <a:custGeom>
                  <a:avLst/>
                  <a:gdLst>
                    <a:gd name="T0" fmla="*/ 10 w 20"/>
                    <a:gd name="T1" fmla="*/ 2 h 18"/>
                    <a:gd name="T2" fmla="*/ 16 w 20"/>
                    <a:gd name="T3" fmla="*/ 0 h 18"/>
                    <a:gd name="T4" fmla="*/ 19 w 20"/>
                    <a:gd name="T5" fmla="*/ 3 h 18"/>
                    <a:gd name="T6" fmla="*/ 16 w 20"/>
                    <a:gd name="T7" fmla="*/ 8 h 18"/>
                    <a:gd name="T8" fmla="*/ 16 w 20"/>
                    <a:gd name="T9" fmla="*/ 13 h 18"/>
                    <a:gd name="T10" fmla="*/ 15 w 20"/>
                    <a:gd name="T11" fmla="*/ 17 h 18"/>
                    <a:gd name="T12" fmla="*/ 8 w 20"/>
                    <a:gd name="T13" fmla="*/ 14 h 18"/>
                    <a:gd name="T14" fmla="*/ 3 w 20"/>
                    <a:gd name="T15" fmla="*/ 11 h 18"/>
                    <a:gd name="T16" fmla="*/ 0 w 20"/>
                    <a:gd name="T17" fmla="*/ 8 h 18"/>
                    <a:gd name="T18" fmla="*/ 3 w 20"/>
                    <a:gd name="T19" fmla="*/ 3 h 18"/>
                    <a:gd name="T20" fmla="*/ 8 w 20"/>
                    <a:gd name="T2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18">
                      <a:moveTo>
                        <a:pt x="10" y="2"/>
                      </a:moveTo>
                      <a:lnTo>
                        <a:pt x="16" y="0"/>
                      </a:lnTo>
                      <a:lnTo>
                        <a:pt x="19" y="3"/>
                      </a:lnTo>
                      <a:lnTo>
                        <a:pt x="16" y="8"/>
                      </a:lnTo>
                      <a:lnTo>
                        <a:pt x="16" y="13"/>
                      </a:lnTo>
                      <a:lnTo>
                        <a:pt x="15" y="17"/>
                      </a:lnTo>
                      <a:lnTo>
                        <a:pt x="8" y="14"/>
                      </a:lnTo>
                      <a:lnTo>
                        <a:pt x="3" y="11"/>
                      </a:lnTo>
                      <a:lnTo>
                        <a:pt x="0" y="8"/>
                      </a:lnTo>
                      <a:lnTo>
                        <a:pt x="3" y="3"/>
                      </a:lnTo>
                      <a:lnTo>
                        <a:pt x="8" y="0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2" name="Freeform 41"/>
                <p:cNvSpPr>
                  <a:spLocks/>
                </p:cNvSpPr>
                <p:nvPr/>
              </p:nvSpPr>
              <p:spPr bwMode="auto">
                <a:xfrm>
                  <a:off x="4946" y="2732"/>
                  <a:ext cx="2" cy="9"/>
                </a:xfrm>
                <a:custGeom>
                  <a:avLst/>
                  <a:gdLst>
                    <a:gd name="T0" fmla="*/ 1 w 2"/>
                    <a:gd name="T1" fmla="*/ 8 h 9"/>
                    <a:gd name="T2" fmla="*/ 1 w 2"/>
                    <a:gd name="T3" fmla="*/ 5 h 9"/>
                    <a:gd name="T4" fmla="*/ 0 w 2"/>
                    <a:gd name="T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9">
                      <a:moveTo>
                        <a:pt x="1" y="8"/>
                      </a:moveTo>
                      <a:lnTo>
                        <a:pt x="1" y="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82" name="Group 42"/>
              <p:cNvGrpSpPr>
                <a:grpSpLocks/>
              </p:cNvGrpSpPr>
              <p:nvPr/>
            </p:nvGrpSpPr>
            <p:grpSpPr bwMode="auto">
              <a:xfrm>
                <a:off x="5026" y="2928"/>
                <a:ext cx="28" cy="15"/>
                <a:chOff x="5026" y="2928"/>
                <a:chExt cx="28" cy="15"/>
              </a:xfrm>
            </p:grpSpPr>
            <p:sp>
              <p:nvSpPr>
                <p:cNvPr id="299" name="Freeform 43"/>
                <p:cNvSpPr>
                  <a:spLocks/>
                </p:cNvSpPr>
                <p:nvPr/>
              </p:nvSpPr>
              <p:spPr bwMode="auto">
                <a:xfrm>
                  <a:off x="5035" y="2928"/>
                  <a:ext cx="19" cy="15"/>
                </a:xfrm>
                <a:custGeom>
                  <a:avLst/>
                  <a:gdLst>
                    <a:gd name="T0" fmla="*/ 2 w 19"/>
                    <a:gd name="T1" fmla="*/ 5 h 15"/>
                    <a:gd name="T2" fmla="*/ 5 w 19"/>
                    <a:gd name="T3" fmla="*/ 0 h 15"/>
                    <a:gd name="T4" fmla="*/ 9 w 19"/>
                    <a:gd name="T5" fmla="*/ 0 h 15"/>
                    <a:gd name="T6" fmla="*/ 12 w 19"/>
                    <a:gd name="T7" fmla="*/ 5 h 15"/>
                    <a:gd name="T8" fmla="*/ 15 w 19"/>
                    <a:gd name="T9" fmla="*/ 8 h 15"/>
                    <a:gd name="T10" fmla="*/ 18 w 19"/>
                    <a:gd name="T11" fmla="*/ 11 h 15"/>
                    <a:gd name="T12" fmla="*/ 12 w 19"/>
                    <a:gd name="T13" fmla="*/ 13 h 15"/>
                    <a:gd name="T14" fmla="*/ 8 w 19"/>
                    <a:gd name="T15" fmla="*/ 13 h 15"/>
                    <a:gd name="T16" fmla="*/ 3 w 19"/>
                    <a:gd name="T17" fmla="*/ 14 h 15"/>
                    <a:gd name="T18" fmla="*/ 0 w 19"/>
                    <a:gd name="T19" fmla="*/ 10 h 15"/>
                    <a:gd name="T20" fmla="*/ 0 w 19"/>
                    <a:gd name="T21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5">
                      <a:moveTo>
                        <a:pt x="2" y="5"/>
                      </a:moveTo>
                      <a:lnTo>
                        <a:pt x="5" y="0"/>
                      </a:lnTo>
                      <a:lnTo>
                        <a:pt x="9" y="0"/>
                      </a:lnTo>
                      <a:lnTo>
                        <a:pt x="12" y="5"/>
                      </a:lnTo>
                      <a:lnTo>
                        <a:pt x="15" y="8"/>
                      </a:lnTo>
                      <a:lnTo>
                        <a:pt x="18" y="11"/>
                      </a:lnTo>
                      <a:lnTo>
                        <a:pt x="12" y="13"/>
                      </a:lnTo>
                      <a:lnTo>
                        <a:pt x="8" y="13"/>
                      </a:lnTo>
                      <a:lnTo>
                        <a:pt x="3" y="14"/>
                      </a:lnTo>
                      <a:lnTo>
                        <a:pt x="0" y="10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0" name="Freeform 44"/>
                <p:cNvSpPr>
                  <a:spLocks/>
                </p:cNvSpPr>
                <p:nvPr/>
              </p:nvSpPr>
              <p:spPr bwMode="auto">
                <a:xfrm>
                  <a:off x="5026" y="2928"/>
                  <a:ext cx="10" cy="5"/>
                </a:xfrm>
                <a:custGeom>
                  <a:avLst/>
                  <a:gdLst>
                    <a:gd name="T0" fmla="*/ 9 w 10"/>
                    <a:gd name="T1" fmla="*/ 4 h 5"/>
                    <a:gd name="T2" fmla="*/ 5 w 10"/>
                    <a:gd name="T3" fmla="*/ 1 h 5"/>
                    <a:gd name="T4" fmla="*/ 0 w 10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5">
                      <a:moveTo>
                        <a:pt x="9" y="4"/>
                      </a:moveTo>
                      <a:lnTo>
                        <a:pt x="5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83" name="Group 45"/>
              <p:cNvGrpSpPr>
                <a:grpSpLocks/>
              </p:cNvGrpSpPr>
              <p:nvPr/>
            </p:nvGrpSpPr>
            <p:grpSpPr bwMode="auto">
              <a:xfrm>
                <a:off x="4946" y="2713"/>
                <a:ext cx="19" cy="23"/>
                <a:chOff x="4946" y="2713"/>
                <a:chExt cx="19" cy="23"/>
              </a:xfrm>
            </p:grpSpPr>
            <p:sp>
              <p:nvSpPr>
                <p:cNvPr id="297" name="Freeform 46"/>
                <p:cNvSpPr>
                  <a:spLocks/>
                </p:cNvSpPr>
                <p:nvPr/>
              </p:nvSpPr>
              <p:spPr bwMode="auto">
                <a:xfrm>
                  <a:off x="4946" y="2713"/>
                  <a:ext cx="19" cy="13"/>
                </a:xfrm>
                <a:custGeom>
                  <a:avLst/>
                  <a:gdLst>
                    <a:gd name="T0" fmla="*/ 6 w 19"/>
                    <a:gd name="T1" fmla="*/ 11 h 13"/>
                    <a:gd name="T2" fmla="*/ 0 w 19"/>
                    <a:gd name="T3" fmla="*/ 9 h 13"/>
                    <a:gd name="T4" fmla="*/ 0 w 19"/>
                    <a:gd name="T5" fmla="*/ 6 h 13"/>
                    <a:gd name="T6" fmla="*/ 5 w 19"/>
                    <a:gd name="T7" fmla="*/ 5 h 13"/>
                    <a:gd name="T8" fmla="*/ 9 w 19"/>
                    <a:gd name="T9" fmla="*/ 2 h 13"/>
                    <a:gd name="T10" fmla="*/ 14 w 19"/>
                    <a:gd name="T11" fmla="*/ 0 h 13"/>
                    <a:gd name="T12" fmla="*/ 15 w 19"/>
                    <a:gd name="T13" fmla="*/ 3 h 13"/>
                    <a:gd name="T14" fmla="*/ 17 w 19"/>
                    <a:gd name="T15" fmla="*/ 8 h 13"/>
                    <a:gd name="T16" fmla="*/ 18 w 19"/>
                    <a:gd name="T17" fmla="*/ 11 h 13"/>
                    <a:gd name="T18" fmla="*/ 12 w 19"/>
                    <a:gd name="T19" fmla="*/ 12 h 13"/>
                    <a:gd name="T20" fmla="*/ 6 w 19"/>
                    <a:gd name="T21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3">
                      <a:moveTo>
                        <a:pt x="6" y="11"/>
                      </a:moveTo>
                      <a:lnTo>
                        <a:pt x="0" y="9"/>
                      </a:lnTo>
                      <a:lnTo>
                        <a:pt x="0" y="6"/>
                      </a:lnTo>
                      <a:lnTo>
                        <a:pt x="5" y="5"/>
                      </a:lnTo>
                      <a:lnTo>
                        <a:pt x="9" y="2"/>
                      </a:lnTo>
                      <a:lnTo>
                        <a:pt x="14" y="0"/>
                      </a:lnTo>
                      <a:lnTo>
                        <a:pt x="15" y="3"/>
                      </a:lnTo>
                      <a:lnTo>
                        <a:pt x="17" y="8"/>
                      </a:lnTo>
                      <a:lnTo>
                        <a:pt x="18" y="11"/>
                      </a:lnTo>
                      <a:lnTo>
                        <a:pt x="12" y="12"/>
                      </a:lnTo>
                      <a:lnTo>
                        <a:pt x="6" y="12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8" name="Freeform 47"/>
                <p:cNvSpPr>
                  <a:spLocks/>
                </p:cNvSpPr>
                <p:nvPr/>
              </p:nvSpPr>
              <p:spPr bwMode="auto">
                <a:xfrm>
                  <a:off x="4948" y="2724"/>
                  <a:ext cx="4" cy="12"/>
                </a:xfrm>
                <a:custGeom>
                  <a:avLst/>
                  <a:gdLst>
                    <a:gd name="T0" fmla="*/ 3 w 4"/>
                    <a:gd name="T1" fmla="*/ 0 h 12"/>
                    <a:gd name="T2" fmla="*/ 1 w 4"/>
                    <a:gd name="T3" fmla="*/ 5 h 12"/>
                    <a:gd name="T4" fmla="*/ 0 w 4"/>
                    <a:gd name="T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2">
                      <a:moveTo>
                        <a:pt x="3" y="0"/>
                      </a:moveTo>
                      <a:lnTo>
                        <a:pt x="1" y="5"/>
                      </a:lnTo>
                      <a:lnTo>
                        <a:pt x="0" y="11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84" name="Group 48"/>
              <p:cNvGrpSpPr>
                <a:grpSpLocks/>
              </p:cNvGrpSpPr>
              <p:nvPr/>
            </p:nvGrpSpPr>
            <p:grpSpPr bwMode="auto">
              <a:xfrm>
                <a:off x="5030" y="2875"/>
                <a:ext cx="18" cy="28"/>
                <a:chOff x="5030" y="2875"/>
                <a:chExt cx="18" cy="28"/>
              </a:xfrm>
            </p:grpSpPr>
            <p:sp>
              <p:nvSpPr>
                <p:cNvPr id="295" name="Freeform 49"/>
                <p:cNvSpPr>
                  <a:spLocks/>
                </p:cNvSpPr>
                <p:nvPr/>
              </p:nvSpPr>
              <p:spPr bwMode="auto">
                <a:xfrm>
                  <a:off x="5030" y="2888"/>
                  <a:ext cx="18" cy="15"/>
                </a:xfrm>
                <a:custGeom>
                  <a:avLst/>
                  <a:gdLst>
                    <a:gd name="T0" fmla="*/ 9 w 18"/>
                    <a:gd name="T1" fmla="*/ 2 h 15"/>
                    <a:gd name="T2" fmla="*/ 14 w 18"/>
                    <a:gd name="T3" fmla="*/ 0 h 15"/>
                    <a:gd name="T4" fmla="*/ 17 w 18"/>
                    <a:gd name="T5" fmla="*/ 3 h 15"/>
                    <a:gd name="T6" fmla="*/ 16 w 18"/>
                    <a:gd name="T7" fmla="*/ 6 h 15"/>
                    <a:gd name="T8" fmla="*/ 14 w 18"/>
                    <a:gd name="T9" fmla="*/ 11 h 15"/>
                    <a:gd name="T10" fmla="*/ 13 w 18"/>
                    <a:gd name="T11" fmla="*/ 14 h 15"/>
                    <a:gd name="T12" fmla="*/ 8 w 18"/>
                    <a:gd name="T13" fmla="*/ 11 h 15"/>
                    <a:gd name="T14" fmla="*/ 3 w 18"/>
                    <a:gd name="T15" fmla="*/ 10 h 15"/>
                    <a:gd name="T16" fmla="*/ 0 w 18"/>
                    <a:gd name="T17" fmla="*/ 6 h 15"/>
                    <a:gd name="T18" fmla="*/ 3 w 18"/>
                    <a:gd name="T19" fmla="*/ 2 h 15"/>
                    <a:gd name="T20" fmla="*/ 8 w 18"/>
                    <a:gd name="T2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5">
                      <a:moveTo>
                        <a:pt x="9" y="2"/>
                      </a:moveTo>
                      <a:lnTo>
                        <a:pt x="14" y="0"/>
                      </a:lnTo>
                      <a:lnTo>
                        <a:pt x="17" y="3"/>
                      </a:lnTo>
                      <a:lnTo>
                        <a:pt x="16" y="6"/>
                      </a:lnTo>
                      <a:lnTo>
                        <a:pt x="14" y="11"/>
                      </a:lnTo>
                      <a:lnTo>
                        <a:pt x="13" y="14"/>
                      </a:lnTo>
                      <a:lnTo>
                        <a:pt x="8" y="11"/>
                      </a:lnTo>
                      <a:lnTo>
                        <a:pt x="3" y="10"/>
                      </a:lnTo>
                      <a:lnTo>
                        <a:pt x="0" y="6"/>
                      </a:lnTo>
                      <a:lnTo>
                        <a:pt x="3" y="2"/>
                      </a:lnTo>
                      <a:lnTo>
                        <a:pt x="8" y="0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6" name="Freeform 50"/>
                <p:cNvSpPr>
                  <a:spLocks/>
                </p:cNvSpPr>
                <p:nvPr/>
              </p:nvSpPr>
              <p:spPr bwMode="auto">
                <a:xfrm>
                  <a:off x="5035" y="2875"/>
                  <a:ext cx="5" cy="15"/>
                </a:xfrm>
                <a:custGeom>
                  <a:avLst/>
                  <a:gdLst>
                    <a:gd name="T0" fmla="*/ 4 w 5"/>
                    <a:gd name="T1" fmla="*/ 14 h 15"/>
                    <a:gd name="T2" fmla="*/ 3 w 5"/>
                    <a:gd name="T3" fmla="*/ 8 h 15"/>
                    <a:gd name="T4" fmla="*/ 0 w 5"/>
                    <a:gd name="T5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5">
                      <a:moveTo>
                        <a:pt x="4" y="14"/>
                      </a:moveTo>
                      <a:lnTo>
                        <a:pt x="3" y="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85" name="Group 51"/>
              <p:cNvGrpSpPr>
                <a:grpSpLocks/>
              </p:cNvGrpSpPr>
              <p:nvPr/>
            </p:nvGrpSpPr>
            <p:grpSpPr bwMode="auto">
              <a:xfrm>
                <a:off x="5012" y="2848"/>
                <a:ext cx="32" cy="11"/>
                <a:chOff x="5012" y="2848"/>
                <a:chExt cx="32" cy="11"/>
              </a:xfrm>
            </p:grpSpPr>
            <p:sp>
              <p:nvSpPr>
                <p:cNvPr id="293" name="Freeform 52"/>
                <p:cNvSpPr>
                  <a:spLocks/>
                </p:cNvSpPr>
                <p:nvPr/>
              </p:nvSpPr>
              <p:spPr bwMode="auto">
                <a:xfrm>
                  <a:off x="5020" y="2848"/>
                  <a:ext cx="24" cy="11"/>
                </a:xfrm>
                <a:custGeom>
                  <a:avLst/>
                  <a:gdLst>
                    <a:gd name="T0" fmla="*/ 2 w 24"/>
                    <a:gd name="T1" fmla="*/ 3 h 11"/>
                    <a:gd name="T2" fmla="*/ 5 w 24"/>
                    <a:gd name="T3" fmla="*/ 0 h 11"/>
                    <a:gd name="T4" fmla="*/ 11 w 24"/>
                    <a:gd name="T5" fmla="*/ 0 h 11"/>
                    <a:gd name="T6" fmla="*/ 14 w 24"/>
                    <a:gd name="T7" fmla="*/ 3 h 11"/>
                    <a:gd name="T8" fmla="*/ 20 w 24"/>
                    <a:gd name="T9" fmla="*/ 6 h 11"/>
                    <a:gd name="T10" fmla="*/ 23 w 24"/>
                    <a:gd name="T11" fmla="*/ 7 h 11"/>
                    <a:gd name="T12" fmla="*/ 16 w 24"/>
                    <a:gd name="T13" fmla="*/ 9 h 11"/>
                    <a:gd name="T14" fmla="*/ 9 w 24"/>
                    <a:gd name="T15" fmla="*/ 10 h 11"/>
                    <a:gd name="T16" fmla="*/ 5 w 24"/>
                    <a:gd name="T17" fmla="*/ 10 h 11"/>
                    <a:gd name="T18" fmla="*/ 0 w 24"/>
                    <a:gd name="T19" fmla="*/ 7 h 11"/>
                    <a:gd name="T20" fmla="*/ 0 w 24"/>
                    <a:gd name="T21" fmla="*/ 3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11">
                      <a:moveTo>
                        <a:pt x="2" y="3"/>
                      </a:moveTo>
                      <a:lnTo>
                        <a:pt x="5" y="0"/>
                      </a:lnTo>
                      <a:lnTo>
                        <a:pt x="11" y="0"/>
                      </a:lnTo>
                      <a:lnTo>
                        <a:pt x="14" y="3"/>
                      </a:lnTo>
                      <a:lnTo>
                        <a:pt x="20" y="6"/>
                      </a:lnTo>
                      <a:lnTo>
                        <a:pt x="23" y="7"/>
                      </a:lnTo>
                      <a:lnTo>
                        <a:pt x="16" y="9"/>
                      </a:lnTo>
                      <a:lnTo>
                        <a:pt x="9" y="10"/>
                      </a:lnTo>
                      <a:lnTo>
                        <a:pt x="5" y="10"/>
                      </a:lnTo>
                      <a:lnTo>
                        <a:pt x="0" y="7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4" name="Freeform 53"/>
                <p:cNvSpPr>
                  <a:spLocks/>
                </p:cNvSpPr>
                <p:nvPr/>
              </p:nvSpPr>
              <p:spPr bwMode="auto">
                <a:xfrm>
                  <a:off x="5012" y="2850"/>
                  <a:ext cx="15" cy="4"/>
                </a:xfrm>
                <a:custGeom>
                  <a:avLst/>
                  <a:gdLst>
                    <a:gd name="T0" fmla="*/ 14 w 15"/>
                    <a:gd name="T1" fmla="*/ 3 h 4"/>
                    <a:gd name="T2" fmla="*/ 8 w 15"/>
                    <a:gd name="T3" fmla="*/ 1 h 4"/>
                    <a:gd name="T4" fmla="*/ 0 w 15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4">
                      <a:moveTo>
                        <a:pt x="14" y="3"/>
                      </a:moveTo>
                      <a:lnTo>
                        <a:pt x="8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86" name="Group 54"/>
              <p:cNvGrpSpPr>
                <a:grpSpLocks/>
              </p:cNvGrpSpPr>
              <p:nvPr/>
            </p:nvGrpSpPr>
            <p:grpSpPr bwMode="auto">
              <a:xfrm>
                <a:off x="4923" y="2684"/>
                <a:ext cx="31" cy="13"/>
                <a:chOff x="4923" y="2684"/>
                <a:chExt cx="31" cy="13"/>
              </a:xfrm>
            </p:grpSpPr>
            <p:sp>
              <p:nvSpPr>
                <p:cNvPr id="291" name="Freeform 55"/>
                <p:cNvSpPr>
                  <a:spLocks/>
                </p:cNvSpPr>
                <p:nvPr/>
              </p:nvSpPr>
              <p:spPr bwMode="auto">
                <a:xfrm>
                  <a:off x="4935" y="2684"/>
                  <a:ext cx="19" cy="13"/>
                </a:xfrm>
                <a:custGeom>
                  <a:avLst/>
                  <a:gdLst>
                    <a:gd name="T0" fmla="*/ 2 w 19"/>
                    <a:gd name="T1" fmla="*/ 5 h 13"/>
                    <a:gd name="T2" fmla="*/ 5 w 19"/>
                    <a:gd name="T3" fmla="*/ 0 h 13"/>
                    <a:gd name="T4" fmla="*/ 9 w 19"/>
                    <a:gd name="T5" fmla="*/ 0 h 13"/>
                    <a:gd name="T6" fmla="*/ 11 w 19"/>
                    <a:gd name="T7" fmla="*/ 3 h 13"/>
                    <a:gd name="T8" fmla="*/ 15 w 19"/>
                    <a:gd name="T9" fmla="*/ 6 h 13"/>
                    <a:gd name="T10" fmla="*/ 18 w 19"/>
                    <a:gd name="T11" fmla="*/ 9 h 13"/>
                    <a:gd name="T12" fmla="*/ 12 w 19"/>
                    <a:gd name="T13" fmla="*/ 11 h 13"/>
                    <a:gd name="T14" fmla="*/ 8 w 19"/>
                    <a:gd name="T15" fmla="*/ 11 h 13"/>
                    <a:gd name="T16" fmla="*/ 3 w 19"/>
                    <a:gd name="T17" fmla="*/ 12 h 13"/>
                    <a:gd name="T18" fmla="*/ 0 w 19"/>
                    <a:gd name="T19" fmla="*/ 8 h 13"/>
                    <a:gd name="T20" fmla="*/ 0 w 19"/>
                    <a:gd name="T21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3">
                      <a:moveTo>
                        <a:pt x="2" y="5"/>
                      </a:moveTo>
                      <a:lnTo>
                        <a:pt x="5" y="0"/>
                      </a:lnTo>
                      <a:lnTo>
                        <a:pt x="9" y="0"/>
                      </a:lnTo>
                      <a:lnTo>
                        <a:pt x="11" y="3"/>
                      </a:lnTo>
                      <a:lnTo>
                        <a:pt x="15" y="6"/>
                      </a:lnTo>
                      <a:lnTo>
                        <a:pt x="18" y="9"/>
                      </a:lnTo>
                      <a:lnTo>
                        <a:pt x="12" y="11"/>
                      </a:lnTo>
                      <a:lnTo>
                        <a:pt x="8" y="11"/>
                      </a:lnTo>
                      <a:lnTo>
                        <a:pt x="3" y="12"/>
                      </a:lnTo>
                      <a:lnTo>
                        <a:pt x="0" y="8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2" name="Freeform 56"/>
                <p:cNvSpPr>
                  <a:spLocks/>
                </p:cNvSpPr>
                <p:nvPr/>
              </p:nvSpPr>
              <p:spPr bwMode="auto">
                <a:xfrm>
                  <a:off x="4923" y="2687"/>
                  <a:ext cx="13" cy="2"/>
                </a:xfrm>
                <a:custGeom>
                  <a:avLst/>
                  <a:gdLst>
                    <a:gd name="T0" fmla="*/ 12 w 13"/>
                    <a:gd name="T1" fmla="*/ 1 h 2"/>
                    <a:gd name="T2" fmla="*/ 6 w 13"/>
                    <a:gd name="T3" fmla="*/ 0 h 2"/>
                    <a:gd name="T4" fmla="*/ 0 w 13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2">
                      <a:moveTo>
                        <a:pt x="12" y="1"/>
                      </a:moveTo>
                      <a:lnTo>
                        <a:pt x="6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87" name="Group 57"/>
              <p:cNvGrpSpPr>
                <a:grpSpLocks/>
              </p:cNvGrpSpPr>
              <p:nvPr/>
            </p:nvGrpSpPr>
            <p:grpSpPr bwMode="auto">
              <a:xfrm>
                <a:off x="5035" y="2962"/>
                <a:ext cx="32" cy="13"/>
                <a:chOff x="5035" y="2962"/>
                <a:chExt cx="32" cy="13"/>
              </a:xfrm>
            </p:grpSpPr>
            <p:sp>
              <p:nvSpPr>
                <p:cNvPr id="289" name="Freeform 58"/>
                <p:cNvSpPr>
                  <a:spLocks/>
                </p:cNvSpPr>
                <p:nvPr/>
              </p:nvSpPr>
              <p:spPr bwMode="auto">
                <a:xfrm>
                  <a:off x="5046" y="2962"/>
                  <a:ext cx="21" cy="13"/>
                </a:xfrm>
                <a:custGeom>
                  <a:avLst/>
                  <a:gdLst>
                    <a:gd name="T0" fmla="*/ 3 w 21"/>
                    <a:gd name="T1" fmla="*/ 5 h 13"/>
                    <a:gd name="T2" fmla="*/ 5 w 21"/>
                    <a:gd name="T3" fmla="*/ 0 h 13"/>
                    <a:gd name="T4" fmla="*/ 11 w 21"/>
                    <a:gd name="T5" fmla="*/ 0 h 13"/>
                    <a:gd name="T6" fmla="*/ 13 w 21"/>
                    <a:gd name="T7" fmla="*/ 5 h 13"/>
                    <a:gd name="T8" fmla="*/ 17 w 21"/>
                    <a:gd name="T9" fmla="*/ 8 h 13"/>
                    <a:gd name="T10" fmla="*/ 20 w 21"/>
                    <a:gd name="T11" fmla="*/ 9 h 13"/>
                    <a:gd name="T12" fmla="*/ 14 w 21"/>
                    <a:gd name="T13" fmla="*/ 11 h 13"/>
                    <a:gd name="T14" fmla="*/ 8 w 21"/>
                    <a:gd name="T15" fmla="*/ 11 h 13"/>
                    <a:gd name="T16" fmla="*/ 3 w 21"/>
                    <a:gd name="T17" fmla="*/ 12 h 13"/>
                    <a:gd name="T18" fmla="*/ 0 w 21"/>
                    <a:gd name="T19" fmla="*/ 8 h 13"/>
                    <a:gd name="T20" fmla="*/ 0 w 21"/>
                    <a:gd name="T21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" h="13">
                      <a:moveTo>
                        <a:pt x="3" y="5"/>
                      </a:moveTo>
                      <a:lnTo>
                        <a:pt x="5" y="0"/>
                      </a:lnTo>
                      <a:lnTo>
                        <a:pt x="11" y="0"/>
                      </a:lnTo>
                      <a:lnTo>
                        <a:pt x="13" y="5"/>
                      </a:lnTo>
                      <a:lnTo>
                        <a:pt x="17" y="8"/>
                      </a:lnTo>
                      <a:lnTo>
                        <a:pt x="20" y="9"/>
                      </a:lnTo>
                      <a:lnTo>
                        <a:pt x="14" y="11"/>
                      </a:lnTo>
                      <a:lnTo>
                        <a:pt x="8" y="11"/>
                      </a:lnTo>
                      <a:lnTo>
                        <a:pt x="3" y="12"/>
                      </a:lnTo>
                      <a:lnTo>
                        <a:pt x="0" y="8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0" name="Freeform 59"/>
                <p:cNvSpPr>
                  <a:spLocks/>
                </p:cNvSpPr>
                <p:nvPr/>
              </p:nvSpPr>
              <p:spPr bwMode="auto">
                <a:xfrm>
                  <a:off x="5035" y="2964"/>
                  <a:ext cx="13" cy="4"/>
                </a:xfrm>
                <a:custGeom>
                  <a:avLst/>
                  <a:gdLst>
                    <a:gd name="T0" fmla="*/ 12 w 13"/>
                    <a:gd name="T1" fmla="*/ 3 h 4"/>
                    <a:gd name="T2" fmla="*/ 6 w 13"/>
                    <a:gd name="T3" fmla="*/ 1 h 4"/>
                    <a:gd name="T4" fmla="*/ 0 w 13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4">
                      <a:moveTo>
                        <a:pt x="12" y="3"/>
                      </a:moveTo>
                      <a:lnTo>
                        <a:pt x="6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88" name="Freeform 60"/>
              <p:cNvSpPr>
                <a:spLocks/>
              </p:cNvSpPr>
              <p:nvPr/>
            </p:nvSpPr>
            <p:spPr bwMode="auto">
              <a:xfrm>
                <a:off x="5012" y="2830"/>
                <a:ext cx="25" cy="23"/>
              </a:xfrm>
              <a:custGeom>
                <a:avLst/>
                <a:gdLst>
                  <a:gd name="T0" fmla="*/ 0 w 25"/>
                  <a:gd name="T1" fmla="*/ 22 h 23"/>
                  <a:gd name="T2" fmla="*/ 2 w 25"/>
                  <a:gd name="T3" fmla="*/ 16 h 23"/>
                  <a:gd name="T4" fmla="*/ 5 w 25"/>
                  <a:gd name="T5" fmla="*/ 11 h 23"/>
                  <a:gd name="T6" fmla="*/ 9 w 25"/>
                  <a:gd name="T7" fmla="*/ 8 h 23"/>
                  <a:gd name="T8" fmla="*/ 15 w 25"/>
                  <a:gd name="T9" fmla="*/ 5 h 23"/>
                  <a:gd name="T10" fmla="*/ 20 w 25"/>
                  <a:gd name="T11" fmla="*/ 2 h 23"/>
                  <a:gd name="T12" fmla="*/ 24 w 25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3">
                    <a:moveTo>
                      <a:pt x="0" y="22"/>
                    </a:moveTo>
                    <a:lnTo>
                      <a:pt x="2" y="16"/>
                    </a:lnTo>
                    <a:lnTo>
                      <a:pt x="5" y="11"/>
                    </a:lnTo>
                    <a:lnTo>
                      <a:pt x="9" y="8"/>
                    </a:lnTo>
                    <a:lnTo>
                      <a:pt x="15" y="5"/>
                    </a:lnTo>
                    <a:lnTo>
                      <a:pt x="20" y="2"/>
                    </a:lnTo>
                    <a:lnTo>
                      <a:pt x="24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" name="Group 61"/>
            <p:cNvGrpSpPr>
              <a:grpSpLocks/>
            </p:cNvGrpSpPr>
            <p:nvPr/>
          </p:nvGrpSpPr>
          <p:grpSpPr bwMode="auto">
            <a:xfrm>
              <a:off x="4447" y="2670"/>
              <a:ext cx="282" cy="357"/>
              <a:chOff x="4447" y="2670"/>
              <a:chExt cx="282" cy="357"/>
            </a:xfrm>
          </p:grpSpPr>
          <p:sp>
            <p:nvSpPr>
              <p:cNvPr id="201" name="Line 62"/>
              <p:cNvSpPr>
                <a:spLocks noChangeShapeType="1"/>
              </p:cNvSpPr>
              <p:nvPr/>
            </p:nvSpPr>
            <p:spPr bwMode="auto">
              <a:xfrm>
                <a:off x="4614" y="3023"/>
                <a:ext cx="0" cy="4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2" name="Freeform 63"/>
              <p:cNvSpPr>
                <a:spLocks/>
              </p:cNvSpPr>
              <p:nvPr/>
            </p:nvSpPr>
            <p:spPr bwMode="auto">
              <a:xfrm>
                <a:off x="4586" y="2784"/>
                <a:ext cx="29" cy="229"/>
              </a:xfrm>
              <a:custGeom>
                <a:avLst/>
                <a:gdLst>
                  <a:gd name="T0" fmla="*/ 28 w 29"/>
                  <a:gd name="T1" fmla="*/ 228 h 229"/>
                  <a:gd name="T2" fmla="*/ 21 w 29"/>
                  <a:gd name="T3" fmla="*/ 212 h 229"/>
                  <a:gd name="T4" fmla="*/ 17 w 29"/>
                  <a:gd name="T5" fmla="*/ 206 h 229"/>
                  <a:gd name="T6" fmla="*/ 13 w 29"/>
                  <a:gd name="T7" fmla="*/ 200 h 229"/>
                  <a:gd name="T8" fmla="*/ 5 w 29"/>
                  <a:gd name="T9" fmla="*/ 177 h 229"/>
                  <a:gd name="T10" fmla="*/ 0 w 29"/>
                  <a:gd name="T11" fmla="*/ 155 h 229"/>
                  <a:gd name="T12" fmla="*/ 3 w 29"/>
                  <a:gd name="T13" fmla="*/ 86 h 229"/>
                  <a:gd name="T14" fmla="*/ 5 w 29"/>
                  <a:gd name="T15" fmla="*/ 51 h 229"/>
                  <a:gd name="T16" fmla="*/ 8 w 29"/>
                  <a:gd name="T17" fmla="*/ 18 h 229"/>
                  <a:gd name="T18" fmla="*/ 5 w 29"/>
                  <a:gd name="T19" fmla="*/ 13 h 229"/>
                  <a:gd name="T20" fmla="*/ 3 w 29"/>
                  <a:gd name="T21" fmla="*/ 10 h 229"/>
                  <a:gd name="T22" fmla="*/ 2 w 29"/>
                  <a:gd name="T23" fmla="*/ 5 h 229"/>
                  <a:gd name="T24" fmla="*/ 0 w 29"/>
                  <a:gd name="T25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229">
                    <a:moveTo>
                      <a:pt x="28" y="228"/>
                    </a:moveTo>
                    <a:lnTo>
                      <a:pt x="21" y="212"/>
                    </a:lnTo>
                    <a:lnTo>
                      <a:pt x="17" y="206"/>
                    </a:lnTo>
                    <a:lnTo>
                      <a:pt x="13" y="200"/>
                    </a:lnTo>
                    <a:lnTo>
                      <a:pt x="5" y="177"/>
                    </a:lnTo>
                    <a:lnTo>
                      <a:pt x="0" y="155"/>
                    </a:lnTo>
                    <a:lnTo>
                      <a:pt x="3" y="86"/>
                    </a:lnTo>
                    <a:lnTo>
                      <a:pt x="5" y="51"/>
                    </a:lnTo>
                    <a:lnTo>
                      <a:pt x="8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2" y="5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3" name="Freeform 64"/>
              <p:cNvSpPr>
                <a:spLocks/>
              </p:cNvSpPr>
              <p:nvPr/>
            </p:nvSpPr>
            <p:spPr bwMode="auto">
              <a:xfrm>
                <a:off x="4538" y="2848"/>
                <a:ext cx="53" cy="90"/>
              </a:xfrm>
              <a:custGeom>
                <a:avLst/>
                <a:gdLst>
                  <a:gd name="T0" fmla="*/ 52 w 53"/>
                  <a:gd name="T1" fmla="*/ 89 h 90"/>
                  <a:gd name="T2" fmla="*/ 49 w 53"/>
                  <a:gd name="T3" fmla="*/ 80 h 90"/>
                  <a:gd name="T4" fmla="*/ 48 w 53"/>
                  <a:gd name="T5" fmla="*/ 69 h 90"/>
                  <a:gd name="T6" fmla="*/ 42 w 53"/>
                  <a:gd name="T7" fmla="*/ 48 h 90"/>
                  <a:gd name="T8" fmla="*/ 39 w 53"/>
                  <a:gd name="T9" fmla="*/ 38 h 90"/>
                  <a:gd name="T10" fmla="*/ 35 w 53"/>
                  <a:gd name="T11" fmla="*/ 29 h 90"/>
                  <a:gd name="T12" fmla="*/ 28 w 53"/>
                  <a:gd name="T13" fmla="*/ 21 h 90"/>
                  <a:gd name="T14" fmla="*/ 17 w 53"/>
                  <a:gd name="T15" fmla="*/ 14 h 90"/>
                  <a:gd name="T16" fmla="*/ 14 w 53"/>
                  <a:gd name="T17" fmla="*/ 11 h 90"/>
                  <a:gd name="T18" fmla="*/ 9 w 53"/>
                  <a:gd name="T19" fmla="*/ 6 h 90"/>
                  <a:gd name="T20" fmla="*/ 0 w 53"/>
                  <a:gd name="T21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90">
                    <a:moveTo>
                      <a:pt x="52" y="89"/>
                    </a:moveTo>
                    <a:lnTo>
                      <a:pt x="49" y="80"/>
                    </a:lnTo>
                    <a:lnTo>
                      <a:pt x="48" y="69"/>
                    </a:lnTo>
                    <a:lnTo>
                      <a:pt x="42" y="48"/>
                    </a:lnTo>
                    <a:lnTo>
                      <a:pt x="39" y="38"/>
                    </a:lnTo>
                    <a:lnTo>
                      <a:pt x="35" y="29"/>
                    </a:lnTo>
                    <a:lnTo>
                      <a:pt x="28" y="21"/>
                    </a:lnTo>
                    <a:lnTo>
                      <a:pt x="17" y="14"/>
                    </a:lnTo>
                    <a:lnTo>
                      <a:pt x="14" y="11"/>
                    </a:lnTo>
                    <a:lnTo>
                      <a:pt x="9" y="6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4" name="Freeform 65"/>
              <p:cNvSpPr>
                <a:spLocks/>
              </p:cNvSpPr>
              <p:nvPr/>
            </p:nvSpPr>
            <p:spPr bwMode="auto">
              <a:xfrm>
                <a:off x="4592" y="2806"/>
                <a:ext cx="31" cy="84"/>
              </a:xfrm>
              <a:custGeom>
                <a:avLst/>
                <a:gdLst>
                  <a:gd name="T0" fmla="*/ 0 w 31"/>
                  <a:gd name="T1" fmla="*/ 83 h 84"/>
                  <a:gd name="T2" fmla="*/ 5 w 31"/>
                  <a:gd name="T3" fmla="*/ 61 h 84"/>
                  <a:gd name="T4" fmla="*/ 8 w 31"/>
                  <a:gd name="T5" fmla="*/ 51 h 84"/>
                  <a:gd name="T6" fmla="*/ 13 w 31"/>
                  <a:gd name="T7" fmla="*/ 40 h 84"/>
                  <a:gd name="T8" fmla="*/ 16 w 31"/>
                  <a:gd name="T9" fmla="*/ 34 h 84"/>
                  <a:gd name="T10" fmla="*/ 18 w 31"/>
                  <a:gd name="T11" fmla="*/ 27 h 84"/>
                  <a:gd name="T12" fmla="*/ 19 w 31"/>
                  <a:gd name="T13" fmla="*/ 26 h 84"/>
                  <a:gd name="T14" fmla="*/ 21 w 31"/>
                  <a:gd name="T15" fmla="*/ 24 h 84"/>
                  <a:gd name="T16" fmla="*/ 26 w 31"/>
                  <a:gd name="T17" fmla="*/ 19 h 84"/>
                  <a:gd name="T18" fmla="*/ 27 w 31"/>
                  <a:gd name="T19" fmla="*/ 16 h 84"/>
                  <a:gd name="T20" fmla="*/ 29 w 31"/>
                  <a:gd name="T21" fmla="*/ 13 h 84"/>
                  <a:gd name="T22" fmla="*/ 30 w 31"/>
                  <a:gd name="T23" fmla="*/ 10 h 84"/>
                  <a:gd name="T24" fmla="*/ 30 w 31"/>
                  <a:gd name="T25" fmla="*/ 6 h 84"/>
                  <a:gd name="T26" fmla="*/ 30 w 31"/>
                  <a:gd name="T27" fmla="*/ 3 h 84"/>
                  <a:gd name="T28" fmla="*/ 30 w 31"/>
                  <a:gd name="T2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84">
                    <a:moveTo>
                      <a:pt x="0" y="83"/>
                    </a:moveTo>
                    <a:lnTo>
                      <a:pt x="5" y="61"/>
                    </a:lnTo>
                    <a:lnTo>
                      <a:pt x="8" y="51"/>
                    </a:lnTo>
                    <a:lnTo>
                      <a:pt x="13" y="40"/>
                    </a:lnTo>
                    <a:lnTo>
                      <a:pt x="16" y="34"/>
                    </a:lnTo>
                    <a:lnTo>
                      <a:pt x="18" y="27"/>
                    </a:lnTo>
                    <a:lnTo>
                      <a:pt x="19" y="26"/>
                    </a:lnTo>
                    <a:lnTo>
                      <a:pt x="21" y="24"/>
                    </a:lnTo>
                    <a:lnTo>
                      <a:pt x="26" y="19"/>
                    </a:lnTo>
                    <a:lnTo>
                      <a:pt x="27" y="16"/>
                    </a:lnTo>
                    <a:lnTo>
                      <a:pt x="29" y="13"/>
                    </a:lnTo>
                    <a:lnTo>
                      <a:pt x="30" y="10"/>
                    </a:lnTo>
                    <a:lnTo>
                      <a:pt x="30" y="6"/>
                    </a:lnTo>
                    <a:lnTo>
                      <a:pt x="30" y="3"/>
                    </a:lnTo>
                    <a:lnTo>
                      <a:pt x="3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" name="Freeform 66"/>
              <p:cNvSpPr>
                <a:spLocks/>
              </p:cNvSpPr>
              <p:nvPr/>
            </p:nvSpPr>
            <p:spPr bwMode="auto">
              <a:xfrm>
                <a:off x="4597" y="2928"/>
                <a:ext cx="12" cy="34"/>
              </a:xfrm>
              <a:custGeom>
                <a:avLst/>
                <a:gdLst>
                  <a:gd name="T0" fmla="*/ 0 w 12"/>
                  <a:gd name="T1" fmla="*/ 33 h 34"/>
                  <a:gd name="T2" fmla="*/ 8 w 12"/>
                  <a:gd name="T3" fmla="*/ 17 h 34"/>
                  <a:gd name="T4" fmla="*/ 10 w 12"/>
                  <a:gd name="T5" fmla="*/ 10 h 34"/>
                  <a:gd name="T6" fmla="*/ 11 w 12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4">
                    <a:moveTo>
                      <a:pt x="0" y="33"/>
                    </a:moveTo>
                    <a:lnTo>
                      <a:pt x="8" y="17"/>
                    </a:lnTo>
                    <a:lnTo>
                      <a:pt x="10" y="10"/>
                    </a:lnTo>
                    <a:lnTo>
                      <a:pt x="11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" name="Freeform 67"/>
              <p:cNvSpPr>
                <a:spLocks/>
              </p:cNvSpPr>
              <p:nvPr/>
            </p:nvSpPr>
            <p:spPr bwMode="auto">
              <a:xfrm>
                <a:off x="4552" y="2782"/>
                <a:ext cx="39" cy="31"/>
              </a:xfrm>
              <a:custGeom>
                <a:avLst/>
                <a:gdLst>
                  <a:gd name="T0" fmla="*/ 38 w 39"/>
                  <a:gd name="T1" fmla="*/ 30 h 31"/>
                  <a:gd name="T2" fmla="*/ 31 w 39"/>
                  <a:gd name="T3" fmla="*/ 30 h 31"/>
                  <a:gd name="T4" fmla="*/ 26 w 39"/>
                  <a:gd name="T5" fmla="*/ 29 h 31"/>
                  <a:gd name="T6" fmla="*/ 23 w 39"/>
                  <a:gd name="T7" fmla="*/ 29 h 31"/>
                  <a:gd name="T8" fmla="*/ 22 w 39"/>
                  <a:gd name="T9" fmla="*/ 29 h 31"/>
                  <a:gd name="T10" fmla="*/ 20 w 39"/>
                  <a:gd name="T11" fmla="*/ 27 h 31"/>
                  <a:gd name="T12" fmla="*/ 18 w 39"/>
                  <a:gd name="T13" fmla="*/ 26 h 31"/>
                  <a:gd name="T14" fmla="*/ 18 w 39"/>
                  <a:gd name="T15" fmla="*/ 24 h 31"/>
                  <a:gd name="T16" fmla="*/ 17 w 39"/>
                  <a:gd name="T17" fmla="*/ 22 h 31"/>
                  <a:gd name="T18" fmla="*/ 14 w 39"/>
                  <a:gd name="T19" fmla="*/ 21 h 31"/>
                  <a:gd name="T20" fmla="*/ 12 w 39"/>
                  <a:gd name="T21" fmla="*/ 18 h 31"/>
                  <a:gd name="T22" fmla="*/ 11 w 39"/>
                  <a:gd name="T23" fmla="*/ 14 h 31"/>
                  <a:gd name="T24" fmla="*/ 9 w 39"/>
                  <a:gd name="T25" fmla="*/ 11 h 31"/>
                  <a:gd name="T26" fmla="*/ 6 w 39"/>
                  <a:gd name="T27" fmla="*/ 8 h 31"/>
                  <a:gd name="T28" fmla="*/ 2 w 39"/>
                  <a:gd name="T29" fmla="*/ 5 h 31"/>
                  <a:gd name="T30" fmla="*/ 2 w 39"/>
                  <a:gd name="T31" fmla="*/ 3 h 31"/>
                  <a:gd name="T32" fmla="*/ 0 w 39"/>
                  <a:gd name="T33" fmla="*/ 2 h 31"/>
                  <a:gd name="T34" fmla="*/ 0 w 39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31">
                    <a:moveTo>
                      <a:pt x="38" y="30"/>
                    </a:moveTo>
                    <a:lnTo>
                      <a:pt x="31" y="30"/>
                    </a:lnTo>
                    <a:lnTo>
                      <a:pt x="26" y="29"/>
                    </a:lnTo>
                    <a:lnTo>
                      <a:pt x="23" y="29"/>
                    </a:lnTo>
                    <a:lnTo>
                      <a:pt x="22" y="29"/>
                    </a:lnTo>
                    <a:lnTo>
                      <a:pt x="20" y="27"/>
                    </a:lnTo>
                    <a:lnTo>
                      <a:pt x="18" y="26"/>
                    </a:lnTo>
                    <a:lnTo>
                      <a:pt x="18" y="24"/>
                    </a:lnTo>
                    <a:lnTo>
                      <a:pt x="17" y="22"/>
                    </a:lnTo>
                    <a:lnTo>
                      <a:pt x="14" y="21"/>
                    </a:lnTo>
                    <a:lnTo>
                      <a:pt x="12" y="18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6" y="8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" name="Freeform 68"/>
              <p:cNvSpPr>
                <a:spLocks/>
              </p:cNvSpPr>
              <p:nvPr/>
            </p:nvSpPr>
            <p:spPr bwMode="auto">
              <a:xfrm>
                <a:off x="4624" y="2812"/>
                <a:ext cx="19" cy="15"/>
              </a:xfrm>
              <a:custGeom>
                <a:avLst/>
                <a:gdLst>
                  <a:gd name="T0" fmla="*/ 5 w 19"/>
                  <a:gd name="T1" fmla="*/ 0 h 15"/>
                  <a:gd name="T2" fmla="*/ 2 w 19"/>
                  <a:gd name="T3" fmla="*/ 2 h 15"/>
                  <a:gd name="T4" fmla="*/ 0 w 19"/>
                  <a:gd name="T5" fmla="*/ 3 h 15"/>
                  <a:gd name="T6" fmla="*/ 0 w 19"/>
                  <a:gd name="T7" fmla="*/ 5 h 15"/>
                  <a:gd name="T8" fmla="*/ 0 w 19"/>
                  <a:gd name="T9" fmla="*/ 6 h 15"/>
                  <a:gd name="T10" fmla="*/ 0 w 19"/>
                  <a:gd name="T11" fmla="*/ 8 h 15"/>
                  <a:gd name="T12" fmla="*/ 2 w 19"/>
                  <a:gd name="T13" fmla="*/ 10 h 15"/>
                  <a:gd name="T14" fmla="*/ 3 w 19"/>
                  <a:gd name="T15" fmla="*/ 13 h 15"/>
                  <a:gd name="T16" fmla="*/ 5 w 19"/>
                  <a:gd name="T17" fmla="*/ 13 h 15"/>
                  <a:gd name="T18" fmla="*/ 9 w 19"/>
                  <a:gd name="T19" fmla="*/ 14 h 15"/>
                  <a:gd name="T20" fmla="*/ 15 w 19"/>
                  <a:gd name="T21" fmla="*/ 14 h 15"/>
                  <a:gd name="T22" fmla="*/ 17 w 19"/>
                  <a:gd name="T23" fmla="*/ 14 h 15"/>
                  <a:gd name="T24" fmla="*/ 18 w 19"/>
                  <a:gd name="T25" fmla="*/ 14 h 15"/>
                  <a:gd name="T26" fmla="*/ 18 w 19"/>
                  <a:gd name="T27" fmla="*/ 13 h 15"/>
                  <a:gd name="T28" fmla="*/ 18 w 19"/>
                  <a:gd name="T29" fmla="*/ 11 h 15"/>
                  <a:gd name="T30" fmla="*/ 18 w 19"/>
                  <a:gd name="T31" fmla="*/ 10 h 15"/>
                  <a:gd name="T32" fmla="*/ 17 w 19"/>
                  <a:gd name="T33" fmla="*/ 8 h 15"/>
                  <a:gd name="T34" fmla="*/ 15 w 19"/>
                  <a:gd name="T35" fmla="*/ 6 h 15"/>
                  <a:gd name="T36" fmla="*/ 12 w 19"/>
                  <a:gd name="T37" fmla="*/ 5 h 15"/>
                  <a:gd name="T38" fmla="*/ 11 w 19"/>
                  <a:gd name="T39" fmla="*/ 3 h 15"/>
                  <a:gd name="T40" fmla="*/ 8 w 19"/>
                  <a:gd name="T41" fmla="*/ 2 h 15"/>
                  <a:gd name="T42" fmla="*/ 5 w 19"/>
                  <a:gd name="T43" fmla="*/ 2 h 15"/>
                  <a:gd name="T44" fmla="*/ 5 w 19"/>
                  <a:gd name="T4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" h="15">
                    <a:moveTo>
                      <a:pt x="5" y="0"/>
                    </a:move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3" y="13"/>
                    </a:lnTo>
                    <a:lnTo>
                      <a:pt x="5" y="13"/>
                    </a:lnTo>
                    <a:lnTo>
                      <a:pt x="9" y="14"/>
                    </a:lnTo>
                    <a:lnTo>
                      <a:pt x="15" y="14"/>
                    </a:lnTo>
                    <a:lnTo>
                      <a:pt x="17" y="14"/>
                    </a:lnTo>
                    <a:lnTo>
                      <a:pt x="18" y="14"/>
                    </a:lnTo>
                    <a:lnTo>
                      <a:pt x="18" y="13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7" y="8"/>
                    </a:lnTo>
                    <a:lnTo>
                      <a:pt x="15" y="6"/>
                    </a:lnTo>
                    <a:lnTo>
                      <a:pt x="12" y="5"/>
                    </a:lnTo>
                    <a:lnTo>
                      <a:pt x="11" y="3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" name="Freeform 69"/>
              <p:cNvSpPr>
                <a:spLocks/>
              </p:cNvSpPr>
              <p:nvPr/>
            </p:nvSpPr>
            <p:spPr bwMode="auto">
              <a:xfrm>
                <a:off x="4544" y="2788"/>
                <a:ext cx="19" cy="19"/>
              </a:xfrm>
              <a:custGeom>
                <a:avLst/>
                <a:gdLst>
                  <a:gd name="T0" fmla="*/ 14 w 19"/>
                  <a:gd name="T1" fmla="*/ 2 h 19"/>
                  <a:gd name="T2" fmla="*/ 15 w 19"/>
                  <a:gd name="T3" fmla="*/ 2 h 19"/>
                  <a:gd name="T4" fmla="*/ 17 w 19"/>
                  <a:gd name="T5" fmla="*/ 3 h 19"/>
                  <a:gd name="T6" fmla="*/ 18 w 19"/>
                  <a:gd name="T7" fmla="*/ 3 h 19"/>
                  <a:gd name="T8" fmla="*/ 18 w 19"/>
                  <a:gd name="T9" fmla="*/ 5 h 19"/>
                  <a:gd name="T10" fmla="*/ 17 w 19"/>
                  <a:gd name="T11" fmla="*/ 7 h 19"/>
                  <a:gd name="T12" fmla="*/ 17 w 19"/>
                  <a:gd name="T13" fmla="*/ 8 h 19"/>
                  <a:gd name="T14" fmla="*/ 17 w 19"/>
                  <a:gd name="T15" fmla="*/ 10 h 19"/>
                  <a:gd name="T16" fmla="*/ 15 w 19"/>
                  <a:gd name="T17" fmla="*/ 12 h 19"/>
                  <a:gd name="T18" fmla="*/ 14 w 19"/>
                  <a:gd name="T19" fmla="*/ 13 h 19"/>
                  <a:gd name="T20" fmla="*/ 11 w 19"/>
                  <a:gd name="T21" fmla="*/ 15 h 19"/>
                  <a:gd name="T22" fmla="*/ 6 w 19"/>
                  <a:gd name="T23" fmla="*/ 17 h 19"/>
                  <a:gd name="T24" fmla="*/ 2 w 19"/>
                  <a:gd name="T25" fmla="*/ 18 h 19"/>
                  <a:gd name="T26" fmla="*/ 0 w 19"/>
                  <a:gd name="T27" fmla="*/ 18 h 19"/>
                  <a:gd name="T28" fmla="*/ 0 w 19"/>
                  <a:gd name="T29" fmla="*/ 17 h 19"/>
                  <a:gd name="T30" fmla="*/ 0 w 19"/>
                  <a:gd name="T31" fmla="*/ 15 h 19"/>
                  <a:gd name="T32" fmla="*/ 0 w 19"/>
                  <a:gd name="T33" fmla="*/ 13 h 19"/>
                  <a:gd name="T34" fmla="*/ 2 w 19"/>
                  <a:gd name="T35" fmla="*/ 12 h 19"/>
                  <a:gd name="T36" fmla="*/ 5 w 19"/>
                  <a:gd name="T37" fmla="*/ 7 h 19"/>
                  <a:gd name="T38" fmla="*/ 9 w 19"/>
                  <a:gd name="T39" fmla="*/ 2 h 19"/>
                  <a:gd name="T40" fmla="*/ 11 w 19"/>
                  <a:gd name="T41" fmla="*/ 0 h 19"/>
                  <a:gd name="T42" fmla="*/ 12 w 19"/>
                  <a:gd name="T43" fmla="*/ 0 h 19"/>
                  <a:gd name="T44" fmla="*/ 14 w 19"/>
                  <a:gd name="T45" fmla="*/ 0 h 19"/>
                  <a:gd name="T46" fmla="*/ 14 w 19"/>
                  <a:gd name="T4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19">
                    <a:moveTo>
                      <a:pt x="14" y="2"/>
                    </a:moveTo>
                    <a:lnTo>
                      <a:pt x="15" y="2"/>
                    </a:lnTo>
                    <a:lnTo>
                      <a:pt x="17" y="3"/>
                    </a:lnTo>
                    <a:lnTo>
                      <a:pt x="18" y="3"/>
                    </a:lnTo>
                    <a:lnTo>
                      <a:pt x="18" y="5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7" y="10"/>
                    </a:lnTo>
                    <a:lnTo>
                      <a:pt x="15" y="12"/>
                    </a:lnTo>
                    <a:lnTo>
                      <a:pt x="14" y="13"/>
                    </a:lnTo>
                    <a:lnTo>
                      <a:pt x="11" y="15"/>
                    </a:lnTo>
                    <a:lnTo>
                      <a:pt x="6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2" y="12"/>
                    </a:lnTo>
                    <a:lnTo>
                      <a:pt x="5" y="7"/>
                    </a:lnTo>
                    <a:lnTo>
                      <a:pt x="9" y="2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2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" name="Freeform 70"/>
              <p:cNvSpPr>
                <a:spLocks/>
              </p:cNvSpPr>
              <p:nvPr/>
            </p:nvSpPr>
            <p:spPr bwMode="auto">
              <a:xfrm>
                <a:off x="4519" y="2853"/>
                <a:ext cx="24" cy="16"/>
              </a:xfrm>
              <a:custGeom>
                <a:avLst/>
                <a:gdLst>
                  <a:gd name="T0" fmla="*/ 17 w 24"/>
                  <a:gd name="T1" fmla="*/ 2 h 16"/>
                  <a:gd name="T2" fmla="*/ 19 w 24"/>
                  <a:gd name="T3" fmla="*/ 2 h 16"/>
                  <a:gd name="T4" fmla="*/ 23 w 24"/>
                  <a:gd name="T5" fmla="*/ 3 h 16"/>
                  <a:gd name="T6" fmla="*/ 23 w 24"/>
                  <a:gd name="T7" fmla="*/ 5 h 16"/>
                  <a:gd name="T8" fmla="*/ 22 w 24"/>
                  <a:gd name="T9" fmla="*/ 6 h 16"/>
                  <a:gd name="T10" fmla="*/ 22 w 24"/>
                  <a:gd name="T11" fmla="*/ 8 h 16"/>
                  <a:gd name="T12" fmla="*/ 17 w 24"/>
                  <a:gd name="T13" fmla="*/ 11 h 16"/>
                  <a:gd name="T14" fmla="*/ 12 w 24"/>
                  <a:gd name="T15" fmla="*/ 14 h 16"/>
                  <a:gd name="T16" fmla="*/ 8 w 24"/>
                  <a:gd name="T17" fmla="*/ 14 h 16"/>
                  <a:gd name="T18" fmla="*/ 2 w 24"/>
                  <a:gd name="T19" fmla="*/ 15 h 16"/>
                  <a:gd name="T20" fmla="*/ 0 w 24"/>
                  <a:gd name="T21" fmla="*/ 15 h 16"/>
                  <a:gd name="T22" fmla="*/ 0 w 24"/>
                  <a:gd name="T23" fmla="*/ 14 h 16"/>
                  <a:gd name="T24" fmla="*/ 0 w 24"/>
                  <a:gd name="T25" fmla="*/ 12 h 16"/>
                  <a:gd name="T26" fmla="*/ 0 w 24"/>
                  <a:gd name="T27" fmla="*/ 11 h 16"/>
                  <a:gd name="T28" fmla="*/ 2 w 24"/>
                  <a:gd name="T29" fmla="*/ 9 h 16"/>
                  <a:gd name="T30" fmla="*/ 6 w 24"/>
                  <a:gd name="T31" fmla="*/ 5 h 16"/>
                  <a:gd name="T32" fmla="*/ 11 w 24"/>
                  <a:gd name="T33" fmla="*/ 2 h 16"/>
                  <a:gd name="T34" fmla="*/ 12 w 24"/>
                  <a:gd name="T35" fmla="*/ 0 h 16"/>
                  <a:gd name="T36" fmla="*/ 14 w 24"/>
                  <a:gd name="T37" fmla="*/ 0 h 16"/>
                  <a:gd name="T38" fmla="*/ 17 w 24"/>
                  <a:gd name="T39" fmla="*/ 0 h 16"/>
                  <a:gd name="T40" fmla="*/ 17 w 24"/>
                  <a:gd name="T4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16">
                    <a:moveTo>
                      <a:pt x="17" y="2"/>
                    </a:moveTo>
                    <a:lnTo>
                      <a:pt x="19" y="2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2" y="6"/>
                    </a:lnTo>
                    <a:lnTo>
                      <a:pt x="22" y="8"/>
                    </a:lnTo>
                    <a:lnTo>
                      <a:pt x="17" y="11"/>
                    </a:lnTo>
                    <a:lnTo>
                      <a:pt x="12" y="14"/>
                    </a:lnTo>
                    <a:lnTo>
                      <a:pt x="8" y="14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2" y="9"/>
                    </a:lnTo>
                    <a:lnTo>
                      <a:pt x="6" y="5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2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" name="Freeform 71"/>
              <p:cNvSpPr>
                <a:spLocks/>
              </p:cNvSpPr>
              <p:nvPr/>
            </p:nvSpPr>
            <p:spPr bwMode="auto">
              <a:xfrm>
                <a:off x="4552" y="2875"/>
                <a:ext cx="18" cy="15"/>
              </a:xfrm>
              <a:custGeom>
                <a:avLst/>
                <a:gdLst>
                  <a:gd name="T0" fmla="*/ 14 w 18"/>
                  <a:gd name="T1" fmla="*/ 2 h 15"/>
                  <a:gd name="T2" fmla="*/ 16 w 18"/>
                  <a:gd name="T3" fmla="*/ 3 h 15"/>
                  <a:gd name="T4" fmla="*/ 17 w 18"/>
                  <a:gd name="T5" fmla="*/ 5 h 15"/>
                  <a:gd name="T6" fmla="*/ 17 w 18"/>
                  <a:gd name="T7" fmla="*/ 6 h 15"/>
                  <a:gd name="T8" fmla="*/ 16 w 18"/>
                  <a:gd name="T9" fmla="*/ 8 h 15"/>
                  <a:gd name="T10" fmla="*/ 16 w 18"/>
                  <a:gd name="T11" fmla="*/ 10 h 15"/>
                  <a:gd name="T12" fmla="*/ 11 w 18"/>
                  <a:gd name="T13" fmla="*/ 13 h 15"/>
                  <a:gd name="T14" fmla="*/ 9 w 18"/>
                  <a:gd name="T15" fmla="*/ 14 h 15"/>
                  <a:gd name="T16" fmla="*/ 6 w 18"/>
                  <a:gd name="T17" fmla="*/ 14 h 15"/>
                  <a:gd name="T18" fmla="*/ 2 w 18"/>
                  <a:gd name="T19" fmla="*/ 14 h 15"/>
                  <a:gd name="T20" fmla="*/ 0 w 18"/>
                  <a:gd name="T21" fmla="*/ 13 h 15"/>
                  <a:gd name="T22" fmla="*/ 0 w 18"/>
                  <a:gd name="T23" fmla="*/ 11 h 15"/>
                  <a:gd name="T24" fmla="*/ 0 w 18"/>
                  <a:gd name="T25" fmla="*/ 10 h 15"/>
                  <a:gd name="T26" fmla="*/ 0 w 18"/>
                  <a:gd name="T27" fmla="*/ 8 h 15"/>
                  <a:gd name="T28" fmla="*/ 0 w 18"/>
                  <a:gd name="T29" fmla="*/ 6 h 15"/>
                  <a:gd name="T30" fmla="*/ 2 w 18"/>
                  <a:gd name="T31" fmla="*/ 3 h 15"/>
                  <a:gd name="T32" fmla="*/ 3 w 18"/>
                  <a:gd name="T33" fmla="*/ 2 h 15"/>
                  <a:gd name="T34" fmla="*/ 6 w 18"/>
                  <a:gd name="T35" fmla="*/ 0 h 15"/>
                  <a:gd name="T36" fmla="*/ 9 w 18"/>
                  <a:gd name="T37" fmla="*/ 0 h 15"/>
                  <a:gd name="T38" fmla="*/ 11 w 18"/>
                  <a:gd name="T39" fmla="*/ 2 h 15"/>
                  <a:gd name="T40" fmla="*/ 14 w 18"/>
                  <a:gd name="T41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5">
                    <a:moveTo>
                      <a:pt x="14" y="2"/>
                    </a:moveTo>
                    <a:lnTo>
                      <a:pt x="16" y="3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6" y="14"/>
                    </a:lnTo>
                    <a:lnTo>
                      <a:pt x="2" y="14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1" y="2"/>
                    </a:lnTo>
                    <a:lnTo>
                      <a:pt x="14" y="2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" name="Freeform 72"/>
              <p:cNvSpPr>
                <a:spLocks/>
              </p:cNvSpPr>
              <p:nvPr/>
            </p:nvSpPr>
            <p:spPr bwMode="auto">
              <a:xfrm>
                <a:off x="4588" y="2776"/>
                <a:ext cx="22" cy="13"/>
              </a:xfrm>
              <a:custGeom>
                <a:avLst/>
                <a:gdLst>
                  <a:gd name="T0" fmla="*/ 0 w 22"/>
                  <a:gd name="T1" fmla="*/ 8 h 13"/>
                  <a:gd name="T2" fmla="*/ 2 w 22"/>
                  <a:gd name="T3" fmla="*/ 9 h 13"/>
                  <a:gd name="T4" fmla="*/ 3 w 22"/>
                  <a:gd name="T5" fmla="*/ 11 h 13"/>
                  <a:gd name="T6" fmla="*/ 6 w 22"/>
                  <a:gd name="T7" fmla="*/ 12 h 13"/>
                  <a:gd name="T8" fmla="*/ 9 w 22"/>
                  <a:gd name="T9" fmla="*/ 12 h 13"/>
                  <a:gd name="T10" fmla="*/ 11 w 22"/>
                  <a:gd name="T11" fmla="*/ 12 h 13"/>
                  <a:gd name="T12" fmla="*/ 12 w 22"/>
                  <a:gd name="T13" fmla="*/ 11 h 13"/>
                  <a:gd name="T14" fmla="*/ 17 w 22"/>
                  <a:gd name="T15" fmla="*/ 9 h 13"/>
                  <a:gd name="T16" fmla="*/ 18 w 22"/>
                  <a:gd name="T17" fmla="*/ 9 h 13"/>
                  <a:gd name="T18" fmla="*/ 18 w 22"/>
                  <a:gd name="T19" fmla="*/ 8 h 13"/>
                  <a:gd name="T20" fmla="*/ 20 w 22"/>
                  <a:gd name="T21" fmla="*/ 6 h 13"/>
                  <a:gd name="T22" fmla="*/ 20 w 22"/>
                  <a:gd name="T23" fmla="*/ 5 h 13"/>
                  <a:gd name="T24" fmla="*/ 20 w 22"/>
                  <a:gd name="T25" fmla="*/ 3 h 13"/>
                  <a:gd name="T26" fmla="*/ 21 w 22"/>
                  <a:gd name="T27" fmla="*/ 2 h 13"/>
                  <a:gd name="T28" fmla="*/ 18 w 22"/>
                  <a:gd name="T29" fmla="*/ 0 h 13"/>
                  <a:gd name="T30" fmla="*/ 17 w 22"/>
                  <a:gd name="T31" fmla="*/ 0 h 13"/>
                  <a:gd name="T32" fmla="*/ 12 w 22"/>
                  <a:gd name="T33" fmla="*/ 2 h 13"/>
                  <a:gd name="T34" fmla="*/ 11 w 22"/>
                  <a:gd name="T35" fmla="*/ 2 h 13"/>
                  <a:gd name="T36" fmla="*/ 8 w 22"/>
                  <a:gd name="T37" fmla="*/ 3 h 13"/>
                  <a:gd name="T38" fmla="*/ 6 w 22"/>
                  <a:gd name="T39" fmla="*/ 5 h 13"/>
                  <a:gd name="T40" fmla="*/ 3 w 22"/>
                  <a:gd name="T41" fmla="*/ 6 h 13"/>
                  <a:gd name="T42" fmla="*/ 2 w 22"/>
                  <a:gd name="T43" fmla="*/ 8 h 13"/>
                  <a:gd name="T44" fmla="*/ 0 w 22"/>
                  <a:gd name="T4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" h="13">
                    <a:moveTo>
                      <a:pt x="0" y="8"/>
                    </a:moveTo>
                    <a:lnTo>
                      <a:pt x="2" y="9"/>
                    </a:lnTo>
                    <a:lnTo>
                      <a:pt x="3" y="11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2" y="11"/>
                    </a:lnTo>
                    <a:lnTo>
                      <a:pt x="17" y="9"/>
                    </a:lnTo>
                    <a:lnTo>
                      <a:pt x="18" y="9"/>
                    </a:lnTo>
                    <a:lnTo>
                      <a:pt x="18" y="8"/>
                    </a:lnTo>
                    <a:lnTo>
                      <a:pt x="20" y="6"/>
                    </a:lnTo>
                    <a:lnTo>
                      <a:pt x="20" y="5"/>
                    </a:lnTo>
                    <a:lnTo>
                      <a:pt x="20" y="3"/>
                    </a:lnTo>
                    <a:lnTo>
                      <a:pt x="21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" name="Freeform 73"/>
              <p:cNvSpPr>
                <a:spLocks/>
              </p:cNvSpPr>
              <p:nvPr/>
            </p:nvSpPr>
            <p:spPr bwMode="auto">
              <a:xfrm>
                <a:off x="4536" y="2766"/>
                <a:ext cx="15" cy="15"/>
              </a:xfrm>
              <a:custGeom>
                <a:avLst/>
                <a:gdLst>
                  <a:gd name="T0" fmla="*/ 11 w 15"/>
                  <a:gd name="T1" fmla="*/ 14 h 15"/>
                  <a:gd name="T2" fmla="*/ 13 w 15"/>
                  <a:gd name="T3" fmla="*/ 13 h 15"/>
                  <a:gd name="T4" fmla="*/ 13 w 15"/>
                  <a:gd name="T5" fmla="*/ 11 h 15"/>
                  <a:gd name="T6" fmla="*/ 14 w 15"/>
                  <a:gd name="T7" fmla="*/ 10 h 15"/>
                  <a:gd name="T8" fmla="*/ 14 w 15"/>
                  <a:gd name="T9" fmla="*/ 8 h 15"/>
                  <a:gd name="T10" fmla="*/ 14 w 15"/>
                  <a:gd name="T11" fmla="*/ 6 h 15"/>
                  <a:gd name="T12" fmla="*/ 11 w 15"/>
                  <a:gd name="T13" fmla="*/ 3 h 15"/>
                  <a:gd name="T14" fmla="*/ 10 w 15"/>
                  <a:gd name="T15" fmla="*/ 2 h 15"/>
                  <a:gd name="T16" fmla="*/ 8 w 15"/>
                  <a:gd name="T17" fmla="*/ 0 h 15"/>
                  <a:gd name="T18" fmla="*/ 6 w 15"/>
                  <a:gd name="T19" fmla="*/ 0 h 15"/>
                  <a:gd name="T20" fmla="*/ 3 w 15"/>
                  <a:gd name="T21" fmla="*/ 0 h 15"/>
                  <a:gd name="T22" fmla="*/ 0 w 15"/>
                  <a:gd name="T23" fmla="*/ 0 h 15"/>
                  <a:gd name="T24" fmla="*/ 0 w 15"/>
                  <a:gd name="T25" fmla="*/ 3 h 15"/>
                  <a:gd name="T26" fmla="*/ 0 w 15"/>
                  <a:gd name="T27" fmla="*/ 5 h 15"/>
                  <a:gd name="T28" fmla="*/ 0 w 15"/>
                  <a:gd name="T29" fmla="*/ 6 h 15"/>
                  <a:gd name="T30" fmla="*/ 2 w 15"/>
                  <a:gd name="T31" fmla="*/ 6 h 15"/>
                  <a:gd name="T32" fmla="*/ 2 w 15"/>
                  <a:gd name="T33" fmla="*/ 8 h 15"/>
                  <a:gd name="T34" fmla="*/ 3 w 15"/>
                  <a:gd name="T35" fmla="*/ 8 h 15"/>
                  <a:gd name="T36" fmla="*/ 6 w 15"/>
                  <a:gd name="T37" fmla="*/ 11 h 15"/>
                  <a:gd name="T38" fmla="*/ 8 w 15"/>
                  <a:gd name="T39" fmla="*/ 13 h 15"/>
                  <a:gd name="T40" fmla="*/ 10 w 15"/>
                  <a:gd name="T41" fmla="*/ 13 h 15"/>
                  <a:gd name="T42" fmla="*/ 11 w 15"/>
                  <a:gd name="T4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" h="15">
                    <a:moveTo>
                      <a:pt x="11" y="14"/>
                    </a:moveTo>
                    <a:lnTo>
                      <a:pt x="13" y="13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1" y="3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6" y="11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1" y="14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" name="Line 74"/>
              <p:cNvSpPr>
                <a:spLocks noChangeShapeType="1"/>
              </p:cNvSpPr>
              <p:nvPr/>
            </p:nvSpPr>
            <p:spPr bwMode="auto">
              <a:xfrm>
                <a:off x="4552" y="2780"/>
                <a:ext cx="0" cy="0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4" name="Line 75"/>
              <p:cNvSpPr>
                <a:spLocks noChangeShapeType="1"/>
              </p:cNvSpPr>
              <p:nvPr/>
            </p:nvSpPr>
            <p:spPr bwMode="auto">
              <a:xfrm>
                <a:off x="4551" y="2779"/>
                <a:ext cx="1" cy="3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" name="Freeform 76"/>
              <p:cNvSpPr>
                <a:spLocks/>
              </p:cNvSpPr>
              <p:nvPr/>
            </p:nvSpPr>
            <p:spPr bwMode="auto">
              <a:xfrm>
                <a:off x="4611" y="2928"/>
                <a:ext cx="18" cy="15"/>
              </a:xfrm>
              <a:custGeom>
                <a:avLst/>
                <a:gdLst>
                  <a:gd name="T0" fmla="*/ 5 w 18"/>
                  <a:gd name="T1" fmla="*/ 0 h 15"/>
                  <a:gd name="T2" fmla="*/ 2 w 18"/>
                  <a:gd name="T3" fmla="*/ 2 h 15"/>
                  <a:gd name="T4" fmla="*/ 0 w 18"/>
                  <a:gd name="T5" fmla="*/ 3 h 15"/>
                  <a:gd name="T6" fmla="*/ 0 w 18"/>
                  <a:gd name="T7" fmla="*/ 5 h 15"/>
                  <a:gd name="T8" fmla="*/ 0 w 18"/>
                  <a:gd name="T9" fmla="*/ 8 h 15"/>
                  <a:gd name="T10" fmla="*/ 3 w 18"/>
                  <a:gd name="T11" fmla="*/ 11 h 15"/>
                  <a:gd name="T12" fmla="*/ 5 w 18"/>
                  <a:gd name="T13" fmla="*/ 13 h 15"/>
                  <a:gd name="T14" fmla="*/ 6 w 18"/>
                  <a:gd name="T15" fmla="*/ 14 h 15"/>
                  <a:gd name="T16" fmla="*/ 9 w 18"/>
                  <a:gd name="T17" fmla="*/ 14 h 15"/>
                  <a:gd name="T18" fmla="*/ 14 w 18"/>
                  <a:gd name="T19" fmla="*/ 14 h 15"/>
                  <a:gd name="T20" fmla="*/ 16 w 18"/>
                  <a:gd name="T21" fmla="*/ 14 h 15"/>
                  <a:gd name="T22" fmla="*/ 17 w 18"/>
                  <a:gd name="T23" fmla="*/ 14 h 15"/>
                  <a:gd name="T24" fmla="*/ 17 w 18"/>
                  <a:gd name="T25" fmla="*/ 11 h 15"/>
                  <a:gd name="T26" fmla="*/ 17 w 18"/>
                  <a:gd name="T27" fmla="*/ 10 h 15"/>
                  <a:gd name="T28" fmla="*/ 16 w 18"/>
                  <a:gd name="T29" fmla="*/ 6 h 15"/>
                  <a:gd name="T30" fmla="*/ 14 w 18"/>
                  <a:gd name="T31" fmla="*/ 6 h 15"/>
                  <a:gd name="T32" fmla="*/ 11 w 18"/>
                  <a:gd name="T33" fmla="*/ 3 h 15"/>
                  <a:gd name="T34" fmla="*/ 8 w 18"/>
                  <a:gd name="T35" fmla="*/ 3 h 15"/>
                  <a:gd name="T36" fmla="*/ 6 w 18"/>
                  <a:gd name="T37" fmla="*/ 2 h 15"/>
                  <a:gd name="T38" fmla="*/ 5 w 18"/>
                  <a:gd name="T39" fmla="*/ 2 h 15"/>
                  <a:gd name="T40" fmla="*/ 5 w 18"/>
                  <a:gd name="T4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5">
                    <a:moveTo>
                      <a:pt x="5" y="0"/>
                    </a:move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3" y="11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9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7" y="14"/>
                    </a:lnTo>
                    <a:lnTo>
                      <a:pt x="17" y="11"/>
                    </a:lnTo>
                    <a:lnTo>
                      <a:pt x="17" y="10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" name="Freeform 77"/>
              <p:cNvSpPr>
                <a:spLocks/>
              </p:cNvSpPr>
              <p:nvPr/>
            </p:nvSpPr>
            <p:spPr bwMode="auto">
              <a:xfrm>
                <a:off x="4508" y="2800"/>
                <a:ext cx="83" cy="68"/>
              </a:xfrm>
              <a:custGeom>
                <a:avLst/>
                <a:gdLst>
                  <a:gd name="T0" fmla="*/ 82 w 83"/>
                  <a:gd name="T1" fmla="*/ 67 h 68"/>
                  <a:gd name="T2" fmla="*/ 81 w 83"/>
                  <a:gd name="T3" fmla="*/ 58 h 68"/>
                  <a:gd name="T4" fmla="*/ 72 w 83"/>
                  <a:gd name="T5" fmla="*/ 50 h 68"/>
                  <a:gd name="T6" fmla="*/ 51 w 83"/>
                  <a:gd name="T7" fmla="*/ 34 h 68"/>
                  <a:gd name="T8" fmla="*/ 31 w 83"/>
                  <a:gd name="T9" fmla="*/ 29 h 68"/>
                  <a:gd name="T10" fmla="*/ 23 w 83"/>
                  <a:gd name="T11" fmla="*/ 13 h 68"/>
                  <a:gd name="T12" fmla="*/ 14 w 83"/>
                  <a:gd name="T13" fmla="*/ 8 h 68"/>
                  <a:gd name="T14" fmla="*/ 0 w 83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68">
                    <a:moveTo>
                      <a:pt x="82" y="67"/>
                    </a:moveTo>
                    <a:lnTo>
                      <a:pt x="81" y="58"/>
                    </a:lnTo>
                    <a:lnTo>
                      <a:pt x="72" y="50"/>
                    </a:lnTo>
                    <a:lnTo>
                      <a:pt x="51" y="34"/>
                    </a:lnTo>
                    <a:lnTo>
                      <a:pt x="31" y="29"/>
                    </a:lnTo>
                    <a:lnTo>
                      <a:pt x="23" y="13"/>
                    </a:lnTo>
                    <a:lnTo>
                      <a:pt x="14" y="8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" name="Freeform 78"/>
              <p:cNvSpPr>
                <a:spLocks/>
              </p:cNvSpPr>
              <p:nvPr/>
            </p:nvSpPr>
            <p:spPr bwMode="auto">
              <a:xfrm>
                <a:off x="4588" y="2836"/>
                <a:ext cx="89" cy="64"/>
              </a:xfrm>
              <a:custGeom>
                <a:avLst/>
                <a:gdLst>
                  <a:gd name="T0" fmla="*/ 0 w 89"/>
                  <a:gd name="T1" fmla="*/ 63 h 64"/>
                  <a:gd name="T2" fmla="*/ 12 w 89"/>
                  <a:gd name="T3" fmla="*/ 62 h 64"/>
                  <a:gd name="T4" fmla="*/ 23 w 89"/>
                  <a:gd name="T5" fmla="*/ 55 h 64"/>
                  <a:gd name="T6" fmla="*/ 43 w 89"/>
                  <a:gd name="T7" fmla="*/ 39 h 64"/>
                  <a:gd name="T8" fmla="*/ 51 w 89"/>
                  <a:gd name="T9" fmla="*/ 23 h 64"/>
                  <a:gd name="T10" fmla="*/ 71 w 89"/>
                  <a:gd name="T11" fmla="*/ 18 h 64"/>
                  <a:gd name="T12" fmla="*/ 78 w 89"/>
                  <a:gd name="T13" fmla="*/ 10 h 64"/>
                  <a:gd name="T14" fmla="*/ 88 w 89"/>
                  <a:gd name="T1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64">
                    <a:moveTo>
                      <a:pt x="0" y="63"/>
                    </a:moveTo>
                    <a:lnTo>
                      <a:pt x="12" y="62"/>
                    </a:lnTo>
                    <a:lnTo>
                      <a:pt x="23" y="55"/>
                    </a:lnTo>
                    <a:lnTo>
                      <a:pt x="43" y="39"/>
                    </a:lnTo>
                    <a:lnTo>
                      <a:pt x="51" y="23"/>
                    </a:lnTo>
                    <a:lnTo>
                      <a:pt x="71" y="18"/>
                    </a:lnTo>
                    <a:lnTo>
                      <a:pt x="78" y="10"/>
                    </a:lnTo>
                    <a:lnTo>
                      <a:pt x="88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" name="Freeform 79"/>
              <p:cNvSpPr>
                <a:spLocks/>
              </p:cNvSpPr>
              <p:nvPr/>
            </p:nvSpPr>
            <p:spPr bwMode="auto">
              <a:xfrm>
                <a:off x="4646" y="2859"/>
                <a:ext cx="50" cy="13"/>
              </a:xfrm>
              <a:custGeom>
                <a:avLst/>
                <a:gdLst>
                  <a:gd name="T0" fmla="*/ 0 w 50"/>
                  <a:gd name="T1" fmla="*/ 0 h 13"/>
                  <a:gd name="T2" fmla="*/ 29 w 50"/>
                  <a:gd name="T3" fmla="*/ 6 h 13"/>
                  <a:gd name="T4" fmla="*/ 49 w 50"/>
                  <a:gd name="T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13">
                    <a:moveTo>
                      <a:pt x="0" y="0"/>
                    </a:moveTo>
                    <a:lnTo>
                      <a:pt x="29" y="6"/>
                    </a:lnTo>
                    <a:lnTo>
                      <a:pt x="49" y="12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" name="Freeform 80"/>
              <p:cNvSpPr>
                <a:spLocks/>
              </p:cNvSpPr>
              <p:nvPr/>
            </p:nvSpPr>
            <p:spPr bwMode="auto">
              <a:xfrm>
                <a:off x="4455" y="2827"/>
                <a:ext cx="80" cy="4"/>
              </a:xfrm>
              <a:custGeom>
                <a:avLst/>
                <a:gdLst>
                  <a:gd name="T0" fmla="*/ 79 w 80"/>
                  <a:gd name="T1" fmla="*/ 3 h 4"/>
                  <a:gd name="T2" fmla="*/ 67 w 80"/>
                  <a:gd name="T3" fmla="*/ 0 h 4"/>
                  <a:gd name="T4" fmla="*/ 56 w 80"/>
                  <a:gd name="T5" fmla="*/ 0 h 4"/>
                  <a:gd name="T6" fmla="*/ 45 w 80"/>
                  <a:gd name="T7" fmla="*/ 3 h 4"/>
                  <a:gd name="T8" fmla="*/ 36 w 80"/>
                  <a:gd name="T9" fmla="*/ 3 h 4"/>
                  <a:gd name="T10" fmla="*/ 22 w 80"/>
                  <a:gd name="T11" fmla="*/ 3 h 4"/>
                  <a:gd name="T12" fmla="*/ 11 w 80"/>
                  <a:gd name="T13" fmla="*/ 3 h 4"/>
                  <a:gd name="T14" fmla="*/ 0 w 80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4">
                    <a:moveTo>
                      <a:pt x="79" y="3"/>
                    </a:moveTo>
                    <a:lnTo>
                      <a:pt x="67" y="0"/>
                    </a:lnTo>
                    <a:lnTo>
                      <a:pt x="56" y="0"/>
                    </a:lnTo>
                    <a:lnTo>
                      <a:pt x="45" y="3"/>
                    </a:lnTo>
                    <a:lnTo>
                      <a:pt x="36" y="3"/>
                    </a:lnTo>
                    <a:lnTo>
                      <a:pt x="22" y="3"/>
                    </a:lnTo>
                    <a:lnTo>
                      <a:pt x="11" y="3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" name="Freeform 81"/>
              <p:cNvSpPr>
                <a:spLocks/>
              </p:cNvSpPr>
              <p:nvPr/>
            </p:nvSpPr>
            <p:spPr bwMode="auto">
              <a:xfrm>
                <a:off x="4577" y="2670"/>
                <a:ext cx="14" cy="129"/>
              </a:xfrm>
              <a:custGeom>
                <a:avLst/>
                <a:gdLst>
                  <a:gd name="T0" fmla="*/ 13 w 14"/>
                  <a:gd name="T1" fmla="*/ 128 h 129"/>
                  <a:gd name="T2" fmla="*/ 7 w 14"/>
                  <a:gd name="T3" fmla="*/ 112 h 129"/>
                  <a:gd name="T4" fmla="*/ 4 w 14"/>
                  <a:gd name="T5" fmla="*/ 100 h 129"/>
                  <a:gd name="T6" fmla="*/ 0 w 14"/>
                  <a:gd name="T7" fmla="*/ 87 h 129"/>
                  <a:gd name="T8" fmla="*/ 0 w 14"/>
                  <a:gd name="T9" fmla="*/ 71 h 129"/>
                  <a:gd name="T10" fmla="*/ 0 w 14"/>
                  <a:gd name="T11" fmla="*/ 58 h 129"/>
                  <a:gd name="T12" fmla="*/ 3 w 14"/>
                  <a:gd name="T13" fmla="*/ 45 h 129"/>
                  <a:gd name="T14" fmla="*/ 4 w 14"/>
                  <a:gd name="T15" fmla="*/ 34 h 129"/>
                  <a:gd name="T16" fmla="*/ 7 w 14"/>
                  <a:gd name="T17" fmla="*/ 16 h 129"/>
                  <a:gd name="T18" fmla="*/ 7 w 14"/>
                  <a:gd name="T1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29">
                    <a:moveTo>
                      <a:pt x="13" y="128"/>
                    </a:moveTo>
                    <a:lnTo>
                      <a:pt x="7" y="112"/>
                    </a:lnTo>
                    <a:lnTo>
                      <a:pt x="4" y="100"/>
                    </a:lnTo>
                    <a:lnTo>
                      <a:pt x="0" y="87"/>
                    </a:lnTo>
                    <a:lnTo>
                      <a:pt x="0" y="71"/>
                    </a:lnTo>
                    <a:lnTo>
                      <a:pt x="0" y="58"/>
                    </a:lnTo>
                    <a:lnTo>
                      <a:pt x="3" y="45"/>
                    </a:lnTo>
                    <a:lnTo>
                      <a:pt x="4" y="34"/>
                    </a:lnTo>
                    <a:lnTo>
                      <a:pt x="7" y="16"/>
                    </a:lnTo>
                    <a:lnTo>
                      <a:pt x="7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" name="Freeform 82"/>
              <p:cNvSpPr>
                <a:spLocks/>
              </p:cNvSpPr>
              <p:nvPr/>
            </p:nvSpPr>
            <p:spPr bwMode="auto">
              <a:xfrm>
                <a:off x="4624" y="2885"/>
                <a:ext cx="82" cy="77"/>
              </a:xfrm>
              <a:custGeom>
                <a:avLst/>
                <a:gdLst>
                  <a:gd name="T0" fmla="*/ 0 w 82"/>
                  <a:gd name="T1" fmla="*/ 0 h 77"/>
                  <a:gd name="T2" fmla="*/ 14 w 82"/>
                  <a:gd name="T3" fmla="*/ 6 h 77"/>
                  <a:gd name="T4" fmla="*/ 41 w 82"/>
                  <a:gd name="T5" fmla="*/ 14 h 77"/>
                  <a:gd name="T6" fmla="*/ 55 w 82"/>
                  <a:gd name="T7" fmla="*/ 22 h 77"/>
                  <a:gd name="T8" fmla="*/ 61 w 82"/>
                  <a:gd name="T9" fmla="*/ 30 h 77"/>
                  <a:gd name="T10" fmla="*/ 64 w 82"/>
                  <a:gd name="T11" fmla="*/ 38 h 77"/>
                  <a:gd name="T12" fmla="*/ 67 w 82"/>
                  <a:gd name="T13" fmla="*/ 46 h 77"/>
                  <a:gd name="T14" fmla="*/ 67 w 82"/>
                  <a:gd name="T15" fmla="*/ 53 h 77"/>
                  <a:gd name="T16" fmla="*/ 72 w 82"/>
                  <a:gd name="T17" fmla="*/ 60 h 77"/>
                  <a:gd name="T18" fmla="*/ 78 w 82"/>
                  <a:gd name="T19" fmla="*/ 68 h 77"/>
                  <a:gd name="T20" fmla="*/ 81 w 82"/>
                  <a:gd name="T21" fmla="*/ 7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77">
                    <a:moveTo>
                      <a:pt x="0" y="0"/>
                    </a:moveTo>
                    <a:lnTo>
                      <a:pt x="14" y="6"/>
                    </a:lnTo>
                    <a:lnTo>
                      <a:pt x="41" y="14"/>
                    </a:lnTo>
                    <a:lnTo>
                      <a:pt x="55" y="22"/>
                    </a:lnTo>
                    <a:lnTo>
                      <a:pt x="61" y="30"/>
                    </a:lnTo>
                    <a:lnTo>
                      <a:pt x="64" y="38"/>
                    </a:lnTo>
                    <a:lnTo>
                      <a:pt x="67" y="46"/>
                    </a:lnTo>
                    <a:lnTo>
                      <a:pt x="67" y="53"/>
                    </a:lnTo>
                    <a:lnTo>
                      <a:pt x="72" y="60"/>
                    </a:lnTo>
                    <a:lnTo>
                      <a:pt x="78" y="68"/>
                    </a:lnTo>
                    <a:lnTo>
                      <a:pt x="81" y="76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" name="Freeform 83"/>
              <p:cNvSpPr>
                <a:spLocks/>
              </p:cNvSpPr>
              <p:nvPr/>
            </p:nvSpPr>
            <p:spPr bwMode="auto">
              <a:xfrm>
                <a:off x="4577" y="2720"/>
                <a:ext cx="33" cy="13"/>
              </a:xfrm>
              <a:custGeom>
                <a:avLst/>
                <a:gdLst>
                  <a:gd name="T0" fmla="*/ 0 w 33"/>
                  <a:gd name="T1" fmla="*/ 12 h 13"/>
                  <a:gd name="T2" fmla="*/ 6 w 33"/>
                  <a:gd name="T3" fmla="*/ 11 h 13"/>
                  <a:gd name="T4" fmla="*/ 20 w 33"/>
                  <a:gd name="T5" fmla="*/ 6 h 13"/>
                  <a:gd name="T6" fmla="*/ 28 w 33"/>
                  <a:gd name="T7" fmla="*/ 5 h 13"/>
                  <a:gd name="T8" fmla="*/ 32 w 33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0" y="12"/>
                    </a:moveTo>
                    <a:lnTo>
                      <a:pt x="6" y="11"/>
                    </a:lnTo>
                    <a:lnTo>
                      <a:pt x="20" y="6"/>
                    </a:lnTo>
                    <a:lnTo>
                      <a:pt x="28" y="5"/>
                    </a:lnTo>
                    <a:lnTo>
                      <a:pt x="32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" name="Freeform 84"/>
              <p:cNvSpPr>
                <a:spLocks/>
              </p:cNvSpPr>
              <p:nvPr/>
            </p:nvSpPr>
            <p:spPr bwMode="auto">
              <a:xfrm>
                <a:off x="4549" y="2680"/>
                <a:ext cx="31" cy="23"/>
              </a:xfrm>
              <a:custGeom>
                <a:avLst/>
                <a:gdLst>
                  <a:gd name="T0" fmla="*/ 30 w 31"/>
                  <a:gd name="T1" fmla="*/ 22 h 23"/>
                  <a:gd name="T2" fmla="*/ 27 w 31"/>
                  <a:gd name="T3" fmla="*/ 18 h 23"/>
                  <a:gd name="T4" fmla="*/ 21 w 31"/>
                  <a:gd name="T5" fmla="*/ 11 h 23"/>
                  <a:gd name="T6" fmla="*/ 17 w 31"/>
                  <a:gd name="T7" fmla="*/ 6 h 23"/>
                  <a:gd name="T8" fmla="*/ 12 w 31"/>
                  <a:gd name="T9" fmla="*/ 2 h 23"/>
                  <a:gd name="T10" fmla="*/ 6 w 31"/>
                  <a:gd name="T11" fmla="*/ 2 h 23"/>
                  <a:gd name="T12" fmla="*/ 0 w 3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3">
                    <a:moveTo>
                      <a:pt x="30" y="22"/>
                    </a:moveTo>
                    <a:lnTo>
                      <a:pt x="27" y="18"/>
                    </a:lnTo>
                    <a:lnTo>
                      <a:pt x="21" y="11"/>
                    </a:lnTo>
                    <a:lnTo>
                      <a:pt x="17" y="6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24" name="Group 85"/>
              <p:cNvGrpSpPr>
                <a:grpSpLocks/>
              </p:cNvGrpSpPr>
              <p:nvPr/>
            </p:nvGrpSpPr>
            <p:grpSpPr bwMode="auto">
              <a:xfrm>
                <a:off x="4447" y="2828"/>
                <a:ext cx="22" cy="19"/>
                <a:chOff x="4447" y="2828"/>
                <a:chExt cx="22" cy="19"/>
              </a:xfrm>
            </p:grpSpPr>
            <p:sp>
              <p:nvSpPr>
                <p:cNvPr id="253" name="Freeform 86"/>
                <p:cNvSpPr>
                  <a:spLocks/>
                </p:cNvSpPr>
                <p:nvPr/>
              </p:nvSpPr>
              <p:spPr bwMode="auto">
                <a:xfrm>
                  <a:off x="4447" y="2831"/>
                  <a:ext cx="20" cy="16"/>
                </a:xfrm>
                <a:custGeom>
                  <a:avLst/>
                  <a:gdLst>
                    <a:gd name="T0" fmla="*/ 13 w 20"/>
                    <a:gd name="T1" fmla="*/ 3 h 16"/>
                    <a:gd name="T2" fmla="*/ 19 w 20"/>
                    <a:gd name="T3" fmla="*/ 5 h 16"/>
                    <a:gd name="T4" fmla="*/ 18 w 20"/>
                    <a:gd name="T5" fmla="*/ 10 h 16"/>
                    <a:gd name="T6" fmla="*/ 12 w 20"/>
                    <a:gd name="T7" fmla="*/ 12 h 16"/>
                    <a:gd name="T8" fmla="*/ 6 w 20"/>
                    <a:gd name="T9" fmla="*/ 14 h 16"/>
                    <a:gd name="T10" fmla="*/ 0 w 20"/>
                    <a:gd name="T11" fmla="*/ 15 h 16"/>
                    <a:gd name="T12" fmla="*/ 0 w 20"/>
                    <a:gd name="T13" fmla="*/ 10 h 16"/>
                    <a:gd name="T14" fmla="*/ 0 w 20"/>
                    <a:gd name="T15" fmla="*/ 5 h 16"/>
                    <a:gd name="T16" fmla="*/ 0 w 20"/>
                    <a:gd name="T17" fmla="*/ 2 h 16"/>
                    <a:gd name="T18" fmla="*/ 7 w 20"/>
                    <a:gd name="T19" fmla="*/ 0 h 16"/>
                    <a:gd name="T20" fmla="*/ 13 w 20"/>
                    <a:gd name="T21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16">
                      <a:moveTo>
                        <a:pt x="13" y="3"/>
                      </a:moveTo>
                      <a:lnTo>
                        <a:pt x="19" y="5"/>
                      </a:lnTo>
                      <a:lnTo>
                        <a:pt x="18" y="10"/>
                      </a:lnTo>
                      <a:lnTo>
                        <a:pt x="12" y="12"/>
                      </a:lnTo>
                      <a:lnTo>
                        <a:pt x="6" y="14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7" y="0"/>
                      </a:lnTo>
                      <a:lnTo>
                        <a:pt x="13" y="2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4" name="Freeform 87"/>
                <p:cNvSpPr>
                  <a:spLocks/>
                </p:cNvSpPr>
                <p:nvPr/>
              </p:nvSpPr>
              <p:spPr bwMode="auto">
                <a:xfrm>
                  <a:off x="4459" y="2828"/>
                  <a:ext cx="10" cy="4"/>
                </a:xfrm>
                <a:custGeom>
                  <a:avLst/>
                  <a:gdLst>
                    <a:gd name="T0" fmla="*/ 0 w 10"/>
                    <a:gd name="T1" fmla="*/ 3 h 4"/>
                    <a:gd name="T2" fmla="*/ 5 w 10"/>
                    <a:gd name="T3" fmla="*/ 2 h 4"/>
                    <a:gd name="T4" fmla="*/ 9 w 10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4">
                      <a:moveTo>
                        <a:pt x="0" y="3"/>
                      </a:moveTo>
                      <a:lnTo>
                        <a:pt x="5" y="2"/>
                      </a:lnTo>
                      <a:lnTo>
                        <a:pt x="9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88"/>
              <p:cNvGrpSpPr>
                <a:grpSpLocks/>
              </p:cNvGrpSpPr>
              <p:nvPr/>
            </p:nvGrpSpPr>
            <p:grpSpPr bwMode="auto">
              <a:xfrm>
                <a:off x="4495" y="2800"/>
                <a:ext cx="20" cy="19"/>
                <a:chOff x="4495" y="2800"/>
                <a:chExt cx="20" cy="19"/>
              </a:xfrm>
            </p:grpSpPr>
            <p:sp>
              <p:nvSpPr>
                <p:cNvPr id="251" name="Freeform 89"/>
                <p:cNvSpPr>
                  <a:spLocks/>
                </p:cNvSpPr>
                <p:nvPr/>
              </p:nvSpPr>
              <p:spPr bwMode="auto">
                <a:xfrm>
                  <a:off x="4495" y="2806"/>
                  <a:ext cx="18" cy="13"/>
                </a:xfrm>
                <a:custGeom>
                  <a:avLst/>
                  <a:gdLst>
                    <a:gd name="T0" fmla="*/ 13 w 18"/>
                    <a:gd name="T1" fmla="*/ 2 h 13"/>
                    <a:gd name="T2" fmla="*/ 17 w 18"/>
                    <a:gd name="T3" fmla="*/ 5 h 13"/>
                    <a:gd name="T4" fmla="*/ 16 w 18"/>
                    <a:gd name="T5" fmla="*/ 8 h 13"/>
                    <a:gd name="T6" fmla="*/ 11 w 18"/>
                    <a:gd name="T7" fmla="*/ 9 h 13"/>
                    <a:gd name="T8" fmla="*/ 5 w 18"/>
                    <a:gd name="T9" fmla="*/ 11 h 13"/>
                    <a:gd name="T10" fmla="*/ 0 w 18"/>
                    <a:gd name="T11" fmla="*/ 12 h 13"/>
                    <a:gd name="T12" fmla="*/ 0 w 18"/>
                    <a:gd name="T13" fmla="*/ 8 h 13"/>
                    <a:gd name="T14" fmla="*/ 0 w 18"/>
                    <a:gd name="T15" fmla="*/ 5 h 13"/>
                    <a:gd name="T16" fmla="*/ 0 w 18"/>
                    <a:gd name="T17" fmla="*/ 2 h 13"/>
                    <a:gd name="T18" fmla="*/ 6 w 18"/>
                    <a:gd name="T19" fmla="*/ 0 h 13"/>
                    <a:gd name="T20" fmla="*/ 13 w 18"/>
                    <a:gd name="T21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3">
                      <a:moveTo>
                        <a:pt x="13" y="2"/>
                      </a:moveTo>
                      <a:lnTo>
                        <a:pt x="17" y="5"/>
                      </a:lnTo>
                      <a:lnTo>
                        <a:pt x="16" y="8"/>
                      </a:lnTo>
                      <a:lnTo>
                        <a:pt x="11" y="9"/>
                      </a:lnTo>
                      <a:lnTo>
                        <a:pt x="5" y="11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6" y="0"/>
                      </a:lnTo>
                      <a:lnTo>
                        <a:pt x="13" y="2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2" name="Freeform 90"/>
                <p:cNvSpPr>
                  <a:spLocks/>
                </p:cNvSpPr>
                <p:nvPr/>
              </p:nvSpPr>
              <p:spPr bwMode="auto">
                <a:xfrm>
                  <a:off x="4508" y="2800"/>
                  <a:ext cx="7" cy="8"/>
                </a:xfrm>
                <a:custGeom>
                  <a:avLst/>
                  <a:gdLst>
                    <a:gd name="T0" fmla="*/ 0 w 7"/>
                    <a:gd name="T1" fmla="*/ 7 h 8"/>
                    <a:gd name="T2" fmla="*/ 3 w 7"/>
                    <a:gd name="T3" fmla="*/ 4 h 8"/>
                    <a:gd name="T4" fmla="*/ 6 w 7"/>
                    <a:gd name="T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8">
                      <a:moveTo>
                        <a:pt x="0" y="7"/>
                      </a:moveTo>
                      <a:lnTo>
                        <a:pt x="3" y="4"/>
                      </a:lnTo>
                      <a:lnTo>
                        <a:pt x="6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91"/>
              <p:cNvGrpSpPr>
                <a:grpSpLocks/>
              </p:cNvGrpSpPr>
              <p:nvPr/>
            </p:nvGrpSpPr>
            <p:grpSpPr bwMode="auto">
              <a:xfrm>
                <a:off x="4544" y="2684"/>
                <a:ext cx="19" cy="22"/>
                <a:chOff x="4544" y="2684"/>
                <a:chExt cx="19" cy="22"/>
              </a:xfrm>
            </p:grpSpPr>
            <p:sp>
              <p:nvSpPr>
                <p:cNvPr id="249" name="Freeform 92"/>
                <p:cNvSpPr>
                  <a:spLocks/>
                </p:cNvSpPr>
                <p:nvPr/>
              </p:nvSpPr>
              <p:spPr bwMode="auto">
                <a:xfrm>
                  <a:off x="4544" y="2692"/>
                  <a:ext cx="19" cy="14"/>
                </a:xfrm>
                <a:custGeom>
                  <a:avLst/>
                  <a:gdLst>
                    <a:gd name="T0" fmla="*/ 12 w 19"/>
                    <a:gd name="T1" fmla="*/ 2 h 14"/>
                    <a:gd name="T2" fmla="*/ 18 w 19"/>
                    <a:gd name="T3" fmla="*/ 5 h 14"/>
                    <a:gd name="T4" fmla="*/ 17 w 19"/>
                    <a:gd name="T5" fmla="*/ 8 h 14"/>
                    <a:gd name="T6" fmla="*/ 11 w 19"/>
                    <a:gd name="T7" fmla="*/ 10 h 14"/>
                    <a:gd name="T8" fmla="*/ 6 w 19"/>
                    <a:gd name="T9" fmla="*/ 12 h 14"/>
                    <a:gd name="T10" fmla="*/ 0 w 19"/>
                    <a:gd name="T11" fmla="*/ 13 h 14"/>
                    <a:gd name="T12" fmla="*/ 0 w 19"/>
                    <a:gd name="T13" fmla="*/ 8 h 14"/>
                    <a:gd name="T14" fmla="*/ 0 w 19"/>
                    <a:gd name="T15" fmla="*/ 5 h 14"/>
                    <a:gd name="T16" fmla="*/ 0 w 19"/>
                    <a:gd name="T17" fmla="*/ 2 h 14"/>
                    <a:gd name="T18" fmla="*/ 8 w 19"/>
                    <a:gd name="T19" fmla="*/ 0 h 14"/>
                    <a:gd name="T20" fmla="*/ 12 w 19"/>
                    <a:gd name="T21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4">
                      <a:moveTo>
                        <a:pt x="12" y="2"/>
                      </a:moveTo>
                      <a:lnTo>
                        <a:pt x="18" y="5"/>
                      </a:lnTo>
                      <a:lnTo>
                        <a:pt x="17" y="8"/>
                      </a:lnTo>
                      <a:lnTo>
                        <a:pt x="11" y="10"/>
                      </a:lnTo>
                      <a:lnTo>
                        <a:pt x="6" y="12"/>
                      </a:lnTo>
                      <a:lnTo>
                        <a:pt x="0" y="13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2" y="2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" name="Freeform 93"/>
                <p:cNvSpPr>
                  <a:spLocks/>
                </p:cNvSpPr>
                <p:nvPr/>
              </p:nvSpPr>
              <p:spPr bwMode="auto">
                <a:xfrm>
                  <a:off x="4555" y="2684"/>
                  <a:ext cx="8" cy="11"/>
                </a:xfrm>
                <a:custGeom>
                  <a:avLst/>
                  <a:gdLst>
                    <a:gd name="T0" fmla="*/ 0 w 8"/>
                    <a:gd name="T1" fmla="*/ 10 h 11"/>
                    <a:gd name="T2" fmla="*/ 4 w 8"/>
                    <a:gd name="T3" fmla="*/ 5 h 11"/>
                    <a:gd name="T4" fmla="*/ 7 w 8"/>
                    <a:gd name="T5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11">
                      <a:moveTo>
                        <a:pt x="0" y="10"/>
                      </a:moveTo>
                      <a:lnTo>
                        <a:pt x="4" y="5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94"/>
              <p:cNvGrpSpPr>
                <a:grpSpLocks/>
              </p:cNvGrpSpPr>
              <p:nvPr/>
            </p:nvGrpSpPr>
            <p:grpSpPr bwMode="auto">
              <a:xfrm>
                <a:off x="4599" y="2721"/>
                <a:ext cx="19" cy="26"/>
                <a:chOff x="4599" y="2721"/>
                <a:chExt cx="19" cy="26"/>
              </a:xfrm>
            </p:grpSpPr>
            <p:sp>
              <p:nvSpPr>
                <p:cNvPr id="247" name="Freeform 95"/>
                <p:cNvSpPr>
                  <a:spLocks/>
                </p:cNvSpPr>
                <p:nvPr/>
              </p:nvSpPr>
              <p:spPr bwMode="auto">
                <a:xfrm>
                  <a:off x="4599" y="2732"/>
                  <a:ext cx="19" cy="15"/>
                </a:xfrm>
                <a:custGeom>
                  <a:avLst/>
                  <a:gdLst>
                    <a:gd name="T0" fmla="*/ 9 w 19"/>
                    <a:gd name="T1" fmla="*/ 2 h 15"/>
                    <a:gd name="T2" fmla="*/ 15 w 19"/>
                    <a:gd name="T3" fmla="*/ 0 h 15"/>
                    <a:gd name="T4" fmla="*/ 18 w 19"/>
                    <a:gd name="T5" fmla="*/ 3 h 15"/>
                    <a:gd name="T6" fmla="*/ 15 w 19"/>
                    <a:gd name="T7" fmla="*/ 6 h 15"/>
                    <a:gd name="T8" fmla="*/ 15 w 19"/>
                    <a:gd name="T9" fmla="*/ 11 h 15"/>
                    <a:gd name="T10" fmla="*/ 14 w 19"/>
                    <a:gd name="T11" fmla="*/ 14 h 15"/>
                    <a:gd name="T12" fmla="*/ 8 w 19"/>
                    <a:gd name="T13" fmla="*/ 11 h 15"/>
                    <a:gd name="T14" fmla="*/ 3 w 19"/>
                    <a:gd name="T15" fmla="*/ 10 h 15"/>
                    <a:gd name="T16" fmla="*/ 0 w 19"/>
                    <a:gd name="T17" fmla="*/ 6 h 15"/>
                    <a:gd name="T18" fmla="*/ 3 w 19"/>
                    <a:gd name="T19" fmla="*/ 2 h 15"/>
                    <a:gd name="T20" fmla="*/ 8 w 19"/>
                    <a:gd name="T2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5">
                      <a:moveTo>
                        <a:pt x="9" y="2"/>
                      </a:moveTo>
                      <a:lnTo>
                        <a:pt x="15" y="0"/>
                      </a:lnTo>
                      <a:lnTo>
                        <a:pt x="18" y="3"/>
                      </a:lnTo>
                      <a:lnTo>
                        <a:pt x="15" y="6"/>
                      </a:lnTo>
                      <a:lnTo>
                        <a:pt x="15" y="11"/>
                      </a:lnTo>
                      <a:lnTo>
                        <a:pt x="14" y="14"/>
                      </a:lnTo>
                      <a:lnTo>
                        <a:pt x="8" y="11"/>
                      </a:lnTo>
                      <a:lnTo>
                        <a:pt x="3" y="10"/>
                      </a:lnTo>
                      <a:lnTo>
                        <a:pt x="0" y="6"/>
                      </a:lnTo>
                      <a:lnTo>
                        <a:pt x="3" y="2"/>
                      </a:lnTo>
                      <a:lnTo>
                        <a:pt x="8" y="0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8" name="Freeform 96"/>
                <p:cNvSpPr>
                  <a:spLocks/>
                </p:cNvSpPr>
                <p:nvPr/>
              </p:nvSpPr>
              <p:spPr bwMode="auto">
                <a:xfrm>
                  <a:off x="4607" y="2721"/>
                  <a:ext cx="2" cy="12"/>
                </a:xfrm>
                <a:custGeom>
                  <a:avLst/>
                  <a:gdLst>
                    <a:gd name="T0" fmla="*/ 1 w 2"/>
                    <a:gd name="T1" fmla="*/ 11 h 12"/>
                    <a:gd name="T2" fmla="*/ 1 w 2"/>
                    <a:gd name="T3" fmla="*/ 6 h 12"/>
                    <a:gd name="T4" fmla="*/ 0 w 2"/>
                    <a:gd name="T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2">
                      <a:moveTo>
                        <a:pt x="1" y="11"/>
                      </a:moveTo>
                      <a:lnTo>
                        <a:pt x="1" y="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97"/>
              <p:cNvGrpSpPr>
                <a:grpSpLocks/>
              </p:cNvGrpSpPr>
              <p:nvPr/>
            </p:nvGrpSpPr>
            <p:grpSpPr bwMode="auto">
              <a:xfrm>
                <a:off x="4688" y="2920"/>
                <a:ext cx="30" cy="12"/>
                <a:chOff x="4688" y="2920"/>
                <a:chExt cx="30" cy="12"/>
              </a:xfrm>
            </p:grpSpPr>
            <p:sp>
              <p:nvSpPr>
                <p:cNvPr id="245" name="Freeform 98"/>
                <p:cNvSpPr>
                  <a:spLocks/>
                </p:cNvSpPr>
                <p:nvPr/>
              </p:nvSpPr>
              <p:spPr bwMode="auto">
                <a:xfrm>
                  <a:off x="4694" y="2920"/>
                  <a:ext cx="24" cy="12"/>
                </a:xfrm>
                <a:custGeom>
                  <a:avLst/>
                  <a:gdLst>
                    <a:gd name="T0" fmla="*/ 3 w 24"/>
                    <a:gd name="T1" fmla="*/ 3 h 12"/>
                    <a:gd name="T2" fmla="*/ 6 w 24"/>
                    <a:gd name="T3" fmla="*/ 0 h 12"/>
                    <a:gd name="T4" fmla="*/ 12 w 24"/>
                    <a:gd name="T5" fmla="*/ 0 h 12"/>
                    <a:gd name="T6" fmla="*/ 16 w 24"/>
                    <a:gd name="T7" fmla="*/ 3 h 12"/>
                    <a:gd name="T8" fmla="*/ 20 w 24"/>
                    <a:gd name="T9" fmla="*/ 6 h 12"/>
                    <a:gd name="T10" fmla="*/ 23 w 24"/>
                    <a:gd name="T11" fmla="*/ 10 h 12"/>
                    <a:gd name="T12" fmla="*/ 16 w 24"/>
                    <a:gd name="T13" fmla="*/ 10 h 12"/>
                    <a:gd name="T14" fmla="*/ 9 w 24"/>
                    <a:gd name="T15" fmla="*/ 11 h 12"/>
                    <a:gd name="T16" fmla="*/ 3 w 24"/>
                    <a:gd name="T17" fmla="*/ 11 h 12"/>
                    <a:gd name="T18" fmla="*/ 0 w 24"/>
                    <a:gd name="T19" fmla="*/ 8 h 12"/>
                    <a:gd name="T20" fmla="*/ 0 w 24"/>
                    <a:gd name="T21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12">
                      <a:moveTo>
                        <a:pt x="3" y="3"/>
                      </a:moveTo>
                      <a:lnTo>
                        <a:pt x="6" y="0"/>
                      </a:lnTo>
                      <a:lnTo>
                        <a:pt x="12" y="0"/>
                      </a:lnTo>
                      <a:lnTo>
                        <a:pt x="16" y="3"/>
                      </a:lnTo>
                      <a:lnTo>
                        <a:pt x="20" y="6"/>
                      </a:lnTo>
                      <a:lnTo>
                        <a:pt x="23" y="10"/>
                      </a:lnTo>
                      <a:lnTo>
                        <a:pt x="16" y="10"/>
                      </a:lnTo>
                      <a:lnTo>
                        <a:pt x="9" y="11"/>
                      </a:lnTo>
                      <a:lnTo>
                        <a:pt x="3" y="11"/>
                      </a:lnTo>
                      <a:lnTo>
                        <a:pt x="0" y="8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6" name="Freeform 99"/>
                <p:cNvSpPr>
                  <a:spLocks/>
                </p:cNvSpPr>
                <p:nvPr/>
              </p:nvSpPr>
              <p:spPr bwMode="auto">
                <a:xfrm>
                  <a:off x="4688" y="2920"/>
                  <a:ext cx="8" cy="2"/>
                </a:xfrm>
                <a:custGeom>
                  <a:avLst/>
                  <a:gdLst>
                    <a:gd name="T0" fmla="*/ 7 w 8"/>
                    <a:gd name="T1" fmla="*/ 1 h 2"/>
                    <a:gd name="T2" fmla="*/ 3 w 8"/>
                    <a:gd name="T3" fmla="*/ 0 h 2"/>
                    <a:gd name="T4" fmla="*/ 0 w 8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lnTo>
                        <a:pt x="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00"/>
              <p:cNvGrpSpPr>
                <a:grpSpLocks/>
              </p:cNvGrpSpPr>
              <p:nvPr/>
            </p:nvGrpSpPr>
            <p:grpSpPr bwMode="auto">
              <a:xfrm>
                <a:off x="4606" y="2702"/>
                <a:ext cx="18" cy="23"/>
                <a:chOff x="4606" y="2702"/>
                <a:chExt cx="18" cy="23"/>
              </a:xfrm>
            </p:grpSpPr>
            <p:sp>
              <p:nvSpPr>
                <p:cNvPr id="243" name="Freeform 101"/>
                <p:cNvSpPr>
                  <a:spLocks/>
                </p:cNvSpPr>
                <p:nvPr/>
              </p:nvSpPr>
              <p:spPr bwMode="auto">
                <a:xfrm>
                  <a:off x="4606" y="2702"/>
                  <a:ext cx="18" cy="15"/>
                </a:xfrm>
                <a:custGeom>
                  <a:avLst/>
                  <a:gdLst>
                    <a:gd name="T0" fmla="*/ 6 w 18"/>
                    <a:gd name="T1" fmla="*/ 13 h 15"/>
                    <a:gd name="T2" fmla="*/ 0 w 18"/>
                    <a:gd name="T3" fmla="*/ 11 h 15"/>
                    <a:gd name="T4" fmla="*/ 0 w 18"/>
                    <a:gd name="T5" fmla="*/ 8 h 15"/>
                    <a:gd name="T6" fmla="*/ 5 w 18"/>
                    <a:gd name="T7" fmla="*/ 5 h 15"/>
                    <a:gd name="T8" fmla="*/ 9 w 18"/>
                    <a:gd name="T9" fmla="*/ 2 h 15"/>
                    <a:gd name="T10" fmla="*/ 13 w 18"/>
                    <a:gd name="T11" fmla="*/ 0 h 15"/>
                    <a:gd name="T12" fmla="*/ 14 w 18"/>
                    <a:gd name="T13" fmla="*/ 5 h 15"/>
                    <a:gd name="T14" fmla="*/ 16 w 18"/>
                    <a:gd name="T15" fmla="*/ 8 h 15"/>
                    <a:gd name="T16" fmla="*/ 17 w 18"/>
                    <a:gd name="T17" fmla="*/ 11 h 15"/>
                    <a:gd name="T18" fmla="*/ 11 w 18"/>
                    <a:gd name="T19" fmla="*/ 14 h 15"/>
                    <a:gd name="T20" fmla="*/ 6 w 18"/>
                    <a:gd name="T21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5">
                      <a:moveTo>
                        <a:pt x="6" y="13"/>
                      </a:move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5" y="5"/>
                      </a:lnTo>
                      <a:lnTo>
                        <a:pt x="9" y="2"/>
                      </a:lnTo>
                      <a:lnTo>
                        <a:pt x="13" y="0"/>
                      </a:lnTo>
                      <a:lnTo>
                        <a:pt x="14" y="5"/>
                      </a:lnTo>
                      <a:lnTo>
                        <a:pt x="16" y="8"/>
                      </a:lnTo>
                      <a:lnTo>
                        <a:pt x="17" y="11"/>
                      </a:lnTo>
                      <a:lnTo>
                        <a:pt x="11" y="14"/>
                      </a:lnTo>
                      <a:lnTo>
                        <a:pt x="6" y="14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4" name="Freeform 102"/>
                <p:cNvSpPr>
                  <a:spLocks/>
                </p:cNvSpPr>
                <p:nvPr/>
              </p:nvSpPr>
              <p:spPr bwMode="auto">
                <a:xfrm>
                  <a:off x="4608" y="2715"/>
                  <a:ext cx="5" cy="10"/>
                </a:xfrm>
                <a:custGeom>
                  <a:avLst/>
                  <a:gdLst>
                    <a:gd name="T0" fmla="*/ 4 w 5"/>
                    <a:gd name="T1" fmla="*/ 0 h 10"/>
                    <a:gd name="T2" fmla="*/ 3 w 5"/>
                    <a:gd name="T3" fmla="*/ 5 h 10"/>
                    <a:gd name="T4" fmla="*/ 0 w 5"/>
                    <a:gd name="T5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10">
                      <a:moveTo>
                        <a:pt x="4" y="0"/>
                      </a:moveTo>
                      <a:lnTo>
                        <a:pt x="3" y="5"/>
                      </a:lnTo>
                      <a:lnTo>
                        <a:pt x="0" y="9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30" name="Group 103"/>
              <p:cNvGrpSpPr>
                <a:grpSpLocks/>
              </p:cNvGrpSpPr>
              <p:nvPr/>
            </p:nvGrpSpPr>
            <p:grpSpPr bwMode="auto">
              <a:xfrm>
                <a:off x="4691" y="2869"/>
                <a:ext cx="16" cy="26"/>
                <a:chOff x="4691" y="2869"/>
                <a:chExt cx="16" cy="26"/>
              </a:xfrm>
            </p:grpSpPr>
            <p:sp>
              <p:nvSpPr>
                <p:cNvPr id="241" name="Freeform 104"/>
                <p:cNvSpPr>
                  <a:spLocks/>
                </p:cNvSpPr>
                <p:nvPr/>
              </p:nvSpPr>
              <p:spPr bwMode="auto">
                <a:xfrm>
                  <a:off x="4691" y="2875"/>
                  <a:ext cx="16" cy="20"/>
                </a:xfrm>
                <a:custGeom>
                  <a:avLst/>
                  <a:gdLst>
                    <a:gd name="T0" fmla="*/ 8 w 16"/>
                    <a:gd name="T1" fmla="*/ 2 h 20"/>
                    <a:gd name="T2" fmla="*/ 12 w 16"/>
                    <a:gd name="T3" fmla="*/ 0 h 20"/>
                    <a:gd name="T4" fmla="*/ 15 w 16"/>
                    <a:gd name="T5" fmla="*/ 5 h 20"/>
                    <a:gd name="T6" fmla="*/ 14 w 16"/>
                    <a:gd name="T7" fmla="*/ 10 h 20"/>
                    <a:gd name="T8" fmla="*/ 12 w 16"/>
                    <a:gd name="T9" fmla="*/ 15 h 20"/>
                    <a:gd name="T10" fmla="*/ 11 w 16"/>
                    <a:gd name="T11" fmla="*/ 19 h 20"/>
                    <a:gd name="T12" fmla="*/ 6 w 16"/>
                    <a:gd name="T13" fmla="*/ 15 h 20"/>
                    <a:gd name="T14" fmla="*/ 3 w 16"/>
                    <a:gd name="T15" fmla="*/ 11 h 20"/>
                    <a:gd name="T16" fmla="*/ 0 w 16"/>
                    <a:gd name="T17" fmla="*/ 8 h 20"/>
                    <a:gd name="T18" fmla="*/ 3 w 16"/>
                    <a:gd name="T19" fmla="*/ 3 h 20"/>
                    <a:gd name="T20" fmla="*/ 6 w 16"/>
                    <a:gd name="T21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20">
                      <a:moveTo>
                        <a:pt x="8" y="2"/>
                      </a:moveTo>
                      <a:lnTo>
                        <a:pt x="12" y="0"/>
                      </a:lnTo>
                      <a:lnTo>
                        <a:pt x="15" y="5"/>
                      </a:lnTo>
                      <a:lnTo>
                        <a:pt x="14" y="10"/>
                      </a:lnTo>
                      <a:lnTo>
                        <a:pt x="12" y="15"/>
                      </a:lnTo>
                      <a:lnTo>
                        <a:pt x="11" y="19"/>
                      </a:lnTo>
                      <a:lnTo>
                        <a:pt x="6" y="15"/>
                      </a:lnTo>
                      <a:lnTo>
                        <a:pt x="3" y="11"/>
                      </a:lnTo>
                      <a:lnTo>
                        <a:pt x="0" y="8"/>
                      </a:lnTo>
                      <a:lnTo>
                        <a:pt x="3" y="3"/>
                      </a:lnTo>
                      <a:lnTo>
                        <a:pt x="6" y="0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2" name="Freeform 105"/>
                <p:cNvSpPr>
                  <a:spLocks/>
                </p:cNvSpPr>
                <p:nvPr/>
              </p:nvSpPr>
              <p:spPr bwMode="auto">
                <a:xfrm>
                  <a:off x="4696" y="2869"/>
                  <a:ext cx="5" cy="7"/>
                </a:xfrm>
                <a:custGeom>
                  <a:avLst/>
                  <a:gdLst>
                    <a:gd name="T0" fmla="*/ 4 w 5"/>
                    <a:gd name="T1" fmla="*/ 6 h 7"/>
                    <a:gd name="T2" fmla="*/ 3 w 5"/>
                    <a:gd name="T3" fmla="*/ 3 h 7"/>
                    <a:gd name="T4" fmla="*/ 0 w 5"/>
                    <a:gd name="T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7">
                      <a:moveTo>
                        <a:pt x="4" y="6"/>
                      </a:moveTo>
                      <a:lnTo>
                        <a:pt x="3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31" name="Group 106"/>
              <p:cNvGrpSpPr>
                <a:grpSpLocks/>
              </p:cNvGrpSpPr>
              <p:nvPr/>
            </p:nvGrpSpPr>
            <p:grpSpPr bwMode="auto">
              <a:xfrm>
                <a:off x="4672" y="2836"/>
                <a:ext cx="34" cy="17"/>
                <a:chOff x="4672" y="2836"/>
                <a:chExt cx="34" cy="17"/>
              </a:xfrm>
            </p:grpSpPr>
            <p:sp>
              <p:nvSpPr>
                <p:cNvPr id="239" name="Freeform 107"/>
                <p:cNvSpPr>
                  <a:spLocks/>
                </p:cNvSpPr>
                <p:nvPr/>
              </p:nvSpPr>
              <p:spPr bwMode="auto">
                <a:xfrm>
                  <a:off x="4683" y="2836"/>
                  <a:ext cx="23" cy="17"/>
                </a:xfrm>
                <a:custGeom>
                  <a:avLst/>
                  <a:gdLst>
                    <a:gd name="T0" fmla="*/ 2 w 23"/>
                    <a:gd name="T1" fmla="*/ 5 h 17"/>
                    <a:gd name="T2" fmla="*/ 5 w 23"/>
                    <a:gd name="T3" fmla="*/ 0 h 17"/>
                    <a:gd name="T4" fmla="*/ 11 w 23"/>
                    <a:gd name="T5" fmla="*/ 0 h 17"/>
                    <a:gd name="T6" fmla="*/ 14 w 23"/>
                    <a:gd name="T7" fmla="*/ 5 h 17"/>
                    <a:gd name="T8" fmla="*/ 19 w 23"/>
                    <a:gd name="T9" fmla="*/ 8 h 17"/>
                    <a:gd name="T10" fmla="*/ 22 w 23"/>
                    <a:gd name="T11" fmla="*/ 13 h 17"/>
                    <a:gd name="T12" fmla="*/ 14 w 23"/>
                    <a:gd name="T13" fmla="*/ 15 h 17"/>
                    <a:gd name="T14" fmla="*/ 10 w 23"/>
                    <a:gd name="T15" fmla="*/ 15 h 17"/>
                    <a:gd name="T16" fmla="*/ 3 w 23"/>
                    <a:gd name="T17" fmla="*/ 16 h 17"/>
                    <a:gd name="T18" fmla="*/ 0 w 23"/>
                    <a:gd name="T19" fmla="*/ 10 h 17"/>
                    <a:gd name="T20" fmla="*/ 0 w 23"/>
                    <a:gd name="T21" fmla="*/ 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" h="17">
                      <a:moveTo>
                        <a:pt x="2" y="5"/>
                      </a:moveTo>
                      <a:lnTo>
                        <a:pt x="5" y="0"/>
                      </a:lnTo>
                      <a:lnTo>
                        <a:pt x="11" y="0"/>
                      </a:lnTo>
                      <a:lnTo>
                        <a:pt x="14" y="5"/>
                      </a:lnTo>
                      <a:lnTo>
                        <a:pt x="19" y="8"/>
                      </a:lnTo>
                      <a:lnTo>
                        <a:pt x="22" y="13"/>
                      </a:lnTo>
                      <a:lnTo>
                        <a:pt x="14" y="15"/>
                      </a:lnTo>
                      <a:lnTo>
                        <a:pt x="10" y="15"/>
                      </a:lnTo>
                      <a:lnTo>
                        <a:pt x="3" y="16"/>
                      </a:lnTo>
                      <a:lnTo>
                        <a:pt x="0" y="10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0" name="Freeform 108"/>
                <p:cNvSpPr>
                  <a:spLocks/>
                </p:cNvSpPr>
                <p:nvPr/>
              </p:nvSpPr>
              <p:spPr bwMode="auto">
                <a:xfrm>
                  <a:off x="4672" y="2836"/>
                  <a:ext cx="17" cy="6"/>
                </a:xfrm>
                <a:custGeom>
                  <a:avLst/>
                  <a:gdLst>
                    <a:gd name="T0" fmla="*/ 16 w 17"/>
                    <a:gd name="T1" fmla="*/ 5 h 6"/>
                    <a:gd name="T2" fmla="*/ 8 w 17"/>
                    <a:gd name="T3" fmla="*/ 2 h 6"/>
                    <a:gd name="T4" fmla="*/ 0 w 17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7" h="6">
                      <a:moveTo>
                        <a:pt x="16" y="5"/>
                      </a:moveTo>
                      <a:lnTo>
                        <a:pt x="8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32" name="Group 109"/>
              <p:cNvGrpSpPr>
                <a:grpSpLocks/>
              </p:cNvGrpSpPr>
              <p:nvPr/>
            </p:nvGrpSpPr>
            <p:grpSpPr bwMode="auto">
              <a:xfrm>
                <a:off x="4585" y="2675"/>
                <a:ext cx="30" cy="15"/>
                <a:chOff x="4585" y="2675"/>
                <a:chExt cx="30" cy="15"/>
              </a:xfrm>
            </p:grpSpPr>
            <p:sp>
              <p:nvSpPr>
                <p:cNvPr id="237" name="Freeform 110"/>
                <p:cNvSpPr>
                  <a:spLocks/>
                </p:cNvSpPr>
                <p:nvPr/>
              </p:nvSpPr>
              <p:spPr bwMode="auto">
                <a:xfrm>
                  <a:off x="4594" y="2675"/>
                  <a:ext cx="21" cy="15"/>
                </a:xfrm>
                <a:custGeom>
                  <a:avLst/>
                  <a:gdLst>
                    <a:gd name="T0" fmla="*/ 2 w 21"/>
                    <a:gd name="T1" fmla="*/ 5 h 15"/>
                    <a:gd name="T2" fmla="*/ 5 w 21"/>
                    <a:gd name="T3" fmla="*/ 0 h 15"/>
                    <a:gd name="T4" fmla="*/ 9 w 21"/>
                    <a:gd name="T5" fmla="*/ 0 h 15"/>
                    <a:gd name="T6" fmla="*/ 13 w 21"/>
                    <a:gd name="T7" fmla="*/ 3 h 15"/>
                    <a:gd name="T8" fmla="*/ 17 w 21"/>
                    <a:gd name="T9" fmla="*/ 8 h 15"/>
                    <a:gd name="T10" fmla="*/ 20 w 21"/>
                    <a:gd name="T11" fmla="*/ 11 h 15"/>
                    <a:gd name="T12" fmla="*/ 14 w 21"/>
                    <a:gd name="T13" fmla="*/ 13 h 15"/>
                    <a:gd name="T14" fmla="*/ 8 w 21"/>
                    <a:gd name="T15" fmla="*/ 13 h 15"/>
                    <a:gd name="T16" fmla="*/ 3 w 21"/>
                    <a:gd name="T17" fmla="*/ 14 h 15"/>
                    <a:gd name="T18" fmla="*/ 0 w 21"/>
                    <a:gd name="T19" fmla="*/ 10 h 15"/>
                    <a:gd name="T20" fmla="*/ 0 w 21"/>
                    <a:gd name="T21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" h="15">
                      <a:moveTo>
                        <a:pt x="2" y="5"/>
                      </a:moveTo>
                      <a:lnTo>
                        <a:pt x="5" y="0"/>
                      </a:lnTo>
                      <a:lnTo>
                        <a:pt x="9" y="0"/>
                      </a:lnTo>
                      <a:lnTo>
                        <a:pt x="13" y="3"/>
                      </a:lnTo>
                      <a:lnTo>
                        <a:pt x="17" y="8"/>
                      </a:lnTo>
                      <a:lnTo>
                        <a:pt x="20" y="11"/>
                      </a:lnTo>
                      <a:lnTo>
                        <a:pt x="14" y="13"/>
                      </a:lnTo>
                      <a:lnTo>
                        <a:pt x="8" y="13"/>
                      </a:lnTo>
                      <a:lnTo>
                        <a:pt x="3" y="14"/>
                      </a:lnTo>
                      <a:lnTo>
                        <a:pt x="0" y="10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8" name="Freeform 111"/>
                <p:cNvSpPr>
                  <a:spLocks/>
                </p:cNvSpPr>
                <p:nvPr/>
              </p:nvSpPr>
              <p:spPr bwMode="auto">
                <a:xfrm>
                  <a:off x="4585" y="2675"/>
                  <a:ext cx="13" cy="5"/>
                </a:xfrm>
                <a:custGeom>
                  <a:avLst/>
                  <a:gdLst>
                    <a:gd name="T0" fmla="*/ 12 w 13"/>
                    <a:gd name="T1" fmla="*/ 4 h 5"/>
                    <a:gd name="T2" fmla="*/ 6 w 13"/>
                    <a:gd name="T3" fmla="*/ 1 h 5"/>
                    <a:gd name="T4" fmla="*/ 0 w 13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5">
                      <a:moveTo>
                        <a:pt x="12" y="4"/>
                      </a:moveTo>
                      <a:lnTo>
                        <a:pt x="6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33" name="Group 112"/>
              <p:cNvGrpSpPr>
                <a:grpSpLocks/>
              </p:cNvGrpSpPr>
              <p:nvPr/>
            </p:nvGrpSpPr>
            <p:grpSpPr bwMode="auto">
              <a:xfrm>
                <a:off x="4699" y="2950"/>
                <a:ext cx="30" cy="15"/>
                <a:chOff x="4699" y="2950"/>
                <a:chExt cx="30" cy="15"/>
              </a:xfrm>
            </p:grpSpPr>
            <p:sp>
              <p:nvSpPr>
                <p:cNvPr id="235" name="Freeform 113"/>
                <p:cNvSpPr>
                  <a:spLocks/>
                </p:cNvSpPr>
                <p:nvPr/>
              </p:nvSpPr>
              <p:spPr bwMode="auto">
                <a:xfrm>
                  <a:off x="4707" y="2950"/>
                  <a:ext cx="22" cy="15"/>
                </a:xfrm>
                <a:custGeom>
                  <a:avLst/>
                  <a:gdLst>
                    <a:gd name="T0" fmla="*/ 3 w 22"/>
                    <a:gd name="T1" fmla="*/ 5 h 15"/>
                    <a:gd name="T2" fmla="*/ 5 w 22"/>
                    <a:gd name="T3" fmla="*/ 0 h 15"/>
                    <a:gd name="T4" fmla="*/ 11 w 22"/>
                    <a:gd name="T5" fmla="*/ 0 h 15"/>
                    <a:gd name="T6" fmla="*/ 14 w 22"/>
                    <a:gd name="T7" fmla="*/ 5 h 15"/>
                    <a:gd name="T8" fmla="*/ 18 w 22"/>
                    <a:gd name="T9" fmla="*/ 8 h 15"/>
                    <a:gd name="T10" fmla="*/ 21 w 22"/>
                    <a:gd name="T11" fmla="*/ 11 h 15"/>
                    <a:gd name="T12" fmla="*/ 14 w 22"/>
                    <a:gd name="T13" fmla="*/ 13 h 15"/>
                    <a:gd name="T14" fmla="*/ 9 w 22"/>
                    <a:gd name="T15" fmla="*/ 13 h 15"/>
                    <a:gd name="T16" fmla="*/ 3 w 22"/>
                    <a:gd name="T17" fmla="*/ 14 h 15"/>
                    <a:gd name="T18" fmla="*/ 0 w 22"/>
                    <a:gd name="T19" fmla="*/ 10 h 15"/>
                    <a:gd name="T20" fmla="*/ 0 w 22"/>
                    <a:gd name="T21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5">
                      <a:moveTo>
                        <a:pt x="3" y="5"/>
                      </a:moveTo>
                      <a:lnTo>
                        <a:pt x="5" y="0"/>
                      </a:lnTo>
                      <a:lnTo>
                        <a:pt x="11" y="0"/>
                      </a:lnTo>
                      <a:lnTo>
                        <a:pt x="14" y="5"/>
                      </a:lnTo>
                      <a:lnTo>
                        <a:pt x="18" y="8"/>
                      </a:lnTo>
                      <a:lnTo>
                        <a:pt x="21" y="11"/>
                      </a:lnTo>
                      <a:lnTo>
                        <a:pt x="14" y="13"/>
                      </a:lnTo>
                      <a:lnTo>
                        <a:pt x="9" y="13"/>
                      </a:lnTo>
                      <a:lnTo>
                        <a:pt x="3" y="14"/>
                      </a:lnTo>
                      <a:lnTo>
                        <a:pt x="0" y="10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" name="Freeform 114"/>
                <p:cNvSpPr>
                  <a:spLocks/>
                </p:cNvSpPr>
                <p:nvPr/>
              </p:nvSpPr>
              <p:spPr bwMode="auto">
                <a:xfrm>
                  <a:off x="4699" y="2950"/>
                  <a:ext cx="8" cy="5"/>
                </a:xfrm>
                <a:custGeom>
                  <a:avLst/>
                  <a:gdLst>
                    <a:gd name="T0" fmla="*/ 7 w 8"/>
                    <a:gd name="T1" fmla="*/ 4 h 5"/>
                    <a:gd name="T2" fmla="*/ 3 w 8"/>
                    <a:gd name="T3" fmla="*/ 1 h 5"/>
                    <a:gd name="T4" fmla="*/ 0 w 8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5">
                      <a:moveTo>
                        <a:pt x="7" y="4"/>
                      </a:moveTo>
                      <a:lnTo>
                        <a:pt x="3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4" name="Freeform 115"/>
              <p:cNvSpPr>
                <a:spLocks/>
              </p:cNvSpPr>
              <p:nvPr/>
            </p:nvSpPr>
            <p:spPr bwMode="auto">
              <a:xfrm>
                <a:off x="4672" y="2820"/>
                <a:ext cx="27" cy="22"/>
              </a:xfrm>
              <a:custGeom>
                <a:avLst/>
                <a:gdLst>
                  <a:gd name="T0" fmla="*/ 0 w 27"/>
                  <a:gd name="T1" fmla="*/ 21 h 22"/>
                  <a:gd name="T2" fmla="*/ 2 w 27"/>
                  <a:gd name="T3" fmla="*/ 16 h 22"/>
                  <a:gd name="T4" fmla="*/ 5 w 27"/>
                  <a:gd name="T5" fmla="*/ 10 h 22"/>
                  <a:gd name="T6" fmla="*/ 11 w 27"/>
                  <a:gd name="T7" fmla="*/ 7 h 22"/>
                  <a:gd name="T8" fmla="*/ 16 w 27"/>
                  <a:gd name="T9" fmla="*/ 5 h 22"/>
                  <a:gd name="T10" fmla="*/ 22 w 27"/>
                  <a:gd name="T11" fmla="*/ 2 h 22"/>
                  <a:gd name="T12" fmla="*/ 26 w 27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2">
                    <a:moveTo>
                      <a:pt x="0" y="21"/>
                    </a:moveTo>
                    <a:lnTo>
                      <a:pt x="2" y="16"/>
                    </a:lnTo>
                    <a:lnTo>
                      <a:pt x="5" y="10"/>
                    </a:lnTo>
                    <a:lnTo>
                      <a:pt x="11" y="7"/>
                    </a:lnTo>
                    <a:lnTo>
                      <a:pt x="16" y="5"/>
                    </a:lnTo>
                    <a:lnTo>
                      <a:pt x="22" y="2"/>
                    </a:lnTo>
                    <a:lnTo>
                      <a:pt x="26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" name="Group 116"/>
            <p:cNvGrpSpPr>
              <a:grpSpLocks/>
            </p:cNvGrpSpPr>
            <p:nvPr/>
          </p:nvGrpSpPr>
          <p:grpSpPr bwMode="auto">
            <a:xfrm>
              <a:off x="5114" y="2675"/>
              <a:ext cx="281" cy="359"/>
              <a:chOff x="5114" y="2675"/>
              <a:chExt cx="281" cy="359"/>
            </a:xfrm>
          </p:grpSpPr>
          <p:sp>
            <p:nvSpPr>
              <p:cNvPr id="147" name="Line 117"/>
              <p:cNvSpPr>
                <a:spLocks noChangeShapeType="1"/>
              </p:cNvSpPr>
              <p:nvPr/>
            </p:nvSpPr>
            <p:spPr bwMode="auto">
              <a:xfrm>
                <a:off x="5279" y="3031"/>
                <a:ext cx="0" cy="3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8" name="Freeform 118"/>
              <p:cNvSpPr>
                <a:spLocks/>
              </p:cNvSpPr>
              <p:nvPr/>
            </p:nvSpPr>
            <p:spPr bwMode="auto">
              <a:xfrm>
                <a:off x="5255" y="2790"/>
                <a:ext cx="24" cy="232"/>
              </a:xfrm>
              <a:custGeom>
                <a:avLst/>
                <a:gdLst>
                  <a:gd name="T0" fmla="*/ 23 w 24"/>
                  <a:gd name="T1" fmla="*/ 231 h 232"/>
                  <a:gd name="T2" fmla="*/ 17 w 24"/>
                  <a:gd name="T3" fmla="*/ 215 h 232"/>
                  <a:gd name="T4" fmla="*/ 14 w 24"/>
                  <a:gd name="T5" fmla="*/ 209 h 232"/>
                  <a:gd name="T6" fmla="*/ 11 w 24"/>
                  <a:gd name="T7" fmla="*/ 202 h 232"/>
                  <a:gd name="T8" fmla="*/ 5 w 24"/>
                  <a:gd name="T9" fmla="*/ 178 h 232"/>
                  <a:gd name="T10" fmla="*/ 0 w 24"/>
                  <a:gd name="T11" fmla="*/ 156 h 232"/>
                  <a:gd name="T12" fmla="*/ 3 w 24"/>
                  <a:gd name="T13" fmla="*/ 87 h 232"/>
                  <a:gd name="T14" fmla="*/ 5 w 24"/>
                  <a:gd name="T15" fmla="*/ 53 h 232"/>
                  <a:gd name="T16" fmla="*/ 6 w 24"/>
                  <a:gd name="T17" fmla="*/ 18 h 232"/>
                  <a:gd name="T18" fmla="*/ 5 w 24"/>
                  <a:gd name="T19" fmla="*/ 13 h 232"/>
                  <a:gd name="T20" fmla="*/ 3 w 24"/>
                  <a:gd name="T21" fmla="*/ 10 h 232"/>
                  <a:gd name="T22" fmla="*/ 2 w 24"/>
                  <a:gd name="T23" fmla="*/ 5 h 232"/>
                  <a:gd name="T24" fmla="*/ 0 w 24"/>
                  <a:gd name="T25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232">
                    <a:moveTo>
                      <a:pt x="23" y="231"/>
                    </a:moveTo>
                    <a:lnTo>
                      <a:pt x="17" y="215"/>
                    </a:lnTo>
                    <a:lnTo>
                      <a:pt x="14" y="209"/>
                    </a:lnTo>
                    <a:lnTo>
                      <a:pt x="11" y="202"/>
                    </a:lnTo>
                    <a:lnTo>
                      <a:pt x="5" y="178"/>
                    </a:lnTo>
                    <a:lnTo>
                      <a:pt x="0" y="156"/>
                    </a:lnTo>
                    <a:lnTo>
                      <a:pt x="3" y="87"/>
                    </a:lnTo>
                    <a:lnTo>
                      <a:pt x="5" y="53"/>
                    </a:lnTo>
                    <a:lnTo>
                      <a:pt x="6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2" y="5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" name="Freeform 119"/>
              <p:cNvSpPr>
                <a:spLocks/>
              </p:cNvSpPr>
              <p:nvPr/>
            </p:nvSpPr>
            <p:spPr bwMode="auto">
              <a:xfrm>
                <a:off x="5203" y="2853"/>
                <a:ext cx="54" cy="93"/>
              </a:xfrm>
              <a:custGeom>
                <a:avLst/>
                <a:gdLst>
                  <a:gd name="T0" fmla="*/ 53 w 54"/>
                  <a:gd name="T1" fmla="*/ 92 h 93"/>
                  <a:gd name="T2" fmla="*/ 50 w 54"/>
                  <a:gd name="T3" fmla="*/ 83 h 93"/>
                  <a:gd name="T4" fmla="*/ 49 w 54"/>
                  <a:gd name="T5" fmla="*/ 72 h 93"/>
                  <a:gd name="T6" fmla="*/ 42 w 54"/>
                  <a:gd name="T7" fmla="*/ 51 h 93"/>
                  <a:gd name="T8" fmla="*/ 39 w 54"/>
                  <a:gd name="T9" fmla="*/ 40 h 93"/>
                  <a:gd name="T10" fmla="*/ 36 w 54"/>
                  <a:gd name="T11" fmla="*/ 30 h 93"/>
                  <a:gd name="T12" fmla="*/ 28 w 54"/>
                  <a:gd name="T13" fmla="*/ 22 h 93"/>
                  <a:gd name="T14" fmla="*/ 17 w 54"/>
                  <a:gd name="T15" fmla="*/ 14 h 93"/>
                  <a:gd name="T16" fmla="*/ 14 w 54"/>
                  <a:gd name="T17" fmla="*/ 11 h 93"/>
                  <a:gd name="T18" fmla="*/ 9 w 54"/>
                  <a:gd name="T19" fmla="*/ 8 h 93"/>
                  <a:gd name="T20" fmla="*/ 0 w 54"/>
                  <a:gd name="T2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93">
                    <a:moveTo>
                      <a:pt x="53" y="92"/>
                    </a:moveTo>
                    <a:lnTo>
                      <a:pt x="50" y="83"/>
                    </a:lnTo>
                    <a:lnTo>
                      <a:pt x="49" y="72"/>
                    </a:lnTo>
                    <a:lnTo>
                      <a:pt x="42" y="51"/>
                    </a:lnTo>
                    <a:lnTo>
                      <a:pt x="39" y="40"/>
                    </a:lnTo>
                    <a:lnTo>
                      <a:pt x="36" y="30"/>
                    </a:lnTo>
                    <a:lnTo>
                      <a:pt x="28" y="22"/>
                    </a:lnTo>
                    <a:lnTo>
                      <a:pt x="17" y="14"/>
                    </a:lnTo>
                    <a:lnTo>
                      <a:pt x="14" y="11"/>
                    </a:lnTo>
                    <a:lnTo>
                      <a:pt x="9" y="8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" name="Freeform 120"/>
              <p:cNvSpPr>
                <a:spLocks/>
              </p:cNvSpPr>
              <p:nvPr/>
            </p:nvSpPr>
            <p:spPr bwMode="auto">
              <a:xfrm>
                <a:off x="5258" y="2813"/>
                <a:ext cx="29" cy="82"/>
              </a:xfrm>
              <a:custGeom>
                <a:avLst/>
                <a:gdLst>
                  <a:gd name="T0" fmla="*/ 0 w 29"/>
                  <a:gd name="T1" fmla="*/ 81 h 82"/>
                  <a:gd name="T2" fmla="*/ 5 w 29"/>
                  <a:gd name="T3" fmla="*/ 61 h 82"/>
                  <a:gd name="T4" fmla="*/ 8 w 29"/>
                  <a:gd name="T5" fmla="*/ 49 h 82"/>
                  <a:gd name="T6" fmla="*/ 13 w 29"/>
                  <a:gd name="T7" fmla="*/ 40 h 82"/>
                  <a:gd name="T8" fmla="*/ 14 w 29"/>
                  <a:gd name="T9" fmla="*/ 34 h 82"/>
                  <a:gd name="T10" fmla="*/ 16 w 29"/>
                  <a:gd name="T11" fmla="*/ 27 h 82"/>
                  <a:gd name="T12" fmla="*/ 17 w 29"/>
                  <a:gd name="T13" fmla="*/ 24 h 82"/>
                  <a:gd name="T14" fmla="*/ 19 w 29"/>
                  <a:gd name="T15" fmla="*/ 22 h 82"/>
                  <a:gd name="T16" fmla="*/ 24 w 29"/>
                  <a:gd name="T17" fmla="*/ 19 h 82"/>
                  <a:gd name="T18" fmla="*/ 25 w 29"/>
                  <a:gd name="T19" fmla="*/ 16 h 82"/>
                  <a:gd name="T20" fmla="*/ 27 w 29"/>
                  <a:gd name="T21" fmla="*/ 13 h 82"/>
                  <a:gd name="T22" fmla="*/ 28 w 29"/>
                  <a:gd name="T23" fmla="*/ 10 h 82"/>
                  <a:gd name="T24" fmla="*/ 28 w 29"/>
                  <a:gd name="T25" fmla="*/ 5 h 82"/>
                  <a:gd name="T26" fmla="*/ 28 w 29"/>
                  <a:gd name="T27" fmla="*/ 3 h 82"/>
                  <a:gd name="T28" fmla="*/ 28 w 29"/>
                  <a:gd name="T2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82">
                    <a:moveTo>
                      <a:pt x="0" y="81"/>
                    </a:moveTo>
                    <a:lnTo>
                      <a:pt x="5" y="61"/>
                    </a:lnTo>
                    <a:lnTo>
                      <a:pt x="8" y="49"/>
                    </a:lnTo>
                    <a:lnTo>
                      <a:pt x="13" y="40"/>
                    </a:lnTo>
                    <a:lnTo>
                      <a:pt x="14" y="34"/>
                    </a:lnTo>
                    <a:lnTo>
                      <a:pt x="16" y="27"/>
                    </a:lnTo>
                    <a:lnTo>
                      <a:pt x="17" y="24"/>
                    </a:lnTo>
                    <a:lnTo>
                      <a:pt x="19" y="22"/>
                    </a:lnTo>
                    <a:lnTo>
                      <a:pt x="24" y="19"/>
                    </a:lnTo>
                    <a:lnTo>
                      <a:pt x="25" y="16"/>
                    </a:lnTo>
                    <a:lnTo>
                      <a:pt x="27" y="13"/>
                    </a:lnTo>
                    <a:lnTo>
                      <a:pt x="28" y="10"/>
                    </a:lnTo>
                    <a:lnTo>
                      <a:pt x="28" y="5"/>
                    </a:lnTo>
                    <a:lnTo>
                      <a:pt x="28" y="3"/>
                    </a:lnTo>
                    <a:lnTo>
                      <a:pt x="28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1" name="Freeform 121"/>
              <p:cNvSpPr>
                <a:spLocks/>
              </p:cNvSpPr>
              <p:nvPr/>
            </p:nvSpPr>
            <p:spPr bwMode="auto">
              <a:xfrm>
                <a:off x="5263" y="2938"/>
                <a:ext cx="11" cy="31"/>
              </a:xfrm>
              <a:custGeom>
                <a:avLst/>
                <a:gdLst>
                  <a:gd name="T0" fmla="*/ 0 w 11"/>
                  <a:gd name="T1" fmla="*/ 30 h 31"/>
                  <a:gd name="T2" fmla="*/ 7 w 11"/>
                  <a:gd name="T3" fmla="*/ 16 h 31"/>
                  <a:gd name="T4" fmla="*/ 9 w 11"/>
                  <a:gd name="T5" fmla="*/ 8 h 31"/>
                  <a:gd name="T6" fmla="*/ 10 w 11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1">
                    <a:moveTo>
                      <a:pt x="0" y="30"/>
                    </a:moveTo>
                    <a:lnTo>
                      <a:pt x="7" y="16"/>
                    </a:lnTo>
                    <a:lnTo>
                      <a:pt x="9" y="8"/>
                    </a:lnTo>
                    <a:lnTo>
                      <a:pt x="1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2" name="Freeform 122"/>
              <p:cNvSpPr>
                <a:spLocks/>
              </p:cNvSpPr>
              <p:nvPr/>
            </p:nvSpPr>
            <p:spPr bwMode="auto">
              <a:xfrm>
                <a:off x="5222" y="2789"/>
                <a:ext cx="35" cy="32"/>
              </a:xfrm>
              <a:custGeom>
                <a:avLst/>
                <a:gdLst>
                  <a:gd name="T0" fmla="*/ 34 w 35"/>
                  <a:gd name="T1" fmla="*/ 31 h 32"/>
                  <a:gd name="T2" fmla="*/ 28 w 35"/>
                  <a:gd name="T3" fmla="*/ 31 h 32"/>
                  <a:gd name="T4" fmla="*/ 23 w 35"/>
                  <a:gd name="T5" fmla="*/ 30 h 32"/>
                  <a:gd name="T6" fmla="*/ 20 w 35"/>
                  <a:gd name="T7" fmla="*/ 30 h 32"/>
                  <a:gd name="T8" fmla="*/ 19 w 35"/>
                  <a:gd name="T9" fmla="*/ 28 h 32"/>
                  <a:gd name="T10" fmla="*/ 16 w 35"/>
                  <a:gd name="T11" fmla="*/ 27 h 32"/>
                  <a:gd name="T12" fmla="*/ 16 w 35"/>
                  <a:gd name="T13" fmla="*/ 25 h 32"/>
                  <a:gd name="T14" fmla="*/ 14 w 35"/>
                  <a:gd name="T15" fmla="*/ 24 h 32"/>
                  <a:gd name="T16" fmla="*/ 13 w 35"/>
                  <a:gd name="T17" fmla="*/ 20 h 32"/>
                  <a:gd name="T18" fmla="*/ 11 w 35"/>
                  <a:gd name="T19" fmla="*/ 19 h 32"/>
                  <a:gd name="T20" fmla="*/ 9 w 35"/>
                  <a:gd name="T21" fmla="*/ 14 h 32"/>
                  <a:gd name="T22" fmla="*/ 8 w 35"/>
                  <a:gd name="T23" fmla="*/ 11 h 32"/>
                  <a:gd name="T24" fmla="*/ 5 w 35"/>
                  <a:gd name="T25" fmla="*/ 8 h 32"/>
                  <a:gd name="T26" fmla="*/ 2 w 35"/>
                  <a:gd name="T27" fmla="*/ 5 h 32"/>
                  <a:gd name="T28" fmla="*/ 2 w 35"/>
                  <a:gd name="T29" fmla="*/ 3 h 32"/>
                  <a:gd name="T30" fmla="*/ 0 w 35"/>
                  <a:gd name="T31" fmla="*/ 2 h 32"/>
                  <a:gd name="T32" fmla="*/ 0 w 35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32">
                    <a:moveTo>
                      <a:pt x="34" y="31"/>
                    </a:moveTo>
                    <a:lnTo>
                      <a:pt x="28" y="31"/>
                    </a:lnTo>
                    <a:lnTo>
                      <a:pt x="23" y="30"/>
                    </a:lnTo>
                    <a:lnTo>
                      <a:pt x="20" y="30"/>
                    </a:lnTo>
                    <a:lnTo>
                      <a:pt x="19" y="28"/>
                    </a:lnTo>
                    <a:lnTo>
                      <a:pt x="16" y="27"/>
                    </a:lnTo>
                    <a:lnTo>
                      <a:pt x="16" y="25"/>
                    </a:lnTo>
                    <a:lnTo>
                      <a:pt x="14" y="24"/>
                    </a:lnTo>
                    <a:lnTo>
                      <a:pt x="13" y="20"/>
                    </a:lnTo>
                    <a:lnTo>
                      <a:pt x="11" y="19"/>
                    </a:lnTo>
                    <a:lnTo>
                      <a:pt x="9" y="14"/>
                    </a:lnTo>
                    <a:lnTo>
                      <a:pt x="8" y="11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" name="Freeform 123"/>
              <p:cNvSpPr>
                <a:spLocks/>
              </p:cNvSpPr>
              <p:nvPr/>
            </p:nvSpPr>
            <p:spPr bwMode="auto">
              <a:xfrm>
                <a:off x="5294" y="2819"/>
                <a:ext cx="16" cy="14"/>
              </a:xfrm>
              <a:custGeom>
                <a:avLst/>
                <a:gdLst>
                  <a:gd name="T0" fmla="*/ 5 w 16"/>
                  <a:gd name="T1" fmla="*/ 0 h 14"/>
                  <a:gd name="T2" fmla="*/ 2 w 16"/>
                  <a:gd name="T3" fmla="*/ 2 h 14"/>
                  <a:gd name="T4" fmla="*/ 0 w 16"/>
                  <a:gd name="T5" fmla="*/ 3 h 14"/>
                  <a:gd name="T6" fmla="*/ 0 w 16"/>
                  <a:gd name="T7" fmla="*/ 5 h 14"/>
                  <a:gd name="T8" fmla="*/ 0 w 16"/>
                  <a:gd name="T9" fmla="*/ 7 h 14"/>
                  <a:gd name="T10" fmla="*/ 2 w 16"/>
                  <a:gd name="T11" fmla="*/ 8 h 14"/>
                  <a:gd name="T12" fmla="*/ 2 w 16"/>
                  <a:gd name="T13" fmla="*/ 10 h 14"/>
                  <a:gd name="T14" fmla="*/ 3 w 16"/>
                  <a:gd name="T15" fmla="*/ 12 h 14"/>
                  <a:gd name="T16" fmla="*/ 5 w 16"/>
                  <a:gd name="T17" fmla="*/ 12 h 14"/>
                  <a:gd name="T18" fmla="*/ 8 w 16"/>
                  <a:gd name="T19" fmla="*/ 13 h 14"/>
                  <a:gd name="T20" fmla="*/ 12 w 16"/>
                  <a:gd name="T21" fmla="*/ 13 h 14"/>
                  <a:gd name="T22" fmla="*/ 14 w 16"/>
                  <a:gd name="T23" fmla="*/ 13 h 14"/>
                  <a:gd name="T24" fmla="*/ 15 w 16"/>
                  <a:gd name="T25" fmla="*/ 13 h 14"/>
                  <a:gd name="T26" fmla="*/ 15 w 16"/>
                  <a:gd name="T27" fmla="*/ 12 h 14"/>
                  <a:gd name="T28" fmla="*/ 15 w 16"/>
                  <a:gd name="T29" fmla="*/ 10 h 14"/>
                  <a:gd name="T30" fmla="*/ 15 w 16"/>
                  <a:gd name="T31" fmla="*/ 8 h 14"/>
                  <a:gd name="T32" fmla="*/ 14 w 16"/>
                  <a:gd name="T33" fmla="*/ 8 h 14"/>
                  <a:gd name="T34" fmla="*/ 12 w 16"/>
                  <a:gd name="T35" fmla="*/ 7 h 14"/>
                  <a:gd name="T36" fmla="*/ 11 w 16"/>
                  <a:gd name="T37" fmla="*/ 3 h 14"/>
                  <a:gd name="T38" fmla="*/ 9 w 16"/>
                  <a:gd name="T39" fmla="*/ 3 h 14"/>
                  <a:gd name="T40" fmla="*/ 6 w 16"/>
                  <a:gd name="T41" fmla="*/ 2 h 14"/>
                  <a:gd name="T42" fmla="*/ 5 w 16"/>
                  <a:gd name="T43" fmla="*/ 2 h 14"/>
                  <a:gd name="T44" fmla="*/ 5 w 16"/>
                  <a:gd name="T4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8" y="13"/>
                    </a:lnTo>
                    <a:lnTo>
                      <a:pt x="12" y="13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5" y="10"/>
                    </a:lnTo>
                    <a:lnTo>
                      <a:pt x="15" y="8"/>
                    </a:lnTo>
                    <a:lnTo>
                      <a:pt x="14" y="8"/>
                    </a:lnTo>
                    <a:lnTo>
                      <a:pt x="12" y="7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" name="Freeform 124"/>
              <p:cNvSpPr>
                <a:spLocks/>
              </p:cNvSpPr>
              <p:nvPr/>
            </p:nvSpPr>
            <p:spPr bwMode="auto">
              <a:xfrm>
                <a:off x="5210" y="2798"/>
                <a:ext cx="21" cy="15"/>
              </a:xfrm>
              <a:custGeom>
                <a:avLst/>
                <a:gdLst>
                  <a:gd name="T0" fmla="*/ 16 w 21"/>
                  <a:gd name="T1" fmla="*/ 2 h 15"/>
                  <a:gd name="T2" fmla="*/ 17 w 21"/>
                  <a:gd name="T3" fmla="*/ 2 h 15"/>
                  <a:gd name="T4" fmla="*/ 19 w 21"/>
                  <a:gd name="T5" fmla="*/ 3 h 15"/>
                  <a:gd name="T6" fmla="*/ 20 w 21"/>
                  <a:gd name="T7" fmla="*/ 3 h 15"/>
                  <a:gd name="T8" fmla="*/ 20 w 21"/>
                  <a:gd name="T9" fmla="*/ 5 h 15"/>
                  <a:gd name="T10" fmla="*/ 19 w 21"/>
                  <a:gd name="T11" fmla="*/ 6 h 15"/>
                  <a:gd name="T12" fmla="*/ 19 w 21"/>
                  <a:gd name="T13" fmla="*/ 8 h 15"/>
                  <a:gd name="T14" fmla="*/ 17 w 21"/>
                  <a:gd name="T15" fmla="*/ 8 h 15"/>
                  <a:gd name="T16" fmla="*/ 16 w 21"/>
                  <a:gd name="T17" fmla="*/ 10 h 15"/>
                  <a:gd name="T18" fmla="*/ 11 w 21"/>
                  <a:gd name="T19" fmla="*/ 11 h 15"/>
                  <a:gd name="T20" fmla="*/ 8 w 21"/>
                  <a:gd name="T21" fmla="*/ 13 h 15"/>
                  <a:gd name="T22" fmla="*/ 2 w 21"/>
                  <a:gd name="T23" fmla="*/ 14 h 15"/>
                  <a:gd name="T24" fmla="*/ 0 w 21"/>
                  <a:gd name="T25" fmla="*/ 14 h 15"/>
                  <a:gd name="T26" fmla="*/ 0 w 21"/>
                  <a:gd name="T27" fmla="*/ 13 h 15"/>
                  <a:gd name="T28" fmla="*/ 0 w 21"/>
                  <a:gd name="T29" fmla="*/ 11 h 15"/>
                  <a:gd name="T30" fmla="*/ 2 w 21"/>
                  <a:gd name="T31" fmla="*/ 10 h 15"/>
                  <a:gd name="T32" fmla="*/ 6 w 21"/>
                  <a:gd name="T33" fmla="*/ 5 h 15"/>
                  <a:gd name="T34" fmla="*/ 9 w 21"/>
                  <a:gd name="T35" fmla="*/ 2 h 15"/>
                  <a:gd name="T36" fmla="*/ 11 w 21"/>
                  <a:gd name="T37" fmla="*/ 0 h 15"/>
                  <a:gd name="T38" fmla="*/ 13 w 21"/>
                  <a:gd name="T39" fmla="*/ 0 h 15"/>
                  <a:gd name="T40" fmla="*/ 16 w 21"/>
                  <a:gd name="T41" fmla="*/ 0 h 15"/>
                  <a:gd name="T42" fmla="*/ 16 w 21"/>
                  <a:gd name="T4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15">
                    <a:moveTo>
                      <a:pt x="16" y="2"/>
                    </a:moveTo>
                    <a:lnTo>
                      <a:pt x="17" y="2"/>
                    </a:lnTo>
                    <a:lnTo>
                      <a:pt x="19" y="3"/>
                    </a:lnTo>
                    <a:lnTo>
                      <a:pt x="20" y="3"/>
                    </a:lnTo>
                    <a:lnTo>
                      <a:pt x="20" y="5"/>
                    </a:lnTo>
                    <a:lnTo>
                      <a:pt x="19" y="6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6" y="10"/>
                    </a:lnTo>
                    <a:lnTo>
                      <a:pt x="11" y="11"/>
                    </a:lnTo>
                    <a:lnTo>
                      <a:pt x="8" y="13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2" y="10"/>
                    </a:lnTo>
                    <a:lnTo>
                      <a:pt x="6" y="5"/>
                    </a:lnTo>
                    <a:lnTo>
                      <a:pt x="9" y="2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2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" name="Freeform 125"/>
              <p:cNvSpPr>
                <a:spLocks/>
              </p:cNvSpPr>
              <p:nvPr/>
            </p:nvSpPr>
            <p:spPr bwMode="auto">
              <a:xfrm>
                <a:off x="5188" y="2854"/>
                <a:ext cx="21" cy="22"/>
              </a:xfrm>
              <a:custGeom>
                <a:avLst/>
                <a:gdLst>
                  <a:gd name="T0" fmla="*/ 14 w 21"/>
                  <a:gd name="T1" fmla="*/ 2 h 22"/>
                  <a:gd name="T2" fmla="*/ 17 w 21"/>
                  <a:gd name="T3" fmla="*/ 3 h 22"/>
                  <a:gd name="T4" fmla="*/ 20 w 21"/>
                  <a:gd name="T5" fmla="*/ 5 h 22"/>
                  <a:gd name="T6" fmla="*/ 20 w 21"/>
                  <a:gd name="T7" fmla="*/ 7 h 22"/>
                  <a:gd name="T8" fmla="*/ 19 w 21"/>
                  <a:gd name="T9" fmla="*/ 8 h 22"/>
                  <a:gd name="T10" fmla="*/ 19 w 21"/>
                  <a:gd name="T11" fmla="*/ 10 h 22"/>
                  <a:gd name="T12" fmla="*/ 19 w 21"/>
                  <a:gd name="T13" fmla="*/ 11 h 22"/>
                  <a:gd name="T14" fmla="*/ 14 w 21"/>
                  <a:gd name="T15" fmla="*/ 15 h 22"/>
                  <a:gd name="T16" fmla="*/ 11 w 21"/>
                  <a:gd name="T17" fmla="*/ 18 h 22"/>
                  <a:gd name="T18" fmla="*/ 8 w 21"/>
                  <a:gd name="T19" fmla="*/ 20 h 22"/>
                  <a:gd name="T20" fmla="*/ 2 w 21"/>
                  <a:gd name="T21" fmla="*/ 21 h 22"/>
                  <a:gd name="T22" fmla="*/ 0 w 21"/>
                  <a:gd name="T23" fmla="*/ 20 h 22"/>
                  <a:gd name="T24" fmla="*/ 0 w 21"/>
                  <a:gd name="T25" fmla="*/ 18 h 22"/>
                  <a:gd name="T26" fmla="*/ 0 w 21"/>
                  <a:gd name="T27" fmla="*/ 15 h 22"/>
                  <a:gd name="T28" fmla="*/ 2 w 21"/>
                  <a:gd name="T29" fmla="*/ 13 h 22"/>
                  <a:gd name="T30" fmla="*/ 5 w 21"/>
                  <a:gd name="T31" fmla="*/ 7 h 22"/>
                  <a:gd name="T32" fmla="*/ 9 w 21"/>
                  <a:gd name="T33" fmla="*/ 2 h 22"/>
                  <a:gd name="T34" fmla="*/ 11 w 21"/>
                  <a:gd name="T35" fmla="*/ 0 h 22"/>
                  <a:gd name="T36" fmla="*/ 13 w 21"/>
                  <a:gd name="T37" fmla="*/ 0 h 22"/>
                  <a:gd name="T38" fmla="*/ 14 w 21"/>
                  <a:gd name="T39" fmla="*/ 0 h 22"/>
                  <a:gd name="T40" fmla="*/ 14 w 21"/>
                  <a:gd name="T41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22">
                    <a:moveTo>
                      <a:pt x="14" y="2"/>
                    </a:moveTo>
                    <a:lnTo>
                      <a:pt x="17" y="3"/>
                    </a:lnTo>
                    <a:lnTo>
                      <a:pt x="20" y="5"/>
                    </a:lnTo>
                    <a:lnTo>
                      <a:pt x="20" y="7"/>
                    </a:lnTo>
                    <a:lnTo>
                      <a:pt x="19" y="8"/>
                    </a:lnTo>
                    <a:lnTo>
                      <a:pt x="19" y="10"/>
                    </a:lnTo>
                    <a:lnTo>
                      <a:pt x="19" y="11"/>
                    </a:lnTo>
                    <a:lnTo>
                      <a:pt x="14" y="15"/>
                    </a:lnTo>
                    <a:lnTo>
                      <a:pt x="11" y="18"/>
                    </a:lnTo>
                    <a:lnTo>
                      <a:pt x="8" y="20"/>
                    </a:lnTo>
                    <a:lnTo>
                      <a:pt x="2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2" y="13"/>
                    </a:lnTo>
                    <a:lnTo>
                      <a:pt x="5" y="7"/>
                    </a:lnTo>
                    <a:lnTo>
                      <a:pt x="9" y="2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4" y="2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" name="Freeform 126"/>
              <p:cNvSpPr>
                <a:spLocks/>
              </p:cNvSpPr>
              <p:nvPr/>
            </p:nvSpPr>
            <p:spPr bwMode="auto">
              <a:xfrm>
                <a:off x="5222" y="2882"/>
                <a:ext cx="13" cy="16"/>
              </a:xfrm>
              <a:custGeom>
                <a:avLst/>
                <a:gdLst>
                  <a:gd name="T0" fmla="*/ 9 w 13"/>
                  <a:gd name="T1" fmla="*/ 2 h 16"/>
                  <a:gd name="T2" fmla="*/ 11 w 13"/>
                  <a:gd name="T3" fmla="*/ 5 h 16"/>
                  <a:gd name="T4" fmla="*/ 12 w 13"/>
                  <a:gd name="T5" fmla="*/ 6 h 16"/>
                  <a:gd name="T6" fmla="*/ 12 w 13"/>
                  <a:gd name="T7" fmla="*/ 8 h 16"/>
                  <a:gd name="T8" fmla="*/ 11 w 13"/>
                  <a:gd name="T9" fmla="*/ 8 h 16"/>
                  <a:gd name="T10" fmla="*/ 11 w 13"/>
                  <a:gd name="T11" fmla="*/ 9 h 16"/>
                  <a:gd name="T12" fmla="*/ 8 w 13"/>
                  <a:gd name="T13" fmla="*/ 12 h 16"/>
                  <a:gd name="T14" fmla="*/ 6 w 13"/>
                  <a:gd name="T15" fmla="*/ 15 h 16"/>
                  <a:gd name="T16" fmla="*/ 5 w 13"/>
                  <a:gd name="T17" fmla="*/ 15 h 16"/>
                  <a:gd name="T18" fmla="*/ 2 w 13"/>
                  <a:gd name="T19" fmla="*/ 15 h 16"/>
                  <a:gd name="T20" fmla="*/ 0 w 13"/>
                  <a:gd name="T21" fmla="*/ 14 h 16"/>
                  <a:gd name="T22" fmla="*/ 0 w 13"/>
                  <a:gd name="T23" fmla="*/ 12 h 16"/>
                  <a:gd name="T24" fmla="*/ 0 w 13"/>
                  <a:gd name="T25" fmla="*/ 11 h 16"/>
                  <a:gd name="T26" fmla="*/ 0 w 13"/>
                  <a:gd name="T27" fmla="*/ 9 h 16"/>
                  <a:gd name="T28" fmla="*/ 0 w 13"/>
                  <a:gd name="T29" fmla="*/ 8 h 16"/>
                  <a:gd name="T30" fmla="*/ 2 w 13"/>
                  <a:gd name="T31" fmla="*/ 5 h 16"/>
                  <a:gd name="T32" fmla="*/ 3 w 13"/>
                  <a:gd name="T33" fmla="*/ 2 h 16"/>
                  <a:gd name="T34" fmla="*/ 5 w 13"/>
                  <a:gd name="T35" fmla="*/ 0 h 16"/>
                  <a:gd name="T36" fmla="*/ 6 w 13"/>
                  <a:gd name="T37" fmla="*/ 0 h 16"/>
                  <a:gd name="T38" fmla="*/ 8 w 13"/>
                  <a:gd name="T39" fmla="*/ 2 h 16"/>
                  <a:gd name="T40" fmla="*/ 9 w 13"/>
                  <a:gd name="T4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6">
                    <a:moveTo>
                      <a:pt x="9" y="2"/>
                    </a:moveTo>
                    <a:lnTo>
                      <a:pt x="11" y="5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1" y="8"/>
                    </a:lnTo>
                    <a:lnTo>
                      <a:pt x="11" y="9"/>
                    </a:lnTo>
                    <a:lnTo>
                      <a:pt x="8" y="12"/>
                    </a:lnTo>
                    <a:lnTo>
                      <a:pt x="6" y="15"/>
                    </a:lnTo>
                    <a:lnTo>
                      <a:pt x="5" y="15"/>
                    </a:lnTo>
                    <a:lnTo>
                      <a:pt x="2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9" y="2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" name="Freeform 127"/>
              <p:cNvSpPr>
                <a:spLocks/>
              </p:cNvSpPr>
              <p:nvPr/>
            </p:nvSpPr>
            <p:spPr bwMode="auto">
              <a:xfrm>
                <a:off x="5255" y="2784"/>
                <a:ext cx="24" cy="15"/>
              </a:xfrm>
              <a:custGeom>
                <a:avLst/>
                <a:gdLst>
                  <a:gd name="T0" fmla="*/ 0 w 24"/>
                  <a:gd name="T1" fmla="*/ 8 h 15"/>
                  <a:gd name="T2" fmla="*/ 2 w 24"/>
                  <a:gd name="T3" fmla="*/ 10 h 15"/>
                  <a:gd name="T4" fmla="*/ 2 w 24"/>
                  <a:gd name="T5" fmla="*/ 11 h 15"/>
                  <a:gd name="T6" fmla="*/ 3 w 24"/>
                  <a:gd name="T7" fmla="*/ 13 h 15"/>
                  <a:gd name="T8" fmla="*/ 6 w 24"/>
                  <a:gd name="T9" fmla="*/ 14 h 15"/>
                  <a:gd name="T10" fmla="*/ 9 w 24"/>
                  <a:gd name="T11" fmla="*/ 14 h 15"/>
                  <a:gd name="T12" fmla="*/ 12 w 24"/>
                  <a:gd name="T13" fmla="*/ 14 h 15"/>
                  <a:gd name="T14" fmla="*/ 14 w 24"/>
                  <a:gd name="T15" fmla="*/ 13 h 15"/>
                  <a:gd name="T16" fmla="*/ 17 w 24"/>
                  <a:gd name="T17" fmla="*/ 11 h 15"/>
                  <a:gd name="T18" fmla="*/ 20 w 24"/>
                  <a:gd name="T19" fmla="*/ 11 h 15"/>
                  <a:gd name="T20" fmla="*/ 20 w 24"/>
                  <a:gd name="T21" fmla="*/ 10 h 15"/>
                  <a:gd name="T22" fmla="*/ 22 w 24"/>
                  <a:gd name="T23" fmla="*/ 8 h 15"/>
                  <a:gd name="T24" fmla="*/ 22 w 24"/>
                  <a:gd name="T25" fmla="*/ 6 h 15"/>
                  <a:gd name="T26" fmla="*/ 22 w 24"/>
                  <a:gd name="T27" fmla="*/ 3 h 15"/>
                  <a:gd name="T28" fmla="*/ 23 w 24"/>
                  <a:gd name="T29" fmla="*/ 2 h 15"/>
                  <a:gd name="T30" fmla="*/ 20 w 24"/>
                  <a:gd name="T31" fmla="*/ 0 h 15"/>
                  <a:gd name="T32" fmla="*/ 17 w 24"/>
                  <a:gd name="T33" fmla="*/ 0 h 15"/>
                  <a:gd name="T34" fmla="*/ 14 w 24"/>
                  <a:gd name="T35" fmla="*/ 2 h 15"/>
                  <a:gd name="T36" fmla="*/ 12 w 24"/>
                  <a:gd name="T37" fmla="*/ 2 h 15"/>
                  <a:gd name="T38" fmla="*/ 8 w 24"/>
                  <a:gd name="T39" fmla="*/ 3 h 15"/>
                  <a:gd name="T40" fmla="*/ 6 w 24"/>
                  <a:gd name="T41" fmla="*/ 5 h 15"/>
                  <a:gd name="T42" fmla="*/ 3 w 24"/>
                  <a:gd name="T43" fmla="*/ 8 h 15"/>
                  <a:gd name="T44" fmla="*/ 2 w 24"/>
                  <a:gd name="T45" fmla="*/ 8 h 15"/>
                  <a:gd name="T46" fmla="*/ 0 w 24"/>
                  <a:gd name="T4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4" h="15">
                    <a:moveTo>
                      <a:pt x="0" y="8"/>
                    </a:moveTo>
                    <a:lnTo>
                      <a:pt x="2" y="10"/>
                    </a:lnTo>
                    <a:lnTo>
                      <a:pt x="2" y="11"/>
                    </a:lnTo>
                    <a:lnTo>
                      <a:pt x="3" y="13"/>
                    </a:lnTo>
                    <a:lnTo>
                      <a:pt x="6" y="14"/>
                    </a:lnTo>
                    <a:lnTo>
                      <a:pt x="9" y="14"/>
                    </a:lnTo>
                    <a:lnTo>
                      <a:pt x="12" y="14"/>
                    </a:lnTo>
                    <a:lnTo>
                      <a:pt x="14" y="13"/>
                    </a:lnTo>
                    <a:lnTo>
                      <a:pt x="17" y="11"/>
                    </a:lnTo>
                    <a:lnTo>
                      <a:pt x="20" y="11"/>
                    </a:lnTo>
                    <a:lnTo>
                      <a:pt x="20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2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3"/>
                    </a:lnTo>
                    <a:lnTo>
                      <a:pt x="6" y="5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" name="Freeform 128"/>
              <p:cNvSpPr>
                <a:spLocks/>
              </p:cNvSpPr>
              <p:nvPr/>
            </p:nvSpPr>
            <p:spPr bwMode="auto">
              <a:xfrm>
                <a:off x="5200" y="2776"/>
                <a:ext cx="20" cy="10"/>
              </a:xfrm>
              <a:custGeom>
                <a:avLst/>
                <a:gdLst>
                  <a:gd name="T0" fmla="*/ 16 w 20"/>
                  <a:gd name="T1" fmla="*/ 9 h 10"/>
                  <a:gd name="T2" fmla="*/ 18 w 20"/>
                  <a:gd name="T3" fmla="*/ 8 h 10"/>
                  <a:gd name="T4" fmla="*/ 19 w 20"/>
                  <a:gd name="T5" fmla="*/ 6 h 10"/>
                  <a:gd name="T6" fmla="*/ 19 w 20"/>
                  <a:gd name="T7" fmla="*/ 5 h 10"/>
                  <a:gd name="T8" fmla="*/ 19 w 20"/>
                  <a:gd name="T9" fmla="*/ 3 h 10"/>
                  <a:gd name="T10" fmla="*/ 16 w 20"/>
                  <a:gd name="T11" fmla="*/ 2 h 10"/>
                  <a:gd name="T12" fmla="*/ 13 w 20"/>
                  <a:gd name="T13" fmla="*/ 2 h 10"/>
                  <a:gd name="T14" fmla="*/ 11 w 20"/>
                  <a:gd name="T15" fmla="*/ 0 h 10"/>
                  <a:gd name="T16" fmla="*/ 8 w 20"/>
                  <a:gd name="T17" fmla="*/ 0 h 10"/>
                  <a:gd name="T18" fmla="*/ 3 w 20"/>
                  <a:gd name="T19" fmla="*/ 0 h 10"/>
                  <a:gd name="T20" fmla="*/ 0 w 20"/>
                  <a:gd name="T21" fmla="*/ 0 h 10"/>
                  <a:gd name="T22" fmla="*/ 0 w 20"/>
                  <a:gd name="T23" fmla="*/ 2 h 10"/>
                  <a:gd name="T24" fmla="*/ 0 w 20"/>
                  <a:gd name="T25" fmla="*/ 3 h 10"/>
                  <a:gd name="T26" fmla="*/ 2 w 20"/>
                  <a:gd name="T27" fmla="*/ 5 h 10"/>
                  <a:gd name="T28" fmla="*/ 3 w 20"/>
                  <a:gd name="T29" fmla="*/ 6 h 10"/>
                  <a:gd name="T30" fmla="*/ 8 w 20"/>
                  <a:gd name="T31" fmla="*/ 8 h 10"/>
                  <a:gd name="T32" fmla="*/ 10 w 20"/>
                  <a:gd name="T33" fmla="*/ 8 h 10"/>
                  <a:gd name="T34" fmla="*/ 11 w 20"/>
                  <a:gd name="T35" fmla="*/ 8 h 10"/>
                  <a:gd name="T36" fmla="*/ 13 w 20"/>
                  <a:gd name="T37" fmla="*/ 8 h 10"/>
                  <a:gd name="T38" fmla="*/ 16 w 20"/>
                  <a:gd name="T3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" h="10">
                    <a:moveTo>
                      <a:pt x="16" y="9"/>
                    </a:moveTo>
                    <a:lnTo>
                      <a:pt x="18" y="8"/>
                    </a:lnTo>
                    <a:lnTo>
                      <a:pt x="19" y="6"/>
                    </a:lnTo>
                    <a:lnTo>
                      <a:pt x="19" y="5"/>
                    </a:lnTo>
                    <a:lnTo>
                      <a:pt x="19" y="3"/>
                    </a:lnTo>
                    <a:lnTo>
                      <a:pt x="16" y="2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8" y="8"/>
                    </a:lnTo>
                    <a:lnTo>
                      <a:pt x="10" y="8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6" y="9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" name="Line 129"/>
              <p:cNvSpPr>
                <a:spLocks noChangeShapeType="1"/>
              </p:cNvSpPr>
              <p:nvPr/>
            </p:nvSpPr>
            <p:spPr bwMode="auto">
              <a:xfrm>
                <a:off x="5221" y="2786"/>
                <a:ext cx="0" cy="0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0" name="Line 130"/>
              <p:cNvSpPr>
                <a:spLocks noChangeShapeType="1"/>
              </p:cNvSpPr>
              <p:nvPr/>
            </p:nvSpPr>
            <p:spPr bwMode="auto">
              <a:xfrm>
                <a:off x="5219" y="2786"/>
                <a:ext cx="3" cy="3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1" name="Freeform 131"/>
              <p:cNvSpPr>
                <a:spLocks/>
              </p:cNvSpPr>
              <p:nvPr/>
            </p:nvSpPr>
            <p:spPr bwMode="auto">
              <a:xfrm>
                <a:off x="5279" y="2938"/>
                <a:ext cx="17" cy="12"/>
              </a:xfrm>
              <a:custGeom>
                <a:avLst/>
                <a:gdLst>
                  <a:gd name="T0" fmla="*/ 4 w 17"/>
                  <a:gd name="T1" fmla="*/ 0 h 12"/>
                  <a:gd name="T2" fmla="*/ 1 w 17"/>
                  <a:gd name="T3" fmla="*/ 2 h 12"/>
                  <a:gd name="T4" fmla="*/ 0 w 17"/>
                  <a:gd name="T5" fmla="*/ 3 h 12"/>
                  <a:gd name="T6" fmla="*/ 0 w 17"/>
                  <a:gd name="T7" fmla="*/ 5 h 12"/>
                  <a:gd name="T8" fmla="*/ 0 w 17"/>
                  <a:gd name="T9" fmla="*/ 6 h 12"/>
                  <a:gd name="T10" fmla="*/ 3 w 17"/>
                  <a:gd name="T11" fmla="*/ 8 h 12"/>
                  <a:gd name="T12" fmla="*/ 4 w 17"/>
                  <a:gd name="T13" fmla="*/ 10 h 12"/>
                  <a:gd name="T14" fmla="*/ 6 w 17"/>
                  <a:gd name="T15" fmla="*/ 11 h 12"/>
                  <a:gd name="T16" fmla="*/ 9 w 17"/>
                  <a:gd name="T17" fmla="*/ 11 h 12"/>
                  <a:gd name="T18" fmla="*/ 13 w 17"/>
                  <a:gd name="T19" fmla="*/ 11 h 12"/>
                  <a:gd name="T20" fmla="*/ 15 w 17"/>
                  <a:gd name="T21" fmla="*/ 11 h 12"/>
                  <a:gd name="T22" fmla="*/ 16 w 17"/>
                  <a:gd name="T23" fmla="*/ 11 h 12"/>
                  <a:gd name="T24" fmla="*/ 16 w 17"/>
                  <a:gd name="T25" fmla="*/ 10 h 12"/>
                  <a:gd name="T26" fmla="*/ 16 w 17"/>
                  <a:gd name="T27" fmla="*/ 8 h 12"/>
                  <a:gd name="T28" fmla="*/ 16 w 17"/>
                  <a:gd name="T29" fmla="*/ 6 h 12"/>
                  <a:gd name="T30" fmla="*/ 15 w 17"/>
                  <a:gd name="T31" fmla="*/ 5 h 12"/>
                  <a:gd name="T32" fmla="*/ 13 w 17"/>
                  <a:gd name="T33" fmla="*/ 5 h 12"/>
                  <a:gd name="T34" fmla="*/ 10 w 17"/>
                  <a:gd name="T35" fmla="*/ 3 h 12"/>
                  <a:gd name="T36" fmla="*/ 7 w 17"/>
                  <a:gd name="T37" fmla="*/ 2 h 12"/>
                  <a:gd name="T38" fmla="*/ 6 w 17"/>
                  <a:gd name="T39" fmla="*/ 2 h 12"/>
                  <a:gd name="T40" fmla="*/ 4 w 17"/>
                  <a:gd name="T41" fmla="*/ 2 h 12"/>
                  <a:gd name="T42" fmla="*/ 4 w 17"/>
                  <a:gd name="T4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12">
                    <a:moveTo>
                      <a:pt x="4" y="0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4" y="10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13" y="11"/>
                    </a:lnTo>
                    <a:lnTo>
                      <a:pt x="15" y="11"/>
                    </a:lnTo>
                    <a:lnTo>
                      <a:pt x="16" y="11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6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0" y="3"/>
                    </a:lnTo>
                    <a:lnTo>
                      <a:pt x="7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0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2" name="Freeform 132"/>
              <p:cNvSpPr>
                <a:spLocks/>
              </p:cNvSpPr>
              <p:nvPr/>
            </p:nvSpPr>
            <p:spPr bwMode="auto">
              <a:xfrm>
                <a:off x="5170" y="2806"/>
                <a:ext cx="87" cy="70"/>
              </a:xfrm>
              <a:custGeom>
                <a:avLst/>
                <a:gdLst>
                  <a:gd name="T0" fmla="*/ 86 w 87"/>
                  <a:gd name="T1" fmla="*/ 69 h 70"/>
                  <a:gd name="T2" fmla="*/ 85 w 87"/>
                  <a:gd name="T3" fmla="*/ 60 h 70"/>
                  <a:gd name="T4" fmla="*/ 74 w 87"/>
                  <a:gd name="T5" fmla="*/ 52 h 70"/>
                  <a:gd name="T6" fmla="*/ 53 w 87"/>
                  <a:gd name="T7" fmla="*/ 35 h 70"/>
                  <a:gd name="T8" fmla="*/ 31 w 87"/>
                  <a:gd name="T9" fmla="*/ 29 h 70"/>
                  <a:gd name="T10" fmla="*/ 25 w 87"/>
                  <a:gd name="T11" fmla="*/ 13 h 70"/>
                  <a:gd name="T12" fmla="*/ 14 w 87"/>
                  <a:gd name="T13" fmla="*/ 8 h 70"/>
                  <a:gd name="T14" fmla="*/ 0 w 87"/>
                  <a:gd name="T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70">
                    <a:moveTo>
                      <a:pt x="86" y="69"/>
                    </a:moveTo>
                    <a:lnTo>
                      <a:pt x="85" y="60"/>
                    </a:lnTo>
                    <a:lnTo>
                      <a:pt x="74" y="52"/>
                    </a:lnTo>
                    <a:lnTo>
                      <a:pt x="53" y="35"/>
                    </a:lnTo>
                    <a:lnTo>
                      <a:pt x="31" y="29"/>
                    </a:lnTo>
                    <a:lnTo>
                      <a:pt x="25" y="13"/>
                    </a:lnTo>
                    <a:lnTo>
                      <a:pt x="14" y="8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" name="Freeform 133"/>
              <p:cNvSpPr>
                <a:spLocks/>
              </p:cNvSpPr>
              <p:nvPr/>
            </p:nvSpPr>
            <p:spPr bwMode="auto">
              <a:xfrm>
                <a:off x="5255" y="2845"/>
                <a:ext cx="90" cy="65"/>
              </a:xfrm>
              <a:custGeom>
                <a:avLst/>
                <a:gdLst>
                  <a:gd name="T0" fmla="*/ 0 w 90"/>
                  <a:gd name="T1" fmla="*/ 64 h 65"/>
                  <a:gd name="T2" fmla="*/ 13 w 90"/>
                  <a:gd name="T3" fmla="*/ 63 h 65"/>
                  <a:gd name="T4" fmla="*/ 24 w 90"/>
                  <a:gd name="T5" fmla="*/ 55 h 65"/>
                  <a:gd name="T6" fmla="*/ 44 w 90"/>
                  <a:gd name="T7" fmla="*/ 40 h 65"/>
                  <a:gd name="T8" fmla="*/ 52 w 90"/>
                  <a:gd name="T9" fmla="*/ 24 h 65"/>
                  <a:gd name="T10" fmla="*/ 72 w 90"/>
                  <a:gd name="T11" fmla="*/ 18 h 65"/>
                  <a:gd name="T12" fmla="*/ 78 w 90"/>
                  <a:gd name="T13" fmla="*/ 11 h 65"/>
                  <a:gd name="T14" fmla="*/ 89 w 90"/>
                  <a:gd name="T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65">
                    <a:moveTo>
                      <a:pt x="0" y="64"/>
                    </a:moveTo>
                    <a:lnTo>
                      <a:pt x="13" y="63"/>
                    </a:lnTo>
                    <a:lnTo>
                      <a:pt x="24" y="55"/>
                    </a:lnTo>
                    <a:lnTo>
                      <a:pt x="44" y="40"/>
                    </a:lnTo>
                    <a:lnTo>
                      <a:pt x="52" y="24"/>
                    </a:lnTo>
                    <a:lnTo>
                      <a:pt x="72" y="18"/>
                    </a:lnTo>
                    <a:lnTo>
                      <a:pt x="78" y="11"/>
                    </a:lnTo>
                    <a:lnTo>
                      <a:pt x="89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" name="Freeform 134"/>
              <p:cNvSpPr>
                <a:spLocks/>
              </p:cNvSpPr>
              <p:nvPr/>
            </p:nvSpPr>
            <p:spPr bwMode="auto">
              <a:xfrm>
                <a:off x="5313" y="2869"/>
                <a:ext cx="52" cy="7"/>
              </a:xfrm>
              <a:custGeom>
                <a:avLst/>
                <a:gdLst>
                  <a:gd name="T0" fmla="*/ 0 w 52"/>
                  <a:gd name="T1" fmla="*/ 0 h 7"/>
                  <a:gd name="T2" fmla="*/ 31 w 52"/>
                  <a:gd name="T3" fmla="*/ 3 h 7"/>
                  <a:gd name="T4" fmla="*/ 51 w 52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7">
                    <a:moveTo>
                      <a:pt x="0" y="0"/>
                    </a:moveTo>
                    <a:lnTo>
                      <a:pt x="31" y="3"/>
                    </a:lnTo>
                    <a:lnTo>
                      <a:pt x="51" y="6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" name="Freeform 135"/>
              <p:cNvSpPr>
                <a:spLocks/>
              </p:cNvSpPr>
              <p:nvPr/>
            </p:nvSpPr>
            <p:spPr bwMode="auto">
              <a:xfrm>
                <a:off x="5125" y="2832"/>
                <a:ext cx="74" cy="5"/>
              </a:xfrm>
              <a:custGeom>
                <a:avLst/>
                <a:gdLst>
                  <a:gd name="T0" fmla="*/ 73 w 74"/>
                  <a:gd name="T1" fmla="*/ 4 h 5"/>
                  <a:gd name="T2" fmla="*/ 62 w 74"/>
                  <a:gd name="T3" fmla="*/ 0 h 5"/>
                  <a:gd name="T4" fmla="*/ 52 w 74"/>
                  <a:gd name="T5" fmla="*/ 0 h 5"/>
                  <a:gd name="T6" fmla="*/ 42 w 74"/>
                  <a:gd name="T7" fmla="*/ 4 h 5"/>
                  <a:gd name="T8" fmla="*/ 33 w 74"/>
                  <a:gd name="T9" fmla="*/ 4 h 5"/>
                  <a:gd name="T10" fmla="*/ 20 w 74"/>
                  <a:gd name="T11" fmla="*/ 4 h 5"/>
                  <a:gd name="T12" fmla="*/ 9 w 74"/>
                  <a:gd name="T13" fmla="*/ 4 h 5"/>
                  <a:gd name="T14" fmla="*/ 0 w 74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5">
                    <a:moveTo>
                      <a:pt x="73" y="4"/>
                    </a:moveTo>
                    <a:lnTo>
                      <a:pt x="62" y="0"/>
                    </a:lnTo>
                    <a:lnTo>
                      <a:pt x="52" y="0"/>
                    </a:lnTo>
                    <a:lnTo>
                      <a:pt x="42" y="4"/>
                    </a:lnTo>
                    <a:lnTo>
                      <a:pt x="33" y="4"/>
                    </a:lnTo>
                    <a:lnTo>
                      <a:pt x="20" y="4"/>
                    </a:lnTo>
                    <a:lnTo>
                      <a:pt x="9" y="4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" name="Freeform 136"/>
              <p:cNvSpPr>
                <a:spLocks/>
              </p:cNvSpPr>
              <p:nvPr/>
            </p:nvSpPr>
            <p:spPr bwMode="auto">
              <a:xfrm>
                <a:off x="5241" y="2675"/>
                <a:ext cx="16" cy="130"/>
              </a:xfrm>
              <a:custGeom>
                <a:avLst/>
                <a:gdLst>
                  <a:gd name="T0" fmla="*/ 15 w 16"/>
                  <a:gd name="T1" fmla="*/ 129 h 130"/>
                  <a:gd name="T2" fmla="*/ 8 w 16"/>
                  <a:gd name="T3" fmla="*/ 113 h 130"/>
                  <a:gd name="T4" fmla="*/ 5 w 16"/>
                  <a:gd name="T5" fmla="*/ 101 h 130"/>
                  <a:gd name="T6" fmla="*/ 0 w 16"/>
                  <a:gd name="T7" fmla="*/ 88 h 130"/>
                  <a:gd name="T8" fmla="*/ 0 w 16"/>
                  <a:gd name="T9" fmla="*/ 72 h 130"/>
                  <a:gd name="T10" fmla="*/ 0 w 16"/>
                  <a:gd name="T11" fmla="*/ 59 h 130"/>
                  <a:gd name="T12" fmla="*/ 3 w 16"/>
                  <a:gd name="T13" fmla="*/ 46 h 130"/>
                  <a:gd name="T14" fmla="*/ 5 w 16"/>
                  <a:gd name="T15" fmla="*/ 34 h 130"/>
                  <a:gd name="T16" fmla="*/ 8 w 16"/>
                  <a:gd name="T17" fmla="*/ 16 h 130"/>
                  <a:gd name="T18" fmla="*/ 8 w 16"/>
                  <a:gd name="T1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30">
                    <a:moveTo>
                      <a:pt x="15" y="129"/>
                    </a:moveTo>
                    <a:lnTo>
                      <a:pt x="8" y="113"/>
                    </a:lnTo>
                    <a:lnTo>
                      <a:pt x="5" y="101"/>
                    </a:lnTo>
                    <a:lnTo>
                      <a:pt x="0" y="88"/>
                    </a:lnTo>
                    <a:lnTo>
                      <a:pt x="0" y="72"/>
                    </a:lnTo>
                    <a:lnTo>
                      <a:pt x="0" y="59"/>
                    </a:lnTo>
                    <a:lnTo>
                      <a:pt x="3" y="46"/>
                    </a:lnTo>
                    <a:lnTo>
                      <a:pt x="5" y="34"/>
                    </a:lnTo>
                    <a:lnTo>
                      <a:pt x="8" y="16"/>
                    </a:lnTo>
                    <a:lnTo>
                      <a:pt x="8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" name="Freeform 137"/>
              <p:cNvSpPr>
                <a:spLocks/>
              </p:cNvSpPr>
              <p:nvPr/>
            </p:nvSpPr>
            <p:spPr bwMode="auto">
              <a:xfrm>
                <a:off x="5288" y="2893"/>
                <a:ext cx="85" cy="76"/>
              </a:xfrm>
              <a:custGeom>
                <a:avLst/>
                <a:gdLst>
                  <a:gd name="T0" fmla="*/ 0 w 85"/>
                  <a:gd name="T1" fmla="*/ 0 h 76"/>
                  <a:gd name="T2" fmla="*/ 14 w 85"/>
                  <a:gd name="T3" fmla="*/ 6 h 76"/>
                  <a:gd name="T4" fmla="*/ 42 w 85"/>
                  <a:gd name="T5" fmla="*/ 14 h 76"/>
                  <a:gd name="T6" fmla="*/ 56 w 85"/>
                  <a:gd name="T7" fmla="*/ 22 h 76"/>
                  <a:gd name="T8" fmla="*/ 64 w 85"/>
                  <a:gd name="T9" fmla="*/ 29 h 76"/>
                  <a:gd name="T10" fmla="*/ 67 w 85"/>
                  <a:gd name="T11" fmla="*/ 37 h 76"/>
                  <a:gd name="T12" fmla="*/ 70 w 85"/>
                  <a:gd name="T13" fmla="*/ 45 h 76"/>
                  <a:gd name="T14" fmla="*/ 70 w 85"/>
                  <a:gd name="T15" fmla="*/ 53 h 76"/>
                  <a:gd name="T16" fmla="*/ 73 w 85"/>
                  <a:gd name="T17" fmla="*/ 59 h 76"/>
                  <a:gd name="T18" fmla="*/ 81 w 85"/>
                  <a:gd name="T19" fmla="*/ 67 h 76"/>
                  <a:gd name="T20" fmla="*/ 84 w 85"/>
                  <a:gd name="T21" fmla="*/ 7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76">
                    <a:moveTo>
                      <a:pt x="0" y="0"/>
                    </a:moveTo>
                    <a:lnTo>
                      <a:pt x="14" y="6"/>
                    </a:lnTo>
                    <a:lnTo>
                      <a:pt x="42" y="14"/>
                    </a:lnTo>
                    <a:lnTo>
                      <a:pt x="56" y="22"/>
                    </a:lnTo>
                    <a:lnTo>
                      <a:pt x="64" y="29"/>
                    </a:lnTo>
                    <a:lnTo>
                      <a:pt x="67" y="37"/>
                    </a:lnTo>
                    <a:lnTo>
                      <a:pt x="70" y="45"/>
                    </a:lnTo>
                    <a:lnTo>
                      <a:pt x="70" y="53"/>
                    </a:lnTo>
                    <a:lnTo>
                      <a:pt x="73" y="59"/>
                    </a:lnTo>
                    <a:lnTo>
                      <a:pt x="81" y="67"/>
                    </a:lnTo>
                    <a:lnTo>
                      <a:pt x="84" y="75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" name="Freeform 138"/>
              <p:cNvSpPr>
                <a:spLocks/>
              </p:cNvSpPr>
              <p:nvPr/>
            </p:nvSpPr>
            <p:spPr bwMode="auto">
              <a:xfrm>
                <a:off x="5241" y="2728"/>
                <a:ext cx="38" cy="10"/>
              </a:xfrm>
              <a:custGeom>
                <a:avLst/>
                <a:gdLst>
                  <a:gd name="T0" fmla="*/ 0 w 38"/>
                  <a:gd name="T1" fmla="*/ 9 h 10"/>
                  <a:gd name="T2" fmla="*/ 8 w 38"/>
                  <a:gd name="T3" fmla="*/ 8 h 10"/>
                  <a:gd name="T4" fmla="*/ 23 w 38"/>
                  <a:gd name="T5" fmla="*/ 5 h 10"/>
                  <a:gd name="T6" fmla="*/ 31 w 38"/>
                  <a:gd name="T7" fmla="*/ 3 h 10"/>
                  <a:gd name="T8" fmla="*/ 37 w 38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0">
                    <a:moveTo>
                      <a:pt x="0" y="9"/>
                    </a:moveTo>
                    <a:lnTo>
                      <a:pt x="8" y="8"/>
                    </a:lnTo>
                    <a:lnTo>
                      <a:pt x="23" y="5"/>
                    </a:lnTo>
                    <a:lnTo>
                      <a:pt x="31" y="3"/>
                    </a:lnTo>
                    <a:lnTo>
                      <a:pt x="37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" name="Freeform 139"/>
              <p:cNvSpPr>
                <a:spLocks/>
              </p:cNvSpPr>
              <p:nvPr/>
            </p:nvSpPr>
            <p:spPr bwMode="auto">
              <a:xfrm>
                <a:off x="5217" y="2689"/>
                <a:ext cx="31" cy="23"/>
              </a:xfrm>
              <a:custGeom>
                <a:avLst/>
                <a:gdLst>
                  <a:gd name="T0" fmla="*/ 30 w 31"/>
                  <a:gd name="T1" fmla="*/ 22 h 23"/>
                  <a:gd name="T2" fmla="*/ 27 w 31"/>
                  <a:gd name="T3" fmla="*/ 18 h 23"/>
                  <a:gd name="T4" fmla="*/ 22 w 31"/>
                  <a:gd name="T5" fmla="*/ 11 h 23"/>
                  <a:gd name="T6" fmla="*/ 18 w 31"/>
                  <a:gd name="T7" fmla="*/ 6 h 23"/>
                  <a:gd name="T8" fmla="*/ 11 w 31"/>
                  <a:gd name="T9" fmla="*/ 2 h 23"/>
                  <a:gd name="T10" fmla="*/ 6 w 31"/>
                  <a:gd name="T11" fmla="*/ 2 h 23"/>
                  <a:gd name="T12" fmla="*/ 0 w 3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3">
                    <a:moveTo>
                      <a:pt x="30" y="22"/>
                    </a:moveTo>
                    <a:lnTo>
                      <a:pt x="27" y="18"/>
                    </a:lnTo>
                    <a:lnTo>
                      <a:pt x="22" y="11"/>
                    </a:lnTo>
                    <a:lnTo>
                      <a:pt x="18" y="6"/>
                    </a:lnTo>
                    <a:lnTo>
                      <a:pt x="11" y="2"/>
                    </a:lnTo>
                    <a:lnTo>
                      <a:pt x="6" y="2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70" name="Group 140"/>
              <p:cNvGrpSpPr>
                <a:grpSpLocks/>
              </p:cNvGrpSpPr>
              <p:nvPr/>
            </p:nvGrpSpPr>
            <p:grpSpPr bwMode="auto">
              <a:xfrm>
                <a:off x="5114" y="2835"/>
                <a:ext cx="19" cy="18"/>
                <a:chOff x="5114" y="2835"/>
                <a:chExt cx="19" cy="18"/>
              </a:xfrm>
            </p:grpSpPr>
            <p:sp>
              <p:nvSpPr>
                <p:cNvPr id="199" name="Freeform 141"/>
                <p:cNvSpPr>
                  <a:spLocks/>
                </p:cNvSpPr>
                <p:nvPr/>
              </p:nvSpPr>
              <p:spPr bwMode="auto">
                <a:xfrm>
                  <a:off x="5114" y="2838"/>
                  <a:ext cx="17" cy="15"/>
                </a:xfrm>
                <a:custGeom>
                  <a:avLst/>
                  <a:gdLst>
                    <a:gd name="T0" fmla="*/ 12 w 17"/>
                    <a:gd name="T1" fmla="*/ 3 h 15"/>
                    <a:gd name="T2" fmla="*/ 16 w 17"/>
                    <a:gd name="T3" fmla="*/ 5 h 15"/>
                    <a:gd name="T4" fmla="*/ 15 w 17"/>
                    <a:gd name="T5" fmla="*/ 10 h 15"/>
                    <a:gd name="T6" fmla="*/ 10 w 17"/>
                    <a:gd name="T7" fmla="*/ 11 h 15"/>
                    <a:gd name="T8" fmla="*/ 4 w 17"/>
                    <a:gd name="T9" fmla="*/ 13 h 15"/>
                    <a:gd name="T10" fmla="*/ 0 w 17"/>
                    <a:gd name="T11" fmla="*/ 14 h 15"/>
                    <a:gd name="T12" fmla="*/ 0 w 17"/>
                    <a:gd name="T13" fmla="*/ 10 h 15"/>
                    <a:gd name="T14" fmla="*/ 0 w 17"/>
                    <a:gd name="T15" fmla="*/ 5 h 15"/>
                    <a:gd name="T16" fmla="*/ 0 w 17"/>
                    <a:gd name="T17" fmla="*/ 2 h 15"/>
                    <a:gd name="T18" fmla="*/ 6 w 17"/>
                    <a:gd name="T19" fmla="*/ 0 h 15"/>
                    <a:gd name="T20" fmla="*/ 12 w 17"/>
                    <a:gd name="T21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15">
                      <a:moveTo>
                        <a:pt x="12" y="3"/>
                      </a:moveTo>
                      <a:lnTo>
                        <a:pt x="16" y="5"/>
                      </a:lnTo>
                      <a:lnTo>
                        <a:pt x="15" y="10"/>
                      </a:lnTo>
                      <a:lnTo>
                        <a:pt x="10" y="11"/>
                      </a:lnTo>
                      <a:lnTo>
                        <a:pt x="4" y="13"/>
                      </a:lnTo>
                      <a:lnTo>
                        <a:pt x="0" y="14"/>
                      </a:lnTo>
                      <a:lnTo>
                        <a:pt x="0" y="10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6" y="0"/>
                      </a:lnTo>
                      <a:lnTo>
                        <a:pt x="12" y="2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0" name="Freeform 142"/>
                <p:cNvSpPr>
                  <a:spLocks/>
                </p:cNvSpPr>
                <p:nvPr/>
              </p:nvSpPr>
              <p:spPr bwMode="auto">
                <a:xfrm>
                  <a:off x="5126" y="2835"/>
                  <a:ext cx="7" cy="7"/>
                </a:xfrm>
                <a:custGeom>
                  <a:avLst/>
                  <a:gdLst>
                    <a:gd name="T0" fmla="*/ 0 w 7"/>
                    <a:gd name="T1" fmla="*/ 6 h 7"/>
                    <a:gd name="T2" fmla="*/ 3 w 7"/>
                    <a:gd name="T3" fmla="*/ 3 h 7"/>
                    <a:gd name="T4" fmla="*/ 6 w 7"/>
                    <a:gd name="T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7">
                      <a:moveTo>
                        <a:pt x="0" y="6"/>
                      </a:moveTo>
                      <a:lnTo>
                        <a:pt x="3" y="3"/>
                      </a:lnTo>
                      <a:lnTo>
                        <a:pt x="6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1" name="Group 143"/>
              <p:cNvGrpSpPr>
                <a:grpSpLocks/>
              </p:cNvGrpSpPr>
              <p:nvPr/>
            </p:nvGrpSpPr>
            <p:grpSpPr bwMode="auto">
              <a:xfrm>
                <a:off x="5161" y="2808"/>
                <a:ext cx="19" cy="21"/>
                <a:chOff x="5161" y="2808"/>
                <a:chExt cx="19" cy="21"/>
              </a:xfrm>
            </p:grpSpPr>
            <p:sp>
              <p:nvSpPr>
                <p:cNvPr id="197" name="Freeform 144"/>
                <p:cNvSpPr>
                  <a:spLocks/>
                </p:cNvSpPr>
                <p:nvPr/>
              </p:nvSpPr>
              <p:spPr bwMode="auto">
                <a:xfrm>
                  <a:off x="5161" y="2813"/>
                  <a:ext cx="19" cy="16"/>
                </a:xfrm>
                <a:custGeom>
                  <a:avLst/>
                  <a:gdLst>
                    <a:gd name="T0" fmla="*/ 12 w 19"/>
                    <a:gd name="T1" fmla="*/ 3 h 16"/>
                    <a:gd name="T2" fmla="*/ 18 w 19"/>
                    <a:gd name="T3" fmla="*/ 6 h 16"/>
                    <a:gd name="T4" fmla="*/ 17 w 19"/>
                    <a:gd name="T5" fmla="*/ 9 h 16"/>
                    <a:gd name="T6" fmla="*/ 11 w 19"/>
                    <a:gd name="T7" fmla="*/ 11 h 16"/>
                    <a:gd name="T8" fmla="*/ 6 w 19"/>
                    <a:gd name="T9" fmla="*/ 14 h 16"/>
                    <a:gd name="T10" fmla="*/ 0 w 19"/>
                    <a:gd name="T11" fmla="*/ 15 h 16"/>
                    <a:gd name="T12" fmla="*/ 0 w 19"/>
                    <a:gd name="T13" fmla="*/ 9 h 16"/>
                    <a:gd name="T14" fmla="*/ 0 w 19"/>
                    <a:gd name="T15" fmla="*/ 6 h 16"/>
                    <a:gd name="T16" fmla="*/ 0 w 19"/>
                    <a:gd name="T17" fmla="*/ 2 h 16"/>
                    <a:gd name="T18" fmla="*/ 8 w 19"/>
                    <a:gd name="T19" fmla="*/ 0 h 16"/>
                    <a:gd name="T20" fmla="*/ 12 w 19"/>
                    <a:gd name="T21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6">
                      <a:moveTo>
                        <a:pt x="12" y="3"/>
                      </a:moveTo>
                      <a:lnTo>
                        <a:pt x="18" y="6"/>
                      </a:lnTo>
                      <a:lnTo>
                        <a:pt x="17" y="9"/>
                      </a:lnTo>
                      <a:lnTo>
                        <a:pt x="11" y="11"/>
                      </a:lnTo>
                      <a:lnTo>
                        <a:pt x="6" y="14"/>
                      </a:lnTo>
                      <a:lnTo>
                        <a:pt x="0" y="15"/>
                      </a:lnTo>
                      <a:lnTo>
                        <a:pt x="0" y="9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2" y="2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8" name="Freeform 145"/>
                <p:cNvSpPr>
                  <a:spLocks/>
                </p:cNvSpPr>
                <p:nvPr/>
              </p:nvSpPr>
              <p:spPr bwMode="auto">
                <a:xfrm>
                  <a:off x="5173" y="2808"/>
                  <a:ext cx="7" cy="7"/>
                </a:xfrm>
                <a:custGeom>
                  <a:avLst/>
                  <a:gdLst>
                    <a:gd name="T0" fmla="*/ 0 w 7"/>
                    <a:gd name="T1" fmla="*/ 6 h 7"/>
                    <a:gd name="T2" fmla="*/ 3 w 7"/>
                    <a:gd name="T3" fmla="*/ 3 h 7"/>
                    <a:gd name="T4" fmla="*/ 6 w 7"/>
                    <a:gd name="T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7">
                      <a:moveTo>
                        <a:pt x="0" y="6"/>
                      </a:moveTo>
                      <a:lnTo>
                        <a:pt x="3" y="3"/>
                      </a:lnTo>
                      <a:lnTo>
                        <a:pt x="6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2" name="Group 146"/>
              <p:cNvGrpSpPr>
                <a:grpSpLocks/>
              </p:cNvGrpSpPr>
              <p:nvPr/>
            </p:nvGrpSpPr>
            <p:grpSpPr bwMode="auto">
              <a:xfrm>
                <a:off x="5210" y="2693"/>
                <a:ext cx="21" cy="23"/>
                <a:chOff x="5210" y="2693"/>
                <a:chExt cx="21" cy="23"/>
              </a:xfrm>
            </p:grpSpPr>
            <p:sp>
              <p:nvSpPr>
                <p:cNvPr id="195" name="Freeform 147"/>
                <p:cNvSpPr>
                  <a:spLocks/>
                </p:cNvSpPr>
                <p:nvPr/>
              </p:nvSpPr>
              <p:spPr bwMode="auto">
                <a:xfrm>
                  <a:off x="5210" y="2698"/>
                  <a:ext cx="18" cy="18"/>
                </a:xfrm>
                <a:custGeom>
                  <a:avLst/>
                  <a:gdLst>
                    <a:gd name="T0" fmla="*/ 13 w 18"/>
                    <a:gd name="T1" fmla="*/ 3 h 18"/>
                    <a:gd name="T2" fmla="*/ 17 w 18"/>
                    <a:gd name="T3" fmla="*/ 6 h 18"/>
                    <a:gd name="T4" fmla="*/ 16 w 18"/>
                    <a:gd name="T5" fmla="*/ 11 h 18"/>
                    <a:gd name="T6" fmla="*/ 11 w 18"/>
                    <a:gd name="T7" fmla="*/ 13 h 18"/>
                    <a:gd name="T8" fmla="*/ 5 w 18"/>
                    <a:gd name="T9" fmla="*/ 16 h 18"/>
                    <a:gd name="T10" fmla="*/ 0 w 18"/>
                    <a:gd name="T11" fmla="*/ 17 h 18"/>
                    <a:gd name="T12" fmla="*/ 0 w 18"/>
                    <a:gd name="T13" fmla="*/ 11 h 18"/>
                    <a:gd name="T14" fmla="*/ 0 w 18"/>
                    <a:gd name="T15" fmla="*/ 6 h 18"/>
                    <a:gd name="T16" fmla="*/ 0 w 18"/>
                    <a:gd name="T17" fmla="*/ 2 h 18"/>
                    <a:gd name="T18" fmla="*/ 6 w 18"/>
                    <a:gd name="T19" fmla="*/ 0 h 18"/>
                    <a:gd name="T20" fmla="*/ 13 w 18"/>
                    <a:gd name="T2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8">
                      <a:moveTo>
                        <a:pt x="13" y="3"/>
                      </a:moveTo>
                      <a:lnTo>
                        <a:pt x="17" y="6"/>
                      </a:lnTo>
                      <a:lnTo>
                        <a:pt x="16" y="11"/>
                      </a:lnTo>
                      <a:lnTo>
                        <a:pt x="11" y="13"/>
                      </a:lnTo>
                      <a:lnTo>
                        <a:pt x="5" y="16"/>
                      </a:lnTo>
                      <a:lnTo>
                        <a:pt x="0" y="17"/>
                      </a:ln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6" y="0"/>
                      </a:lnTo>
                      <a:lnTo>
                        <a:pt x="13" y="2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6" name="Freeform 148"/>
                <p:cNvSpPr>
                  <a:spLocks/>
                </p:cNvSpPr>
                <p:nvPr/>
              </p:nvSpPr>
              <p:spPr bwMode="auto">
                <a:xfrm>
                  <a:off x="5224" y="2693"/>
                  <a:ext cx="7" cy="7"/>
                </a:xfrm>
                <a:custGeom>
                  <a:avLst/>
                  <a:gdLst>
                    <a:gd name="T0" fmla="*/ 0 w 7"/>
                    <a:gd name="T1" fmla="*/ 6 h 7"/>
                    <a:gd name="T2" fmla="*/ 3 w 7"/>
                    <a:gd name="T3" fmla="*/ 3 h 7"/>
                    <a:gd name="T4" fmla="*/ 6 w 7"/>
                    <a:gd name="T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7">
                      <a:moveTo>
                        <a:pt x="0" y="6"/>
                      </a:moveTo>
                      <a:lnTo>
                        <a:pt x="3" y="3"/>
                      </a:lnTo>
                      <a:lnTo>
                        <a:pt x="6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3" name="Group 149"/>
              <p:cNvGrpSpPr>
                <a:grpSpLocks/>
              </p:cNvGrpSpPr>
              <p:nvPr/>
            </p:nvGrpSpPr>
            <p:grpSpPr bwMode="auto">
              <a:xfrm>
                <a:off x="5266" y="2729"/>
                <a:ext cx="19" cy="27"/>
                <a:chOff x="5266" y="2729"/>
                <a:chExt cx="19" cy="27"/>
              </a:xfrm>
            </p:grpSpPr>
            <p:sp>
              <p:nvSpPr>
                <p:cNvPr id="193" name="Freeform 150"/>
                <p:cNvSpPr>
                  <a:spLocks/>
                </p:cNvSpPr>
                <p:nvPr/>
              </p:nvSpPr>
              <p:spPr bwMode="auto">
                <a:xfrm>
                  <a:off x="5266" y="2737"/>
                  <a:ext cx="19" cy="19"/>
                </a:xfrm>
                <a:custGeom>
                  <a:avLst/>
                  <a:gdLst>
                    <a:gd name="T0" fmla="*/ 9 w 19"/>
                    <a:gd name="T1" fmla="*/ 2 h 19"/>
                    <a:gd name="T2" fmla="*/ 15 w 19"/>
                    <a:gd name="T3" fmla="*/ 0 h 19"/>
                    <a:gd name="T4" fmla="*/ 18 w 19"/>
                    <a:gd name="T5" fmla="*/ 3 h 19"/>
                    <a:gd name="T6" fmla="*/ 15 w 19"/>
                    <a:gd name="T7" fmla="*/ 8 h 19"/>
                    <a:gd name="T8" fmla="*/ 15 w 19"/>
                    <a:gd name="T9" fmla="*/ 13 h 19"/>
                    <a:gd name="T10" fmla="*/ 14 w 19"/>
                    <a:gd name="T11" fmla="*/ 18 h 19"/>
                    <a:gd name="T12" fmla="*/ 8 w 19"/>
                    <a:gd name="T13" fmla="*/ 15 h 19"/>
                    <a:gd name="T14" fmla="*/ 3 w 19"/>
                    <a:gd name="T15" fmla="*/ 12 h 19"/>
                    <a:gd name="T16" fmla="*/ 0 w 19"/>
                    <a:gd name="T17" fmla="*/ 8 h 19"/>
                    <a:gd name="T18" fmla="*/ 3 w 19"/>
                    <a:gd name="T19" fmla="*/ 3 h 19"/>
                    <a:gd name="T20" fmla="*/ 8 w 19"/>
                    <a:gd name="T2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9">
                      <a:moveTo>
                        <a:pt x="9" y="2"/>
                      </a:moveTo>
                      <a:lnTo>
                        <a:pt x="15" y="0"/>
                      </a:lnTo>
                      <a:lnTo>
                        <a:pt x="18" y="3"/>
                      </a:lnTo>
                      <a:lnTo>
                        <a:pt x="15" y="8"/>
                      </a:lnTo>
                      <a:lnTo>
                        <a:pt x="15" y="13"/>
                      </a:lnTo>
                      <a:lnTo>
                        <a:pt x="14" y="18"/>
                      </a:lnTo>
                      <a:lnTo>
                        <a:pt x="8" y="15"/>
                      </a:lnTo>
                      <a:lnTo>
                        <a:pt x="3" y="12"/>
                      </a:lnTo>
                      <a:lnTo>
                        <a:pt x="0" y="8"/>
                      </a:lnTo>
                      <a:lnTo>
                        <a:pt x="3" y="3"/>
                      </a:lnTo>
                      <a:lnTo>
                        <a:pt x="8" y="0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4" name="Freeform 151"/>
                <p:cNvSpPr>
                  <a:spLocks/>
                </p:cNvSpPr>
                <p:nvPr/>
              </p:nvSpPr>
              <p:spPr bwMode="auto">
                <a:xfrm>
                  <a:off x="5271" y="2729"/>
                  <a:ext cx="7" cy="9"/>
                </a:xfrm>
                <a:custGeom>
                  <a:avLst/>
                  <a:gdLst>
                    <a:gd name="T0" fmla="*/ 6 w 7"/>
                    <a:gd name="T1" fmla="*/ 8 h 9"/>
                    <a:gd name="T2" fmla="*/ 3 w 7"/>
                    <a:gd name="T3" fmla="*/ 5 h 9"/>
                    <a:gd name="T4" fmla="*/ 0 w 7"/>
                    <a:gd name="T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9">
                      <a:moveTo>
                        <a:pt x="6" y="8"/>
                      </a:moveTo>
                      <a:lnTo>
                        <a:pt x="3" y="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4" name="Group 152"/>
              <p:cNvGrpSpPr>
                <a:grpSpLocks/>
              </p:cNvGrpSpPr>
              <p:nvPr/>
            </p:nvGrpSpPr>
            <p:grpSpPr bwMode="auto">
              <a:xfrm>
                <a:off x="5352" y="2925"/>
                <a:ext cx="32" cy="13"/>
                <a:chOff x="5352" y="2925"/>
                <a:chExt cx="32" cy="13"/>
              </a:xfrm>
            </p:grpSpPr>
            <p:sp>
              <p:nvSpPr>
                <p:cNvPr id="191" name="Freeform 153"/>
                <p:cNvSpPr>
                  <a:spLocks/>
                </p:cNvSpPr>
                <p:nvPr/>
              </p:nvSpPr>
              <p:spPr bwMode="auto">
                <a:xfrm>
                  <a:off x="5361" y="2925"/>
                  <a:ext cx="23" cy="13"/>
                </a:xfrm>
                <a:custGeom>
                  <a:avLst/>
                  <a:gdLst>
                    <a:gd name="T0" fmla="*/ 3 w 23"/>
                    <a:gd name="T1" fmla="*/ 5 h 13"/>
                    <a:gd name="T2" fmla="*/ 5 w 23"/>
                    <a:gd name="T3" fmla="*/ 0 h 13"/>
                    <a:gd name="T4" fmla="*/ 11 w 23"/>
                    <a:gd name="T5" fmla="*/ 0 h 13"/>
                    <a:gd name="T6" fmla="*/ 14 w 23"/>
                    <a:gd name="T7" fmla="*/ 5 h 13"/>
                    <a:gd name="T8" fmla="*/ 19 w 23"/>
                    <a:gd name="T9" fmla="*/ 8 h 13"/>
                    <a:gd name="T10" fmla="*/ 22 w 23"/>
                    <a:gd name="T11" fmla="*/ 9 h 13"/>
                    <a:gd name="T12" fmla="*/ 14 w 23"/>
                    <a:gd name="T13" fmla="*/ 11 h 13"/>
                    <a:gd name="T14" fmla="*/ 10 w 23"/>
                    <a:gd name="T15" fmla="*/ 11 h 13"/>
                    <a:gd name="T16" fmla="*/ 3 w 23"/>
                    <a:gd name="T17" fmla="*/ 12 h 13"/>
                    <a:gd name="T18" fmla="*/ 0 w 23"/>
                    <a:gd name="T19" fmla="*/ 8 h 13"/>
                    <a:gd name="T20" fmla="*/ 0 w 23"/>
                    <a:gd name="T21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" h="13">
                      <a:moveTo>
                        <a:pt x="3" y="5"/>
                      </a:moveTo>
                      <a:lnTo>
                        <a:pt x="5" y="0"/>
                      </a:lnTo>
                      <a:lnTo>
                        <a:pt x="11" y="0"/>
                      </a:lnTo>
                      <a:lnTo>
                        <a:pt x="14" y="5"/>
                      </a:lnTo>
                      <a:lnTo>
                        <a:pt x="19" y="8"/>
                      </a:lnTo>
                      <a:lnTo>
                        <a:pt x="22" y="9"/>
                      </a:lnTo>
                      <a:lnTo>
                        <a:pt x="14" y="11"/>
                      </a:lnTo>
                      <a:lnTo>
                        <a:pt x="10" y="11"/>
                      </a:lnTo>
                      <a:lnTo>
                        <a:pt x="3" y="12"/>
                      </a:lnTo>
                      <a:lnTo>
                        <a:pt x="0" y="8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2" name="Freeform 154"/>
                <p:cNvSpPr>
                  <a:spLocks/>
                </p:cNvSpPr>
                <p:nvPr/>
              </p:nvSpPr>
              <p:spPr bwMode="auto">
                <a:xfrm>
                  <a:off x="5352" y="2927"/>
                  <a:ext cx="13" cy="4"/>
                </a:xfrm>
                <a:custGeom>
                  <a:avLst/>
                  <a:gdLst>
                    <a:gd name="T0" fmla="*/ 12 w 13"/>
                    <a:gd name="T1" fmla="*/ 3 h 4"/>
                    <a:gd name="T2" fmla="*/ 6 w 13"/>
                    <a:gd name="T3" fmla="*/ 1 h 4"/>
                    <a:gd name="T4" fmla="*/ 0 w 13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4">
                      <a:moveTo>
                        <a:pt x="12" y="3"/>
                      </a:moveTo>
                      <a:lnTo>
                        <a:pt x="6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5" name="Group 155"/>
              <p:cNvGrpSpPr>
                <a:grpSpLocks/>
              </p:cNvGrpSpPr>
              <p:nvPr/>
            </p:nvGrpSpPr>
            <p:grpSpPr bwMode="auto">
              <a:xfrm>
                <a:off x="5271" y="2710"/>
                <a:ext cx="24" cy="23"/>
                <a:chOff x="5271" y="2710"/>
                <a:chExt cx="24" cy="23"/>
              </a:xfrm>
            </p:grpSpPr>
            <p:sp>
              <p:nvSpPr>
                <p:cNvPr id="189" name="Freeform 156"/>
                <p:cNvSpPr>
                  <a:spLocks/>
                </p:cNvSpPr>
                <p:nvPr/>
              </p:nvSpPr>
              <p:spPr bwMode="auto">
                <a:xfrm>
                  <a:off x="5271" y="2710"/>
                  <a:ext cx="24" cy="15"/>
                </a:xfrm>
                <a:custGeom>
                  <a:avLst/>
                  <a:gdLst>
                    <a:gd name="T0" fmla="*/ 8 w 24"/>
                    <a:gd name="T1" fmla="*/ 13 h 15"/>
                    <a:gd name="T2" fmla="*/ 0 w 24"/>
                    <a:gd name="T3" fmla="*/ 11 h 15"/>
                    <a:gd name="T4" fmla="*/ 0 w 24"/>
                    <a:gd name="T5" fmla="*/ 8 h 15"/>
                    <a:gd name="T6" fmla="*/ 6 w 24"/>
                    <a:gd name="T7" fmla="*/ 5 h 15"/>
                    <a:gd name="T8" fmla="*/ 12 w 24"/>
                    <a:gd name="T9" fmla="*/ 2 h 15"/>
                    <a:gd name="T10" fmla="*/ 17 w 24"/>
                    <a:gd name="T11" fmla="*/ 0 h 15"/>
                    <a:gd name="T12" fmla="*/ 20 w 24"/>
                    <a:gd name="T13" fmla="*/ 5 h 15"/>
                    <a:gd name="T14" fmla="*/ 22 w 24"/>
                    <a:gd name="T15" fmla="*/ 8 h 15"/>
                    <a:gd name="T16" fmla="*/ 23 w 24"/>
                    <a:gd name="T17" fmla="*/ 11 h 15"/>
                    <a:gd name="T18" fmla="*/ 16 w 24"/>
                    <a:gd name="T19" fmla="*/ 14 h 15"/>
                    <a:gd name="T20" fmla="*/ 8 w 24"/>
                    <a:gd name="T21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15">
                      <a:moveTo>
                        <a:pt x="8" y="13"/>
                      </a:move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6" y="5"/>
                      </a:lnTo>
                      <a:lnTo>
                        <a:pt x="12" y="2"/>
                      </a:lnTo>
                      <a:lnTo>
                        <a:pt x="17" y="0"/>
                      </a:lnTo>
                      <a:lnTo>
                        <a:pt x="20" y="5"/>
                      </a:lnTo>
                      <a:lnTo>
                        <a:pt x="22" y="8"/>
                      </a:lnTo>
                      <a:lnTo>
                        <a:pt x="23" y="11"/>
                      </a:lnTo>
                      <a:lnTo>
                        <a:pt x="16" y="14"/>
                      </a:lnTo>
                      <a:lnTo>
                        <a:pt x="8" y="14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90" name="Freeform 157"/>
                <p:cNvSpPr>
                  <a:spLocks/>
                </p:cNvSpPr>
                <p:nvPr/>
              </p:nvSpPr>
              <p:spPr bwMode="auto">
                <a:xfrm>
                  <a:off x="5277" y="2724"/>
                  <a:ext cx="2" cy="9"/>
                </a:xfrm>
                <a:custGeom>
                  <a:avLst/>
                  <a:gdLst>
                    <a:gd name="T0" fmla="*/ 1 w 2"/>
                    <a:gd name="T1" fmla="*/ 0 h 9"/>
                    <a:gd name="T2" fmla="*/ 1 w 2"/>
                    <a:gd name="T3" fmla="*/ 3 h 9"/>
                    <a:gd name="T4" fmla="*/ 0 w 2"/>
                    <a:gd name="T5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lnTo>
                        <a:pt x="1" y="3"/>
                      </a:lnTo>
                      <a:lnTo>
                        <a:pt x="0" y="8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6" name="Group 158"/>
              <p:cNvGrpSpPr>
                <a:grpSpLocks/>
              </p:cNvGrpSpPr>
              <p:nvPr/>
            </p:nvGrpSpPr>
            <p:grpSpPr bwMode="auto">
              <a:xfrm>
                <a:off x="5355" y="2875"/>
                <a:ext cx="24" cy="25"/>
                <a:chOff x="5355" y="2875"/>
                <a:chExt cx="24" cy="25"/>
              </a:xfrm>
            </p:grpSpPr>
            <p:sp>
              <p:nvSpPr>
                <p:cNvPr id="187" name="Freeform 159"/>
                <p:cNvSpPr>
                  <a:spLocks/>
                </p:cNvSpPr>
                <p:nvPr/>
              </p:nvSpPr>
              <p:spPr bwMode="auto">
                <a:xfrm>
                  <a:off x="5355" y="2885"/>
                  <a:ext cx="24" cy="15"/>
                </a:xfrm>
                <a:custGeom>
                  <a:avLst/>
                  <a:gdLst>
                    <a:gd name="T0" fmla="*/ 12 w 24"/>
                    <a:gd name="T1" fmla="*/ 2 h 15"/>
                    <a:gd name="T2" fmla="*/ 20 w 24"/>
                    <a:gd name="T3" fmla="*/ 0 h 15"/>
                    <a:gd name="T4" fmla="*/ 23 w 24"/>
                    <a:gd name="T5" fmla="*/ 3 h 15"/>
                    <a:gd name="T6" fmla="*/ 20 w 24"/>
                    <a:gd name="T7" fmla="*/ 6 h 15"/>
                    <a:gd name="T8" fmla="*/ 19 w 24"/>
                    <a:gd name="T9" fmla="*/ 11 h 15"/>
                    <a:gd name="T10" fmla="*/ 17 w 24"/>
                    <a:gd name="T11" fmla="*/ 14 h 15"/>
                    <a:gd name="T12" fmla="*/ 9 w 24"/>
                    <a:gd name="T13" fmla="*/ 11 h 15"/>
                    <a:gd name="T14" fmla="*/ 5 w 24"/>
                    <a:gd name="T15" fmla="*/ 10 h 15"/>
                    <a:gd name="T16" fmla="*/ 0 w 24"/>
                    <a:gd name="T17" fmla="*/ 6 h 15"/>
                    <a:gd name="T18" fmla="*/ 5 w 24"/>
                    <a:gd name="T19" fmla="*/ 2 h 15"/>
                    <a:gd name="T20" fmla="*/ 11 w 24"/>
                    <a:gd name="T2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15">
                      <a:moveTo>
                        <a:pt x="12" y="2"/>
                      </a:moveTo>
                      <a:lnTo>
                        <a:pt x="20" y="0"/>
                      </a:lnTo>
                      <a:lnTo>
                        <a:pt x="23" y="3"/>
                      </a:lnTo>
                      <a:lnTo>
                        <a:pt x="20" y="6"/>
                      </a:lnTo>
                      <a:lnTo>
                        <a:pt x="19" y="11"/>
                      </a:lnTo>
                      <a:lnTo>
                        <a:pt x="17" y="14"/>
                      </a:lnTo>
                      <a:lnTo>
                        <a:pt x="9" y="11"/>
                      </a:lnTo>
                      <a:lnTo>
                        <a:pt x="5" y="10"/>
                      </a:lnTo>
                      <a:lnTo>
                        <a:pt x="0" y="6"/>
                      </a:lnTo>
                      <a:lnTo>
                        <a:pt x="5" y="2"/>
                      </a:lnTo>
                      <a:lnTo>
                        <a:pt x="11" y="0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8" name="Freeform 160"/>
                <p:cNvSpPr>
                  <a:spLocks/>
                </p:cNvSpPr>
                <p:nvPr/>
              </p:nvSpPr>
              <p:spPr bwMode="auto">
                <a:xfrm>
                  <a:off x="5364" y="2875"/>
                  <a:ext cx="4" cy="10"/>
                </a:xfrm>
                <a:custGeom>
                  <a:avLst/>
                  <a:gdLst>
                    <a:gd name="T0" fmla="*/ 3 w 4"/>
                    <a:gd name="T1" fmla="*/ 9 h 10"/>
                    <a:gd name="T2" fmla="*/ 2 w 4"/>
                    <a:gd name="T3" fmla="*/ 5 h 10"/>
                    <a:gd name="T4" fmla="*/ 0 w 4"/>
                    <a:gd name="T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0">
                      <a:moveTo>
                        <a:pt x="3" y="9"/>
                      </a:moveTo>
                      <a:lnTo>
                        <a:pt x="2" y="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7" name="Group 161"/>
              <p:cNvGrpSpPr>
                <a:grpSpLocks/>
              </p:cNvGrpSpPr>
              <p:nvPr/>
            </p:nvGrpSpPr>
            <p:grpSpPr bwMode="auto">
              <a:xfrm>
                <a:off x="5341" y="2845"/>
                <a:ext cx="31" cy="13"/>
                <a:chOff x="5341" y="2845"/>
                <a:chExt cx="31" cy="13"/>
              </a:xfrm>
            </p:grpSpPr>
            <p:sp>
              <p:nvSpPr>
                <p:cNvPr id="185" name="Freeform 162"/>
                <p:cNvSpPr>
                  <a:spLocks/>
                </p:cNvSpPr>
                <p:nvPr/>
              </p:nvSpPr>
              <p:spPr bwMode="auto">
                <a:xfrm>
                  <a:off x="5349" y="2845"/>
                  <a:ext cx="23" cy="13"/>
                </a:xfrm>
                <a:custGeom>
                  <a:avLst/>
                  <a:gdLst>
                    <a:gd name="T0" fmla="*/ 2 w 23"/>
                    <a:gd name="T1" fmla="*/ 5 h 13"/>
                    <a:gd name="T2" fmla="*/ 5 w 23"/>
                    <a:gd name="T3" fmla="*/ 0 h 13"/>
                    <a:gd name="T4" fmla="*/ 11 w 23"/>
                    <a:gd name="T5" fmla="*/ 0 h 13"/>
                    <a:gd name="T6" fmla="*/ 14 w 23"/>
                    <a:gd name="T7" fmla="*/ 3 h 13"/>
                    <a:gd name="T8" fmla="*/ 19 w 23"/>
                    <a:gd name="T9" fmla="*/ 6 h 13"/>
                    <a:gd name="T10" fmla="*/ 22 w 23"/>
                    <a:gd name="T11" fmla="*/ 9 h 13"/>
                    <a:gd name="T12" fmla="*/ 14 w 23"/>
                    <a:gd name="T13" fmla="*/ 11 h 13"/>
                    <a:gd name="T14" fmla="*/ 10 w 23"/>
                    <a:gd name="T15" fmla="*/ 11 h 13"/>
                    <a:gd name="T16" fmla="*/ 3 w 23"/>
                    <a:gd name="T17" fmla="*/ 12 h 13"/>
                    <a:gd name="T18" fmla="*/ 0 w 23"/>
                    <a:gd name="T19" fmla="*/ 8 h 13"/>
                    <a:gd name="T20" fmla="*/ 0 w 23"/>
                    <a:gd name="T21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" h="13">
                      <a:moveTo>
                        <a:pt x="2" y="5"/>
                      </a:moveTo>
                      <a:lnTo>
                        <a:pt x="5" y="0"/>
                      </a:lnTo>
                      <a:lnTo>
                        <a:pt x="11" y="0"/>
                      </a:lnTo>
                      <a:lnTo>
                        <a:pt x="14" y="3"/>
                      </a:lnTo>
                      <a:lnTo>
                        <a:pt x="19" y="6"/>
                      </a:lnTo>
                      <a:lnTo>
                        <a:pt x="22" y="9"/>
                      </a:lnTo>
                      <a:lnTo>
                        <a:pt x="14" y="11"/>
                      </a:lnTo>
                      <a:lnTo>
                        <a:pt x="10" y="11"/>
                      </a:lnTo>
                      <a:lnTo>
                        <a:pt x="3" y="12"/>
                      </a:lnTo>
                      <a:lnTo>
                        <a:pt x="0" y="8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6" name="Freeform 163"/>
                <p:cNvSpPr>
                  <a:spLocks/>
                </p:cNvSpPr>
                <p:nvPr/>
              </p:nvSpPr>
              <p:spPr bwMode="auto">
                <a:xfrm>
                  <a:off x="5341" y="2847"/>
                  <a:ext cx="12" cy="4"/>
                </a:xfrm>
                <a:custGeom>
                  <a:avLst/>
                  <a:gdLst>
                    <a:gd name="T0" fmla="*/ 11 w 12"/>
                    <a:gd name="T1" fmla="*/ 3 h 4"/>
                    <a:gd name="T2" fmla="*/ 6 w 12"/>
                    <a:gd name="T3" fmla="*/ 1 h 4"/>
                    <a:gd name="T4" fmla="*/ 0 w 12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" h="4">
                      <a:moveTo>
                        <a:pt x="11" y="3"/>
                      </a:moveTo>
                      <a:lnTo>
                        <a:pt x="6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8" name="Group 164"/>
              <p:cNvGrpSpPr>
                <a:grpSpLocks/>
              </p:cNvGrpSpPr>
              <p:nvPr/>
            </p:nvGrpSpPr>
            <p:grpSpPr bwMode="auto">
              <a:xfrm>
                <a:off x="5250" y="2681"/>
                <a:ext cx="32" cy="14"/>
                <a:chOff x="5250" y="2681"/>
                <a:chExt cx="32" cy="14"/>
              </a:xfrm>
            </p:grpSpPr>
            <p:sp>
              <p:nvSpPr>
                <p:cNvPr id="183" name="Freeform 165"/>
                <p:cNvSpPr>
                  <a:spLocks/>
                </p:cNvSpPr>
                <p:nvPr/>
              </p:nvSpPr>
              <p:spPr bwMode="auto">
                <a:xfrm>
                  <a:off x="5259" y="2681"/>
                  <a:ext cx="23" cy="14"/>
                </a:xfrm>
                <a:custGeom>
                  <a:avLst/>
                  <a:gdLst>
                    <a:gd name="T0" fmla="*/ 2 w 23"/>
                    <a:gd name="T1" fmla="*/ 5 h 14"/>
                    <a:gd name="T2" fmla="*/ 5 w 23"/>
                    <a:gd name="T3" fmla="*/ 0 h 14"/>
                    <a:gd name="T4" fmla="*/ 11 w 23"/>
                    <a:gd name="T5" fmla="*/ 0 h 14"/>
                    <a:gd name="T6" fmla="*/ 14 w 23"/>
                    <a:gd name="T7" fmla="*/ 3 h 14"/>
                    <a:gd name="T8" fmla="*/ 19 w 23"/>
                    <a:gd name="T9" fmla="*/ 7 h 14"/>
                    <a:gd name="T10" fmla="*/ 22 w 23"/>
                    <a:gd name="T11" fmla="*/ 10 h 14"/>
                    <a:gd name="T12" fmla="*/ 14 w 23"/>
                    <a:gd name="T13" fmla="*/ 12 h 14"/>
                    <a:gd name="T14" fmla="*/ 10 w 23"/>
                    <a:gd name="T15" fmla="*/ 12 h 14"/>
                    <a:gd name="T16" fmla="*/ 3 w 23"/>
                    <a:gd name="T17" fmla="*/ 13 h 14"/>
                    <a:gd name="T18" fmla="*/ 0 w 23"/>
                    <a:gd name="T19" fmla="*/ 8 h 14"/>
                    <a:gd name="T20" fmla="*/ 0 w 23"/>
                    <a:gd name="T21" fmla="*/ 5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" h="14">
                      <a:moveTo>
                        <a:pt x="2" y="5"/>
                      </a:moveTo>
                      <a:lnTo>
                        <a:pt x="5" y="0"/>
                      </a:lnTo>
                      <a:lnTo>
                        <a:pt x="11" y="0"/>
                      </a:lnTo>
                      <a:lnTo>
                        <a:pt x="14" y="3"/>
                      </a:lnTo>
                      <a:lnTo>
                        <a:pt x="19" y="7"/>
                      </a:lnTo>
                      <a:lnTo>
                        <a:pt x="22" y="10"/>
                      </a:lnTo>
                      <a:lnTo>
                        <a:pt x="14" y="12"/>
                      </a:lnTo>
                      <a:lnTo>
                        <a:pt x="10" y="12"/>
                      </a:lnTo>
                      <a:lnTo>
                        <a:pt x="3" y="13"/>
                      </a:lnTo>
                      <a:lnTo>
                        <a:pt x="0" y="8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4" name="Freeform 166"/>
                <p:cNvSpPr>
                  <a:spLocks/>
                </p:cNvSpPr>
                <p:nvPr/>
              </p:nvSpPr>
              <p:spPr bwMode="auto">
                <a:xfrm>
                  <a:off x="5250" y="2684"/>
                  <a:ext cx="15" cy="4"/>
                </a:xfrm>
                <a:custGeom>
                  <a:avLst/>
                  <a:gdLst>
                    <a:gd name="T0" fmla="*/ 14 w 15"/>
                    <a:gd name="T1" fmla="*/ 3 h 4"/>
                    <a:gd name="T2" fmla="*/ 8 w 15"/>
                    <a:gd name="T3" fmla="*/ 2 h 4"/>
                    <a:gd name="T4" fmla="*/ 0 w 15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4">
                      <a:moveTo>
                        <a:pt x="14" y="3"/>
                      </a:moveTo>
                      <a:lnTo>
                        <a:pt x="8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79" name="Group 167"/>
              <p:cNvGrpSpPr>
                <a:grpSpLocks/>
              </p:cNvGrpSpPr>
              <p:nvPr/>
            </p:nvGrpSpPr>
            <p:grpSpPr bwMode="auto">
              <a:xfrm>
                <a:off x="5365" y="2959"/>
                <a:ext cx="30" cy="13"/>
                <a:chOff x="5365" y="2959"/>
                <a:chExt cx="30" cy="13"/>
              </a:xfrm>
            </p:grpSpPr>
            <p:sp>
              <p:nvSpPr>
                <p:cNvPr id="181" name="Freeform 168"/>
                <p:cNvSpPr>
                  <a:spLocks/>
                </p:cNvSpPr>
                <p:nvPr/>
              </p:nvSpPr>
              <p:spPr bwMode="auto">
                <a:xfrm>
                  <a:off x="5374" y="2959"/>
                  <a:ext cx="21" cy="13"/>
                </a:xfrm>
                <a:custGeom>
                  <a:avLst/>
                  <a:gdLst>
                    <a:gd name="T0" fmla="*/ 3 w 21"/>
                    <a:gd name="T1" fmla="*/ 5 h 13"/>
                    <a:gd name="T2" fmla="*/ 5 w 21"/>
                    <a:gd name="T3" fmla="*/ 0 h 13"/>
                    <a:gd name="T4" fmla="*/ 11 w 21"/>
                    <a:gd name="T5" fmla="*/ 0 h 13"/>
                    <a:gd name="T6" fmla="*/ 13 w 21"/>
                    <a:gd name="T7" fmla="*/ 5 h 13"/>
                    <a:gd name="T8" fmla="*/ 17 w 21"/>
                    <a:gd name="T9" fmla="*/ 8 h 13"/>
                    <a:gd name="T10" fmla="*/ 20 w 21"/>
                    <a:gd name="T11" fmla="*/ 9 h 13"/>
                    <a:gd name="T12" fmla="*/ 14 w 21"/>
                    <a:gd name="T13" fmla="*/ 11 h 13"/>
                    <a:gd name="T14" fmla="*/ 8 w 21"/>
                    <a:gd name="T15" fmla="*/ 11 h 13"/>
                    <a:gd name="T16" fmla="*/ 3 w 21"/>
                    <a:gd name="T17" fmla="*/ 12 h 13"/>
                    <a:gd name="T18" fmla="*/ 0 w 21"/>
                    <a:gd name="T19" fmla="*/ 8 h 13"/>
                    <a:gd name="T20" fmla="*/ 0 w 21"/>
                    <a:gd name="T21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" h="13">
                      <a:moveTo>
                        <a:pt x="3" y="5"/>
                      </a:moveTo>
                      <a:lnTo>
                        <a:pt x="5" y="0"/>
                      </a:lnTo>
                      <a:lnTo>
                        <a:pt x="11" y="0"/>
                      </a:lnTo>
                      <a:lnTo>
                        <a:pt x="13" y="5"/>
                      </a:lnTo>
                      <a:lnTo>
                        <a:pt x="17" y="8"/>
                      </a:lnTo>
                      <a:lnTo>
                        <a:pt x="20" y="9"/>
                      </a:lnTo>
                      <a:lnTo>
                        <a:pt x="14" y="11"/>
                      </a:lnTo>
                      <a:lnTo>
                        <a:pt x="8" y="11"/>
                      </a:lnTo>
                      <a:lnTo>
                        <a:pt x="3" y="12"/>
                      </a:lnTo>
                      <a:lnTo>
                        <a:pt x="0" y="8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2" name="Freeform 169"/>
                <p:cNvSpPr>
                  <a:spLocks/>
                </p:cNvSpPr>
                <p:nvPr/>
              </p:nvSpPr>
              <p:spPr bwMode="auto">
                <a:xfrm>
                  <a:off x="5365" y="2959"/>
                  <a:ext cx="15" cy="5"/>
                </a:xfrm>
                <a:custGeom>
                  <a:avLst/>
                  <a:gdLst>
                    <a:gd name="T0" fmla="*/ 14 w 15"/>
                    <a:gd name="T1" fmla="*/ 4 h 5"/>
                    <a:gd name="T2" fmla="*/ 6 w 15"/>
                    <a:gd name="T3" fmla="*/ 1 h 5"/>
                    <a:gd name="T4" fmla="*/ 0 w 15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5">
                      <a:moveTo>
                        <a:pt x="14" y="4"/>
                      </a:moveTo>
                      <a:lnTo>
                        <a:pt x="6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80" name="Freeform 170"/>
              <p:cNvSpPr>
                <a:spLocks/>
              </p:cNvSpPr>
              <p:nvPr/>
            </p:nvSpPr>
            <p:spPr bwMode="auto">
              <a:xfrm>
                <a:off x="5341" y="2829"/>
                <a:ext cx="27" cy="21"/>
              </a:xfrm>
              <a:custGeom>
                <a:avLst/>
                <a:gdLst>
                  <a:gd name="T0" fmla="*/ 0 w 27"/>
                  <a:gd name="T1" fmla="*/ 20 h 21"/>
                  <a:gd name="T2" fmla="*/ 2 w 27"/>
                  <a:gd name="T3" fmla="*/ 16 h 21"/>
                  <a:gd name="T4" fmla="*/ 5 w 27"/>
                  <a:gd name="T5" fmla="*/ 9 h 21"/>
                  <a:gd name="T6" fmla="*/ 11 w 27"/>
                  <a:gd name="T7" fmla="*/ 6 h 21"/>
                  <a:gd name="T8" fmla="*/ 16 w 27"/>
                  <a:gd name="T9" fmla="*/ 5 h 21"/>
                  <a:gd name="T10" fmla="*/ 22 w 27"/>
                  <a:gd name="T11" fmla="*/ 2 h 21"/>
                  <a:gd name="T12" fmla="*/ 26 w 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1">
                    <a:moveTo>
                      <a:pt x="0" y="20"/>
                    </a:moveTo>
                    <a:lnTo>
                      <a:pt x="2" y="16"/>
                    </a:lnTo>
                    <a:lnTo>
                      <a:pt x="5" y="9"/>
                    </a:lnTo>
                    <a:lnTo>
                      <a:pt x="11" y="6"/>
                    </a:lnTo>
                    <a:lnTo>
                      <a:pt x="16" y="5"/>
                    </a:lnTo>
                    <a:lnTo>
                      <a:pt x="22" y="2"/>
                    </a:lnTo>
                    <a:lnTo>
                      <a:pt x="26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" name="Group 171"/>
            <p:cNvGrpSpPr>
              <a:grpSpLocks/>
            </p:cNvGrpSpPr>
            <p:nvPr/>
          </p:nvGrpSpPr>
          <p:grpSpPr bwMode="auto">
            <a:xfrm>
              <a:off x="4105" y="2670"/>
              <a:ext cx="281" cy="357"/>
              <a:chOff x="4105" y="2670"/>
              <a:chExt cx="281" cy="357"/>
            </a:xfrm>
          </p:grpSpPr>
          <p:sp>
            <p:nvSpPr>
              <p:cNvPr id="93" name="Line 172"/>
              <p:cNvSpPr>
                <a:spLocks noChangeShapeType="1"/>
              </p:cNvSpPr>
              <p:nvPr/>
            </p:nvSpPr>
            <p:spPr bwMode="auto">
              <a:xfrm>
                <a:off x="4270" y="3023"/>
                <a:ext cx="0" cy="4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" name="Freeform 173"/>
              <p:cNvSpPr>
                <a:spLocks/>
              </p:cNvSpPr>
              <p:nvPr/>
            </p:nvSpPr>
            <p:spPr bwMode="auto">
              <a:xfrm>
                <a:off x="4244" y="2784"/>
                <a:ext cx="26" cy="229"/>
              </a:xfrm>
              <a:custGeom>
                <a:avLst/>
                <a:gdLst>
                  <a:gd name="T0" fmla="*/ 25 w 26"/>
                  <a:gd name="T1" fmla="*/ 228 h 229"/>
                  <a:gd name="T2" fmla="*/ 19 w 26"/>
                  <a:gd name="T3" fmla="*/ 212 h 229"/>
                  <a:gd name="T4" fmla="*/ 16 w 26"/>
                  <a:gd name="T5" fmla="*/ 206 h 229"/>
                  <a:gd name="T6" fmla="*/ 11 w 26"/>
                  <a:gd name="T7" fmla="*/ 200 h 229"/>
                  <a:gd name="T8" fmla="*/ 5 w 26"/>
                  <a:gd name="T9" fmla="*/ 177 h 229"/>
                  <a:gd name="T10" fmla="*/ 0 w 26"/>
                  <a:gd name="T11" fmla="*/ 155 h 229"/>
                  <a:gd name="T12" fmla="*/ 3 w 26"/>
                  <a:gd name="T13" fmla="*/ 86 h 229"/>
                  <a:gd name="T14" fmla="*/ 5 w 26"/>
                  <a:gd name="T15" fmla="*/ 51 h 229"/>
                  <a:gd name="T16" fmla="*/ 6 w 26"/>
                  <a:gd name="T17" fmla="*/ 18 h 229"/>
                  <a:gd name="T18" fmla="*/ 5 w 26"/>
                  <a:gd name="T19" fmla="*/ 13 h 229"/>
                  <a:gd name="T20" fmla="*/ 3 w 26"/>
                  <a:gd name="T21" fmla="*/ 10 h 229"/>
                  <a:gd name="T22" fmla="*/ 2 w 26"/>
                  <a:gd name="T23" fmla="*/ 5 h 229"/>
                  <a:gd name="T24" fmla="*/ 0 w 26"/>
                  <a:gd name="T25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229">
                    <a:moveTo>
                      <a:pt x="25" y="228"/>
                    </a:moveTo>
                    <a:lnTo>
                      <a:pt x="19" y="212"/>
                    </a:lnTo>
                    <a:lnTo>
                      <a:pt x="16" y="206"/>
                    </a:lnTo>
                    <a:lnTo>
                      <a:pt x="11" y="200"/>
                    </a:lnTo>
                    <a:lnTo>
                      <a:pt x="5" y="177"/>
                    </a:lnTo>
                    <a:lnTo>
                      <a:pt x="0" y="155"/>
                    </a:lnTo>
                    <a:lnTo>
                      <a:pt x="3" y="86"/>
                    </a:lnTo>
                    <a:lnTo>
                      <a:pt x="5" y="51"/>
                    </a:lnTo>
                    <a:lnTo>
                      <a:pt x="6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2" y="5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" name="Freeform 174"/>
              <p:cNvSpPr>
                <a:spLocks/>
              </p:cNvSpPr>
              <p:nvPr/>
            </p:nvSpPr>
            <p:spPr bwMode="auto">
              <a:xfrm>
                <a:off x="4194" y="2848"/>
                <a:ext cx="56" cy="90"/>
              </a:xfrm>
              <a:custGeom>
                <a:avLst/>
                <a:gdLst>
                  <a:gd name="T0" fmla="*/ 55 w 56"/>
                  <a:gd name="T1" fmla="*/ 89 h 90"/>
                  <a:gd name="T2" fmla="*/ 52 w 56"/>
                  <a:gd name="T3" fmla="*/ 80 h 90"/>
                  <a:gd name="T4" fmla="*/ 49 w 56"/>
                  <a:gd name="T5" fmla="*/ 69 h 90"/>
                  <a:gd name="T6" fmla="*/ 44 w 56"/>
                  <a:gd name="T7" fmla="*/ 48 h 90"/>
                  <a:gd name="T8" fmla="*/ 41 w 56"/>
                  <a:gd name="T9" fmla="*/ 38 h 90"/>
                  <a:gd name="T10" fmla="*/ 36 w 56"/>
                  <a:gd name="T11" fmla="*/ 29 h 90"/>
                  <a:gd name="T12" fmla="*/ 30 w 56"/>
                  <a:gd name="T13" fmla="*/ 21 h 90"/>
                  <a:gd name="T14" fmla="*/ 19 w 56"/>
                  <a:gd name="T15" fmla="*/ 14 h 90"/>
                  <a:gd name="T16" fmla="*/ 14 w 56"/>
                  <a:gd name="T17" fmla="*/ 11 h 90"/>
                  <a:gd name="T18" fmla="*/ 9 w 56"/>
                  <a:gd name="T19" fmla="*/ 6 h 90"/>
                  <a:gd name="T20" fmla="*/ 0 w 56"/>
                  <a:gd name="T21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90">
                    <a:moveTo>
                      <a:pt x="55" y="89"/>
                    </a:moveTo>
                    <a:lnTo>
                      <a:pt x="52" y="80"/>
                    </a:lnTo>
                    <a:lnTo>
                      <a:pt x="49" y="69"/>
                    </a:lnTo>
                    <a:lnTo>
                      <a:pt x="44" y="48"/>
                    </a:lnTo>
                    <a:lnTo>
                      <a:pt x="41" y="38"/>
                    </a:lnTo>
                    <a:lnTo>
                      <a:pt x="36" y="29"/>
                    </a:lnTo>
                    <a:lnTo>
                      <a:pt x="30" y="21"/>
                    </a:lnTo>
                    <a:lnTo>
                      <a:pt x="19" y="14"/>
                    </a:lnTo>
                    <a:lnTo>
                      <a:pt x="14" y="11"/>
                    </a:lnTo>
                    <a:lnTo>
                      <a:pt x="9" y="6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" name="Freeform 175"/>
              <p:cNvSpPr>
                <a:spLocks/>
              </p:cNvSpPr>
              <p:nvPr/>
            </p:nvSpPr>
            <p:spPr bwMode="auto">
              <a:xfrm>
                <a:off x="4249" y="2806"/>
                <a:ext cx="32" cy="84"/>
              </a:xfrm>
              <a:custGeom>
                <a:avLst/>
                <a:gdLst>
                  <a:gd name="T0" fmla="*/ 0 w 32"/>
                  <a:gd name="T1" fmla="*/ 83 h 84"/>
                  <a:gd name="T2" fmla="*/ 5 w 32"/>
                  <a:gd name="T3" fmla="*/ 61 h 84"/>
                  <a:gd name="T4" fmla="*/ 8 w 32"/>
                  <a:gd name="T5" fmla="*/ 51 h 84"/>
                  <a:gd name="T6" fmla="*/ 14 w 32"/>
                  <a:gd name="T7" fmla="*/ 40 h 84"/>
                  <a:gd name="T8" fmla="*/ 16 w 32"/>
                  <a:gd name="T9" fmla="*/ 34 h 84"/>
                  <a:gd name="T10" fmla="*/ 17 w 32"/>
                  <a:gd name="T11" fmla="*/ 27 h 84"/>
                  <a:gd name="T12" fmla="*/ 19 w 32"/>
                  <a:gd name="T13" fmla="*/ 26 h 84"/>
                  <a:gd name="T14" fmla="*/ 20 w 32"/>
                  <a:gd name="T15" fmla="*/ 24 h 84"/>
                  <a:gd name="T16" fmla="*/ 27 w 32"/>
                  <a:gd name="T17" fmla="*/ 19 h 84"/>
                  <a:gd name="T18" fmla="*/ 28 w 32"/>
                  <a:gd name="T19" fmla="*/ 16 h 84"/>
                  <a:gd name="T20" fmla="*/ 30 w 32"/>
                  <a:gd name="T21" fmla="*/ 13 h 84"/>
                  <a:gd name="T22" fmla="*/ 31 w 32"/>
                  <a:gd name="T23" fmla="*/ 10 h 84"/>
                  <a:gd name="T24" fmla="*/ 31 w 32"/>
                  <a:gd name="T25" fmla="*/ 6 h 84"/>
                  <a:gd name="T26" fmla="*/ 31 w 32"/>
                  <a:gd name="T27" fmla="*/ 3 h 84"/>
                  <a:gd name="T28" fmla="*/ 31 w 32"/>
                  <a:gd name="T2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84">
                    <a:moveTo>
                      <a:pt x="0" y="83"/>
                    </a:moveTo>
                    <a:lnTo>
                      <a:pt x="5" y="61"/>
                    </a:lnTo>
                    <a:lnTo>
                      <a:pt x="8" y="51"/>
                    </a:lnTo>
                    <a:lnTo>
                      <a:pt x="14" y="40"/>
                    </a:lnTo>
                    <a:lnTo>
                      <a:pt x="16" y="34"/>
                    </a:lnTo>
                    <a:lnTo>
                      <a:pt x="17" y="27"/>
                    </a:lnTo>
                    <a:lnTo>
                      <a:pt x="19" y="26"/>
                    </a:lnTo>
                    <a:lnTo>
                      <a:pt x="20" y="24"/>
                    </a:lnTo>
                    <a:lnTo>
                      <a:pt x="27" y="19"/>
                    </a:lnTo>
                    <a:lnTo>
                      <a:pt x="28" y="16"/>
                    </a:lnTo>
                    <a:lnTo>
                      <a:pt x="30" y="13"/>
                    </a:lnTo>
                    <a:lnTo>
                      <a:pt x="31" y="10"/>
                    </a:lnTo>
                    <a:lnTo>
                      <a:pt x="31" y="6"/>
                    </a:lnTo>
                    <a:lnTo>
                      <a:pt x="31" y="3"/>
                    </a:lnTo>
                    <a:lnTo>
                      <a:pt x="31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Freeform 176"/>
              <p:cNvSpPr>
                <a:spLocks/>
              </p:cNvSpPr>
              <p:nvPr/>
            </p:nvSpPr>
            <p:spPr bwMode="auto">
              <a:xfrm>
                <a:off x="4252" y="2928"/>
                <a:ext cx="15" cy="34"/>
              </a:xfrm>
              <a:custGeom>
                <a:avLst/>
                <a:gdLst>
                  <a:gd name="T0" fmla="*/ 0 w 15"/>
                  <a:gd name="T1" fmla="*/ 33 h 34"/>
                  <a:gd name="T2" fmla="*/ 10 w 15"/>
                  <a:gd name="T3" fmla="*/ 17 h 34"/>
                  <a:gd name="T4" fmla="*/ 13 w 15"/>
                  <a:gd name="T5" fmla="*/ 10 h 34"/>
                  <a:gd name="T6" fmla="*/ 14 w 15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4">
                    <a:moveTo>
                      <a:pt x="0" y="33"/>
                    </a:moveTo>
                    <a:lnTo>
                      <a:pt x="10" y="17"/>
                    </a:lnTo>
                    <a:lnTo>
                      <a:pt x="13" y="10"/>
                    </a:lnTo>
                    <a:lnTo>
                      <a:pt x="14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" name="Freeform 177"/>
              <p:cNvSpPr>
                <a:spLocks/>
              </p:cNvSpPr>
              <p:nvPr/>
            </p:nvSpPr>
            <p:spPr bwMode="auto">
              <a:xfrm>
                <a:off x="4212" y="2782"/>
                <a:ext cx="38" cy="31"/>
              </a:xfrm>
              <a:custGeom>
                <a:avLst/>
                <a:gdLst>
                  <a:gd name="T0" fmla="*/ 37 w 38"/>
                  <a:gd name="T1" fmla="*/ 30 h 31"/>
                  <a:gd name="T2" fmla="*/ 30 w 38"/>
                  <a:gd name="T3" fmla="*/ 30 h 31"/>
                  <a:gd name="T4" fmla="*/ 25 w 38"/>
                  <a:gd name="T5" fmla="*/ 29 h 31"/>
                  <a:gd name="T6" fmla="*/ 23 w 38"/>
                  <a:gd name="T7" fmla="*/ 29 h 31"/>
                  <a:gd name="T8" fmla="*/ 22 w 38"/>
                  <a:gd name="T9" fmla="*/ 29 h 31"/>
                  <a:gd name="T10" fmla="*/ 20 w 38"/>
                  <a:gd name="T11" fmla="*/ 27 h 31"/>
                  <a:gd name="T12" fmla="*/ 17 w 38"/>
                  <a:gd name="T13" fmla="*/ 26 h 31"/>
                  <a:gd name="T14" fmla="*/ 17 w 38"/>
                  <a:gd name="T15" fmla="*/ 24 h 31"/>
                  <a:gd name="T16" fmla="*/ 16 w 38"/>
                  <a:gd name="T17" fmla="*/ 22 h 31"/>
                  <a:gd name="T18" fmla="*/ 14 w 38"/>
                  <a:gd name="T19" fmla="*/ 21 h 31"/>
                  <a:gd name="T20" fmla="*/ 12 w 38"/>
                  <a:gd name="T21" fmla="*/ 18 h 31"/>
                  <a:gd name="T22" fmla="*/ 11 w 38"/>
                  <a:gd name="T23" fmla="*/ 14 h 31"/>
                  <a:gd name="T24" fmla="*/ 9 w 38"/>
                  <a:gd name="T25" fmla="*/ 11 h 31"/>
                  <a:gd name="T26" fmla="*/ 5 w 38"/>
                  <a:gd name="T27" fmla="*/ 8 h 31"/>
                  <a:gd name="T28" fmla="*/ 2 w 38"/>
                  <a:gd name="T29" fmla="*/ 5 h 31"/>
                  <a:gd name="T30" fmla="*/ 2 w 38"/>
                  <a:gd name="T31" fmla="*/ 3 h 31"/>
                  <a:gd name="T32" fmla="*/ 0 w 38"/>
                  <a:gd name="T33" fmla="*/ 2 h 31"/>
                  <a:gd name="T34" fmla="*/ 0 w 38"/>
                  <a:gd name="T3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31">
                    <a:moveTo>
                      <a:pt x="37" y="30"/>
                    </a:moveTo>
                    <a:lnTo>
                      <a:pt x="30" y="30"/>
                    </a:lnTo>
                    <a:lnTo>
                      <a:pt x="25" y="29"/>
                    </a:lnTo>
                    <a:lnTo>
                      <a:pt x="23" y="29"/>
                    </a:lnTo>
                    <a:lnTo>
                      <a:pt x="22" y="29"/>
                    </a:lnTo>
                    <a:lnTo>
                      <a:pt x="20" y="27"/>
                    </a:lnTo>
                    <a:lnTo>
                      <a:pt x="17" y="26"/>
                    </a:lnTo>
                    <a:lnTo>
                      <a:pt x="17" y="24"/>
                    </a:lnTo>
                    <a:lnTo>
                      <a:pt x="16" y="22"/>
                    </a:lnTo>
                    <a:lnTo>
                      <a:pt x="14" y="21"/>
                    </a:lnTo>
                    <a:lnTo>
                      <a:pt x="12" y="18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Freeform 178"/>
              <p:cNvSpPr>
                <a:spLocks/>
              </p:cNvSpPr>
              <p:nvPr/>
            </p:nvSpPr>
            <p:spPr bwMode="auto">
              <a:xfrm>
                <a:off x="4284" y="2812"/>
                <a:ext cx="16" cy="15"/>
              </a:xfrm>
              <a:custGeom>
                <a:avLst/>
                <a:gdLst>
                  <a:gd name="T0" fmla="*/ 5 w 16"/>
                  <a:gd name="T1" fmla="*/ 0 h 15"/>
                  <a:gd name="T2" fmla="*/ 2 w 16"/>
                  <a:gd name="T3" fmla="*/ 2 h 15"/>
                  <a:gd name="T4" fmla="*/ 0 w 16"/>
                  <a:gd name="T5" fmla="*/ 3 h 15"/>
                  <a:gd name="T6" fmla="*/ 0 w 16"/>
                  <a:gd name="T7" fmla="*/ 5 h 15"/>
                  <a:gd name="T8" fmla="*/ 0 w 16"/>
                  <a:gd name="T9" fmla="*/ 6 h 15"/>
                  <a:gd name="T10" fmla="*/ 0 w 16"/>
                  <a:gd name="T11" fmla="*/ 8 h 15"/>
                  <a:gd name="T12" fmla="*/ 2 w 16"/>
                  <a:gd name="T13" fmla="*/ 10 h 15"/>
                  <a:gd name="T14" fmla="*/ 3 w 16"/>
                  <a:gd name="T15" fmla="*/ 13 h 15"/>
                  <a:gd name="T16" fmla="*/ 5 w 16"/>
                  <a:gd name="T17" fmla="*/ 13 h 15"/>
                  <a:gd name="T18" fmla="*/ 8 w 16"/>
                  <a:gd name="T19" fmla="*/ 14 h 15"/>
                  <a:gd name="T20" fmla="*/ 12 w 16"/>
                  <a:gd name="T21" fmla="*/ 14 h 15"/>
                  <a:gd name="T22" fmla="*/ 14 w 16"/>
                  <a:gd name="T23" fmla="*/ 14 h 15"/>
                  <a:gd name="T24" fmla="*/ 15 w 16"/>
                  <a:gd name="T25" fmla="*/ 14 h 15"/>
                  <a:gd name="T26" fmla="*/ 15 w 16"/>
                  <a:gd name="T27" fmla="*/ 13 h 15"/>
                  <a:gd name="T28" fmla="*/ 15 w 16"/>
                  <a:gd name="T29" fmla="*/ 11 h 15"/>
                  <a:gd name="T30" fmla="*/ 15 w 16"/>
                  <a:gd name="T31" fmla="*/ 10 h 15"/>
                  <a:gd name="T32" fmla="*/ 14 w 16"/>
                  <a:gd name="T33" fmla="*/ 8 h 15"/>
                  <a:gd name="T34" fmla="*/ 12 w 16"/>
                  <a:gd name="T35" fmla="*/ 6 h 15"/>
                  <a:gd name="T36" fmla="*/ 11 w 16"/>
                  <a:gd name="T37" fmla="*/ 5 h 15"/>
                  <a:gd name="T38" fmla="*/ 9 w 16"/>
                  <a:gd name="T39" fmla="*/ 3 h 15"/>
                  <a:gd name="T40" fmla="*/ 6 w 16"/>
                  <a:gd name="T41" fmla="*/ 2 h 15"/>
                  <a:gd name="T42" fmla="*/ 5 w 16"/>
                  <a:gd name="T43" fmla="*/ 2 h 15"/>
                  <a:gd name="T44" fmla="*/ 5 w 16"/>
                  <a:gd name="T4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5">
                    <a:moveTo>
                      <a:pt x="5" y="0"/>
                    </a:move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3" y="13"/>
                    </a:lnTo>
                    <a:lnTo>
                      <a:pt x="5" y="13"/>
                    </a:lnTo>
                    <a:lnTo>
                      <a:pt x="8" y="14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5" y="13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4" y="8"/>
                    </a:lnTo>
                    <a:lnTo>
                      <a:pt x="12" y="6"/>
                    </a:lnTo>
                    <a:lnTo>
                      <a:pt x="11" y="5"/>
                    </a:lnTo>
                    <a:lnTo>
                      <a:pt x="9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Freeform 179"/>
              <p:cNvSpPr>
                <a:spLocks/>
              </p:cNvSpPr>
              <p:nvPr/>
            </p:nvSpPr>
            <p:spPr bwMode="auto">
              <a:xfrm>
                <a:off x="4202" y="2788"/>
                <a:ext cx="20" cy="19"/>
              </a:xfrm>
              <a:custGeom>
                <a:avLst/>
                <a:gdLst>
                  <a:gd name="T0" fmla="*/ 15 w 20"/>
                  <a:gd name="T1" fmla="*/ 2 h 19"/>
                  <a:gd name="T2" fmla="*/ 16 w 20"/>
                  <a:gd name="T3" fmla="*/ 2 h 19"/>
                  <a:gd name="T4" fmla="*/ 18 w 20"/>
                  <a:gd name="T5" fmla="*/ 3 h 19"/>
                  <a:gd name="T6" fmla="*/ 19 w 20"/>
                  <a:gd name="T7" fmla="*/ 3 h 19"/>
                  <a:gd name="T8" fmla="*/ 19 w 20"/>
                  <a:gd name="T9" fmla="*/ 5 h 19"/>
                  <a:gd name="T10" fmla="*/ 18 w 20"/>
                  <a:gd name="T11" fmla="*/ 7 h 19"/>
                  <a:gd name="T12" fmla="*/ 18 w 20"/>
                  <a:gd name="T13" fmla="*/ 8 h 19"/>
                  <a:gd name="T14" fmla="*/ 18 w 20"/>
                  <a:gd name="T15" fmla="*/ 10 h 19"/>
                  <a:gd name="T16" fmla="*/ 16 w 20"/>
                  <a:gd name="T17" fmla="*/ 12 h 19"/>
                  <a:gd name="T18" fmla="*/ 15 w 20"/>
                  <a:gd name="T19" fmla="*/ 13 h 19"/>
                  <a:gd name="T20" fmla="*/ 11 w 20"/>
                  <a:gd name="T21" fmla="*/ 15 h 19"/>
                  <a:gd name="T22" fmla="*/ 6 w 20"/>
                  <a:gd name="T23" fmla="*/ 17 h 19"/>
                  <a:gd name="T24" fmla="*/ 2 w 20"/>
                  <a:gd name="T25" fmla="*/ 18 h 19"/>
                  <a:gd name="T26" fmla="*/ 0 w 20"/>
                  <a:gd name="T27" fmla="*/ 18 h 19"/>
                  <a:gd name="T28" fmla="*/ 0 w 20"/>
                  <a:gd name="T29" fmla="*/ 17 h 19"/>
                  <a:gd name="T30" fmla="*/ 0 w 20"/>
                  <a:gd name="T31" fmla="*/ 15 h 19"/>
                  <a:gd name="T32" fmla="*/ 0 w 20"/>
                  <a:gd name="T33" fmla="*/ 13 h 19"/>
                  <a:gd name="T34" fmla="*/ 2 w 20"/>
                  <a:gd name="T35" fmla="*/ 12 h 19"/>
                  <a:gd name="T36" fmla="*/ 5 w 20"/>
                  <a:gd name="T37" fmla="*/ 7 h 19"/>
                  <a:gd name="T38" fmla="*/ 10 w 20"/>
                  <a:gd name="T39" fmla="*/ 2 h 19"/>
                  <a:gd name="T40" fmla="*/ 11 w 20"/>
                  <a:gd name="T41" fmla="*/ 0 h 19"/>
                  <a:gd name="T42" fmla="*/ 13 w 20"/>
                  <a:gd name="T43" fmla="*/ 0 h 19"/>
                  <a:gd name="T44" fmla="*/ 15 w 20"/>
                  <a:gd name="T45" fmla="*/ 0 h 19"/>
                  <a:gd name="T46" fmla="*/ 15 w 20"/>
                  <a:gd name="T4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" h="19">
                    <a:moveTo>
                      <a:pt x="15" y="2"/>
                    </a:moveTo>
                    <a:lnTo>
                      <a:pt x="16" y="2"/>
                    </a:lnTo>
                    <a:lnTo>
                      <a:pt x="18" y="3"/>
                    </a:lnTo>
                    <a:lnTo>
                      <a:pt x="19" y="3"/>
                    </a:lnTo>
                    <a:lnTo>
                      <a:pt x="19" y="5"/>
                    </a:lnTo>
                    <a:lnTo>
                      <a:pt x="18" y="7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6" y="12"/>
                    </a:lnTo>
                    <a:lnTo>
                      <a:pt x="15" y="13"/>
                    </a:lnTo>
                    <a:lnTo>
                      <a:pt x="11" y="15"/>
                    </a:lnTo>
                    <a:lnTo>
                      <a:pt x="6" y="17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2" y="12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5" y="0"/>
                    </a:lnTo>
                    <a:lnTo>
                      <a:pt x="15" y="2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Freeform 180"/>
              <p:cNvSpPr>
                <a:spLocks/>
              </p:cNvSpPr>
              <p:nvPr/>
            </p:nvSpPr>
            <p:spPr bwMode="auto">
              <a:xfrm>
                <a:off x="4177" y="2853"/>
                <a:ext cx="24" cy="16"/>
              </a:xfrm>
              <a:custGeom>
                <a:avLst/>
                <a:gdLst>
                  <a:gd name="T0" fmla="*/ 17 w 24"/>
                  <a:gd name="T1" fmla="*/ 2 h 16"/>
                  <a:gd name="T2" fmla="*/ 19 w 24"/>
                  <a:gd name="T3" fmla="*/ 2 h 16"/>
                  <a:gd name="T4" fmla="*/ 23 w 24"/>
                  <a:gd name="T5" fmla="*/ 3 h 16"/>
                  <a:gd name="T6" fmla="*/ 23 w 24"/>
                  <a:gd name="T7" fmla="*/ 5 h 16"/>
                  <a:gd name="T8" fmla="*/ 22 w 24"/>
                  <a:gd name="T9" fmla="*/ 6 h 16"/>
                  <a:gd name="T10" fmla="*/ 22 w 24"/>
                  <a:gd name="T11" fmla="*/ 8 h 16"/>
                  <a:gd name="T12" fmla="*/ 17 w 24"/>
                  <a:gd name="T13" fmla="*/ 11 h 16"/>
                  <a:gd name="T14" fmla="*/ 12 w 24"/>
                  <a:gd name="T15" fmla="*/ 14 h 16"/>
                  <a:gd name="T16" fmla="*/ 8 w 24"/>
                  <a:gd name="T17" fmla="*/ 14 h 16"/>
                  <a:gd name="T18" fmla="*/ 2 w 24"/>
                  <a:gd name="T19" fmla="*/ 15 h 16"/>
                  <a:gd name="T20" fmla="*/ 0 w 24"/>
                  <a:gd name="T21" fmla="*/ 15 h 16"/>
                  <a:gd name="T22" fmla="*/ 0 w 24"/>
                  <a:gd name="T23" fmla="*/ 14 h 16"/>
                  <a:gd name="T24" fmla="*/ 0 w 24"/>
                  <a:gd name="T25" fmla="*/ 12 h 16"/>
                  <a:gd name="T26" fmla="*/ 0 w 24"/>
                  <a:gd name="T27" fmla="*/ 11 h 16"/>
                  <a:gd name="T28" fmla="*/ 2 w 24"/>
                  <a:gd name="T29" fmla="*/ 9 h 16"/>
                  <a:gd name="T30" fmla="*/ 6 w 24"/>
                  <a:gd name="T31" fmla="*/ 5 h 16"/>
                  <a:gd name="T32" fmla="*/ 11 w 24"/>
                  <a:gd name="T33" fmla="*/ 2 h 16"/>
                  <a:gd name="T34" fmla="*/ 12 w 24"/>
                  <a:gd name="T35" fmla="*/ 0 h 16"/>
                  <a:gd name="T36" fmla="*/ 14 w 24"/>
                  <a:gd name="T37" fmla="*/ 0 h 16"/>
                  <a:gd name="T38" fmla="*/ 17 w 24"/>
                  <a:gd name="T39" fmla="*/ 0 h 16"/>
                  <a:gd name="T40" fmla="*/ 17 w 24"/>
                  <a:gd name="T4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16">
                    <a:moveTo>
                      <a:pt x="17" y="2"/>
                    </a:moveTo>
                    <a:lnTo>
                      <a:pt x="19" y="2"/>
                    </a:lnTo>
                    <a:lnTo>
                      <a:pt x="23" y="3"/>
                    </a:lnTo>
                    <a:lnTo>
                      <a:pt x="23" y="5"/>
                    </a:lnTo>
                    <a:lnTo>
                      <a:pt x="22" y="6"/>
                    </a:lnTo>
                    <a:lnTo>
                      <a:pt x="22" y="8"/>
                    </a:lnTo>
                    <a:lnTo>
                      <a:pt x="17" y="11"/>
                    </a:lnTo>
                    <a:lnTo>
                      <a:pt x="12" y="14"/>
                    </a:lnTo>
                    <a:lnTo>
                      <a:pt x="8" y="14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2" y="9"/>
                    </a:lnTo>
                    <a:lnTo>
                      <a:pt x="6" y="5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2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" name="Freeform 181"/>
              <p:cNvSpPr>
                <a:spLocks/>
              </p:cNvSpPr>
              <p:nvPr/>
            </p:nvSpPr>
            <p:spPr bwMode="auto">
              <a:xfrm>
                <a:off x="4212" y="2875"/>
                <a:ext cx="16" cy="15"/>
              </a:xfrm>
              <a:custGeom>
                <a:avLst/>
                <a:gdLst>
                  <a:gd name="T0" fmla="*/ 12 w 16"/>
                  <a:gd name="T1" fmla="*/ 2 h 15"/>
                  <a:gd name="T2" fmla="*/ 14 w 16"/>
                  <a:gd name="T3" fmla="*/ 3 h 15"/>
                  <a:gd name="T4" fmla="*/ 15 w 16"/>
                  <a:gd name="T5" fmla="*/ 5 h 15"/>
                  <a:gd name="T6" fmla="*/ 15 w 16"/>
                  <a:gd name="T7" fmla="*/ 6 h 15"/>
                  <a:gd name="T8" fmla="*/ 14 w 16"/>
                  <a:gd name="T9" fmla="*/ 8 h 15"/>
                  <a:gd name="T10" fmla="*/ 14 w 16"/>
                  <a:gd name="T11" fmla="*/ 10 h 15"/>
                  <a:gd name="T12" fmla="*/ 11 w 16"/>
                  <a:gd name="T13" fmla="*/ 13 h 15"/>
                  <a:gd name="T14" fmla="*/ 8 w 16"/>
                  <a:gd name="T15" fmla="*/ 14 h 15"/>
                  <a:gd name="T16" fmla="*/ 5 w 16"/>
                  <a:gd name="T17" fmla="*/ 14 h 15"/>
                  <a:gd name="T18" fmla="*/ 2 w 16"/>
                  <a:gd name="T19" fmla="*/ 14 h 15"/>
                  <a:gd name="T20" fmla="*/ 0 w 16"/>
                  <a:gd name="T21" fmla="*/ 13 h 15"/>
                  <a:gd name="T22" fmla="*/ 0 w 16"/>
                  <a:gd name="T23" fmla="*/ 11 h 15"/>
                  <a:gd name="T24" fmla="*/ 0 w 16"/>
                  <a:gd name="T25" fmla="*/ 10 h 15"/>
                  <a:gd name="T26" fmla="*/ 0 w 16"/>
                  <a:gd name="T27" fmla="*/ 8 h 15"/>
                  <a:gd name="T28" fmla="*/ 0 w 16"/>
                  <a:gd name="T29" fmla="*/ 6 h 15"/>
                  <a:gd name="T30" fmla="*/ 2 w 16"/>
                  <a:gd name="T31" fmla="*/ 3 h 15"/>
                  <a:gd name="T32" fmla="*/ 3 w 16"/>
                  <a:gd name="T33" fmla="*/ 2 h 15"/>
                  <a:gd name="T34" fmla="*/ 5 w 16"/>
                  <a:gd name="T35" fmla="*/ 0 h 15"/>
                  <a:gd name="T36" fmla="*/ 8 w 16"/>
                  <a:gd name="T37" fmla="*/ 0 h 15"/>
                  <a:gd name="T38" fmla="*/ 11 w 16"/>
                  <a:gd name="T39" fmla="*/ 2 h 15"/>
                  <a:gd name="T40" fmla="*/ 12 w 16"/>
                  <a:gd name="T41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15">
                    <a:moveTo>
                      <a:pt x="12" y="2"/>
                    </a:moveTo>
                    <a:lnTo>
                      <a:pt x="14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4" y="8"/>
                    </a:lnTo>
                    <a:lnTo>
                      <a:pt x="14" y="10"/>
                    </a:lnTo>
                    <a:lnTo>
                      <a:pt x="11" y="13"/>
                    </a:lnTo>
                    <a:lnTo>
                      <a:pt x="8" y="14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1" y="2"/>
                    </a:lnTo>
                    <a:lnTo>
                      <a:pt x="12" y="2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" name="Freeform 182"/>
              <p:cNvSpPr>
                <a:spLocks/>
              </p:cNvSpPr>
              <p:nvPr/>
            </p:nvSpPr>
            <p:spPr bwMode="auto">
              <a:xfrm>
                <a:off x="4249" y="2776"/>
                <a:ext cx="20" cy="13"/>
              </a:xfrm>
              <a:custGeom>
                <a:avLst/>
                <a:gdLst>
                  <a:gd name="T0" fmla="*/ 0 w 20"/>
                  <a:gd name="T1" fmla="*/ 8 h 13"/>
                  <a:gd name="T2" fmla="*/ 2 w 20"/>
                  <a:gd name="T3" fmla="*/ 9 h 13"/>
                  <a:gd name="T4" fmla="*/ 3 w 20"/>
                  <a:gd name="T5" fmla="*/ 11 h 13"/>
                  <a:gd name="T6" fmla="*/ 5 w 20"/>
                  <a:gd name="T7" fmla="*/ 12 h 13"/>
                  <a:gd name="T8" fmla="*/ 8 w 20"/>
                  <a:gd name="T9" fmla="*/ 12 h 13"/>
                  <a:gd name="T10" fmla="*/ 10 w 20"/>
                  <a:gd name="T11" fmla="*/ 12 h 13"/>
                  <a:gd name="T12" fmla="*/ 11 w 20"/>
                  <a:gd name="T13" fmla="*/ 11 h 13"/>
                  <a:gd name="T14" fmla="*/ 15 w 20"/>
                  <a:gd name="T15" fmla="*/ 9 h 13"/>
                  <a:gd name="T16" fmla="*/ 16 w 20"/>
                  <a:gd name="T17" fmla="*/ 9 h 13"/>
                  <a:gd name="T18" fmla="*/ 16 w 20"/>
                  <a:gd name="T19" fmla="*/ 8 h 13"/>
                  <a:gd name="T20" fmla="*/ 18 w 20"/>
                  <a:gd name="T21" fmla="*/ 6 h 13"/>
                  <a:gd name="T22" fmla="*/ 18 w 20"/>
                  <a:gd name="T23" fmla="*/ 5 h 13"/>
                  <a:gd name="T24" fmla="*/ 18 w 20"/>
                  <a:gd name="T25" fmla="*/ 3 h 13"/>
                  <a:gd name="T26" fmla="*/ 19 w 20"/>
                  <a:gd name="T27" fmla="*/ 2 h 13"/>
                  <a:gd name="T28" fmla="*/ 16 w 20"/>
                  <a:gd name="T29" fmla="*/ 0 h 13"/>
                  <a:gd name="T30" fmla="*/ 15 w 20"/>
                  <a:gd name="T31" fmla="*/ 0 h 13"/>
                  <a:gd name="T32" fmla="*/ 11 w 20"/>
                  <a:gd name="T33" fmla="*/ 2 h 13"/>
                  <a:gd name="T34" fmla="*/ 10 w 20"/>
                  <a:gd name="T35" fmla="*/ 2 h 13"/>
                  <a:gd name="T36" fmla="*/ 6 w 20"/>
                  <a:gd name="T37" fmla="*/ 3 h 13"/>
                  <a:gd name="T38" fmla="*/ 5 w 20"/>
                  <a:gd name="T39" fmla="*/ 5 h 13"/>
                  <a:gd name="T40" fmla="*/ 3 w 20"/>
                  <a:gd name="T41" fmla="*/ 6 h 13"/>
                  <a:gd name="T42" fmla="*/ 2 w 20"/>
                  <a:gd name="T43" fmla="*/ 8 h 13"/>
                  <a:gd name="T44" fmla="*/ 0 w 20"/>
                  <a:gd name="T4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" h="13">
                    <a:moveTo>
                      <a:pt x="0" y="8"/>
                    </a:moveTo>
                    <a:lnTo>
                      <a:pt x="2" y="9"/>
                    </a:lnTo>
                    <a:lnTo>
                      <a:pt x="3" y="11"/>
                    </a:lnTo>
                    <a:lnTo>
                      <a:pt x="5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1" y="11"/>
                    </a:lnTo>
                    <a:lnTo>
                      <a:pt x="15" y="9"/>
                    </a:lnTo>
                    <a:lnTo>
                      <a:pt x="16" y="9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18" y="5"/>
                    </a:lnTo>
                    <a:lnTo>
                      <a:pt x="18" y="3"/>
                    </a:lnTo>
                    <a:lnTo>
                      <a:pt x="19" y="2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3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" name="Freeform 183"/>
              <p:cNvSpPr>
                <a:spLocks/>
              </p:cNvSpPr>
              <p:nvPr/>
            </p:nvSpPr>
            <p:spPr bwMode="auto">
              <a:xfrm>
                <a:off x="4191" y="2766"/>
                <a:ext cx="18" cy="15"/>
              </a:xfrm>
              <a:custGeom>
                <a:avLst/>
                <a:gdLst>
                  <a:gd name="T0" fmla="*/ 14 w 18"/>
                  <a:gd name="T1" fmla="*/ 14 h 15"/>
                  <a:gd name="T2" fmla="*/ 16 w 18"/>
                  <a:gd name="T3" fmla="*/ 13 h 15"/>
                  <a:gd name="T4" fmla="*/ 16 w 18"/>
                  <a:gd name="T5" fmla="*/ 11 h 15"/>
                  <a:gd name="T6" fmla="*/ 17 w 18"/>
                  <a:gd name="T7" fmla="*/ 10 h 15"/>
                  <a:gd name="T8" fmla="*/ 17 w 18"/>
                  <a:gd name="T9" fmla="*/ 8 h 15"/>
                  <a:gd name="T10" fmla="*/ 17 w 18"/>
                  <a:gd name="T11" fmla="*/ 6 h 15"/>
                  <a:gd name="T12" fmla="*/ 14 w 18"/>
                  <a:gd name="T13" fmla="*/ 3 h 15"/>
                  <a:gd name="T14" fmla="*/ 13 w 18"/>
                  <a:gd name="T15" fmla="*/ 2 h 15"/>
                  <a:gd name="T16" fmla="*/ 11 w 18"/>
                  <a:gd name="T17" fmla="*/ 0 h 15"/>
                  <a:gd name="T18" fmla="*/ 6 w 18"/>
                  <a:gd name="T19" fmla="*/ 0 h 15"/>
                  <a:gd name="T20" fmla="*/ 3 w 18"/>
                  <a:gd name="T21" fmla="*/ 0 h 15"/>
                  <a:gd name="T22" fmla="*/ 0 w 18"/>
                  <a:gd name="T23" fmla="*/ 0 h 15"/>
                  <a:gd name="T24" fmla="*/ 0 w 18"/>
                  <a:gd name="T25" fmla="*/ 3 h 15"/>
                  <a:gd name="T26" fmla="*/ 0 w 18"/>
                  <a:gd name="T27" fmla="*/ 5 h 15"/>
                  <a:gd name="T28" fmla="*/ 0 w 18"/>
                  <a:gd name="T29" fmla="*/ 6 h 15"/>
                  <a:gd name="T30" fmla="*/ 2 w 18"/>
                  <a:gd name="T31" fmla="*/ 6 h 15"/>
                  <a:gd name="T32" fmla="*/ 2 w 18"/>
                  <a:gd name="T33" fmla="*/ 8 h 15"/>
                  <a:gd name="T34" fmla="*/ 3 w 18"/>
                  <a:gd name="T35" fmla="*/ 8 h 15"/>
                  <a:gd name="T36" fmla="*/ 6 w 18"/>
                  <a:gd name="T37" fmla="*/ 11 h 15"/>
                  <a:gd name="T38" fmla="*/ 9 w 18"/>
                  <a:gd name="T39" fmla="*/ 13 h 15"/>
                  <a:gd name="T40" fmla="*/ 11 w 18"/>
                  <a:gd name="T41" fmla="*/ 13 h 15"/>
                  <a:gd name="T42" fmla="*/ 13 w 18"/>
                  <a:gd name="T43" fmla="*/ 13 h 15"/>
                  <a:gd name="T44" fmla="*/ 14 w 18"/>
                  <a:gd name="T4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5">
                    <a:moveTo>
                      <a:pt x="14" y="14"/>
                    </a:moveTo>
                    <a:lnTo>
                      <a:pt x="16" y="13"/>
                    </a:lnTo>
                    <a:lnTo>
                      <a:pt x="16" y="11"/>
                    </a:lnTo>
                    <a:lnTo>
                      <a:pt x="17" y="10"/>
                    </a:lnTo>
                    <a:lnTo>
                      <a:pt x="17" y="8"/>
                    </a:lnTo>
                    <a:lnTo>
                      <a:pt x="17" y="6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6" y="11"/>
                    </a:lnTo>
                    <a:lnTo>
                      <a:pt x="9" y="13"/>
                    </a:lnTo>
                    <a:lnTo>
                      <a:pt x="11" y="13"/>
                    </a:lnTo>
                    <a:lnTo>
                      <a:pt x="13" y="13"/>
                    </a:lnTo>
                    <a:lnTo>
                      <a:pt x="14" y="14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" name="Line 184"/>
              <p:cNvSpPr>
                <a:spLocks noChangeShapeType="1"/>
              </p:cNvSpPr>
              <p:nvPr/>
            </p:nvSpPr>
            <p:spPr bwMode="auto">
              <a:xfrm>
                <a:off x="4210" y="2780"/>
                <a:ext cx="0" cy="0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6" name="Line 185"/>
              <p:cNvSpPr>
                <a:spLocks noChangeShapeType="1"/>
              </p:cNvSpPr>
              <p:nvPr/>
            </p:nvSpPr>
            <p:spPr bwMode="auto">
              <a:xfrm>
                <a:off x="4209" y="2779"/>
                <a:ext cx="3" cy="3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" name="Freeform 186"/>
              <p:cNvSpPr>
                <a:spLocks/>
              </p:cNvSpPr>
              <p:nvPr/>
            </p:nvSpPr>
            <p:spPr bwMode="auto">
              <a:xfrm>
                <a:off x="4268" y="2928"/>
                <a:ext cx="18" cy="15"/>
              </a:xfrm>
              <a:custGeom>
                <a:avLst/>
                <a:gdLst>
                  <a:gd name="T0" fmla="*/ 5 w 18"/>
                  <a:gd name="T1" fmla="*/ 0 h 15"/>
                  <a:gd name="T2" fmla="*/ 2 w 18"/>
                  <a:gd name="T3" fmla="*/ 2 h 15"/>
                  <a:gd name="T4" fmla="*/ 0 w 18"/>
                  <a:gd name="T5" fmla="*/ 3 h 15"/>
                  <a:gd name="T6" fmla="*/ 0 w 18"/>
                  <a:gd name="T7" fmla="*/ 5 h 15"/>
                  <a:gd name="T8" fmla="*/ 0 w 18"/>
                  <a:gd name="T9" fmla="*/ 8 h 15"/>
                  <a:gd name="T10" fmla="*/ 3 w 18"/>
                  <a:gd name="T11" fmla="*/ 11 h 15"/>
                  <a:gd name="T12" fmla="*/ 5 w 18"/>
                  <a:gd name="T13" fmla="*/ 13 h 15"/>
                  <a:gd name="T14" fmla="*/ 6 w 18"/>
                  <a:gd name="T15" fmla="*/ 14 h 15"/>
                  <a:gd name="T16" fmla="*/ 9 w 18"/>
                  <a:gd name="T17" fmla="*/ 14 h 15"/>
                  <a:gd name="T18" fmla="*/ 14 w 18"/>
                  <a:gd name="T19" fmla="*/ 14 h 15"/>
                  <a:gd name="T20" fmla="*/ 16 w 18"/>
                  <a:gd name="T21" fmla="*/ 14 h 15"/>
                  <a:gd name="T22" fmla="*/ 17 w 18"/>
                  <a:gd name="T23" fmla="*/ 14 h 15"/>
                  <a:gd name="T24" fmla="*/ 17 w 18"/>
                  <a:gd name="T25" fmla="*/ 11 h 15"/>
                  <a:gd name="T26" fmla="*/ 17 w 18"/>
                  <a:gd name="T27" fmla="*/ 10 h 15"/>
                  <a:gd name="T28" fmla="*/ 16 w 18"/>
                  <a:gd name="T29" fmla="*/ 6 h 15"/>
                  <a:gd name="T30" fmla="*/ 14 w 18"/>
                  <a:gd name="T31" fmla="*/ 6 h 15"/>
                  <a:gd name="T32" fmla="*/ 11 w 18"/>
                  <a:gd name="T33" fmla="*/ 3 h 15"/>
                  <a:gd name="T34" fmla="*/ 8 w 18"/>
                  <a:gd name="T35" fmla="*/ 3 h 15"/>
                  <a:gd name="T36" fmla="*/ 6 w 18"/>
                  <a:gd name="T37" fmla="*/ 2 h 15"/>
                  <a:gd name="T38" fmla="*/ 5 w 18"/>
                  <a:gd name="T39" fmla="*/ 2 h 15"/>
                  <a:gd name="T40" fmla="*/ 5 w 18"/>
                  <a:gd name="T4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5">
                    <a:moveTo>
                      <a:pt x="5" y="0"/>
                    </a:move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3" y="11"/>
                    </a:lnTo>
                    <a:lnTo>
                      <a:pt x="5" y="13"/>
                    </a:lnTo>
                    <a:lnTo>
                      <a:pt x="6" y="14"/>
                    </a:lnTo>
                    <a:lnTo>
                      <a:pt x="9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7" y="14"/>
                    </a:lnTo>
                    <a:lnTo>
                      <a:pt x="17" y="11"/>
                    </a:lnTo>
                    <a:lnTo>
                      <a:pt x="17" y="10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1" y="3"/>
                    </a:lnTo>
                    <a:lnTo>
                      <a:pt x="8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" name="Freeform 187"/>
              <p:cNvSpPr>
                <a:spLocks/>
              </p:cNvSpPr>
              <p:nvPr/>
            </p:nvSpPr>
            <p:spPr bwMode="auto">
              <a:xfrm>
                <a:off x="4165" y="2800"/>
                <a:ext cx="85" cy="68"/>
              </a:xfrm>
              <a:custGeom>
                <a:avLst/>
                <a:gdLst>
                  <a:gd name="T0" fmla="*/ 84 w 85"/>
                  <a:gd name="T1" fmla="*/ 67 h 68"/>
                  <a:gd name="T2" fmla="*/ 83 w 85"/>
                  <a:gd name="T3" fmla="*/ 58 h 68"/>
                  <a:gd name="T4" fmla="*/ 72 w 85"/>
                  <a:gd name="T5" fmla="*/ 50 h 68"/>
                  <a:gd name="T6" fmla="*/ 52 w 85"/>
                  <a:gd name="T7" fmla="*/ 34 h 68"/>
                  <a:gd name="T8" fmla="*/ 31 w 85"/>
                  <a:gd name="T9" fmla="*/ 29 h 68"/>
                  <a:gd name="T10" fmla="*/ 23 w 85"/>
                  <a:gd name="T11" fmla="*/ 13 h 68"/>
                  <a:gd name="T12" fmla="*/ 14 w 85"/>
                  <a:gd name="T13" fmla="*/ 8 h 68"/>
                  <a:gd name="T14" fmla="*/ 0 w 85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68">
                    <a:moveTo>
                      <a:pt x="84" y="67"/>
                    </a:moveTo>
                    <a:lnTo>
                      <a:pt x="83" y="58"/>
                    </a:lnTo>
                    <a:lnTo>
                      <a:pt x="72" y="50"/>
                    </a:lnTo>
                    <a:lnTo>
                      <a:pt x="52" y="34"/>
                    </a:lnTo>
                    <a:lnTo>
                      <a:pt x="31" y="29"/>
                    </a:lnTo>
                    <a:lnTo>
                      <a:pt x="23" y="13"/>
                    </a:lnTo>
                    <a:lnTo>
                      <a:pt x="14" y="8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" name="Freeform 188"/>
              <p:cNvSpPr>
                <a:spLocks/>
              </p:cNvSpPr>
              <p:nvPr/>
            </p:nvSpPr>
            <p:spPr bwMode="auto">
              <a:xfrm>
                <a:off x="4249" y="2836"/>
                <a:ext cx="87" cy="64"/>
              </a:xfrm>
              <a:custGeom>
                <a:avLst/>
                <a:gdLst>
                  <a:gd name="T0" fmla="*/ 0 w 87"/>
                  <a:gd name="T1" fmla="*/ 63 h 64"/>
                  <a:gd name="T2" fmla="*/ 13 w 87"/>
                  <a:gd name="T3" fmla="*/ 62 h 64"/>
                  <a:gd name="T4" fmla="*/ 24 w 87"/>
                  <a:gd name="T5" fmla="*/ 55 h 64"/>
                  <a:gd name="T6" fmla="*/ 42 w 87"/>
                  <a:gd name="T7" fmla="*/ 39 h 64"/>
                  <a:gd name="T8" fmla="*/ 50 w 87"/>
                  <a:gd name="T9" fmla="*/ 23 h 64"/>
                  <a:gd name="T10" fmla="*/ 69 w 87"/>
                  <a:gd name="T11" fmla="*/ 18 h 64"/>
                  <a:gd name="T12" fmla="*/ 77 w 87"/>
                  <a:gd name="T13" fmla="*/ 10 h 64"/>
                  <a:gd name="T14" fmla="*/ 86 w 87"/>
                  <a:gd name="T1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64">
                    <a:moveTo>
                      <a:pt x="0" y="63"/>
                    </a:moveTo>
                    <a:lnTo>
                      <a:pt x="13" y="62"/>
                    </a:lnTo>
                    <a:lnTo>
                      <a:pt x="24" y="55"/>
                    </a:lnTo>
                    <a:lnTo>
                      <a:pt x="42" y="39"/>
                    </a:lnTo>
                    <a:lnTo>
                      <a:pt x="50" y="23"/>
                    </a:lnTo>
                    <a:lnTo>
                      <a:pt x="69" y="18"/>
                    </a:lnTo>
                    <a:lnTo>
                      <a:pt x="77" y="10"/>
                    </a:lnTo>
                    <a:lnTo>
                      <a:pt x="86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" name="Freeform 189"/>
              <p:cNvSpPr>
                <a:spLocks/>
              </p:cNvSpPr>
              <p:nvPr/>
            </p:nvSpPr>
            <p:spPr bwMode="auto">
              <a:xfrm>
                <a:off x="4302" y="2859"/>
                <a:ext cx="53" cy="13"/>
              </a:xfrm>
              <a:custGeom>
                <a:avLst/>
                <a:gdLst>
                  <a:gd name="T0" fmla="*/ 0 w 53"/>
                  <a:gd name="T1" fmla="*/ 0 h 13"/>
                  <a:gd name="T2" fmla="*/ 32 w 53"/>
                  <a:gd name="T3" fmla="*/ 6 h 13"/>
                  <a:gd name="T4" fmla="*/ 52 w 53"/>
                  <a:gd name="T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13">
                    <a:moveTo>
                      <a:pt x="0" y="0"/>
                    </a:moveTo>
                    <a:lnTo>
                      <a:pt x="32" y="6"/>
                    </a:lnTo>
                    <a:lnTo>
                      <a:pt x="52" y="12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Freeform 190"/>
              <p:cNvSpPr>
                <a:spLocks/>
              </p:cNvSpPr>
              <p:nvPr/>
            </p:nvSpPr>
            <p:spPr bwMode="auto">
              <a:xfrm>
                <a:off x="4113" y="2827"/>
                <a:ext cx="79" cy="4"/>
              </a:xfrm>
              <a:custGeom>
                <a:avLst/>
                <a:gdLst>
                  <a:gd name="T0" fmla="*/ 78 w 79"/>
                  <a:gd name="T1" fmla="*/ 3 h 4"/>
                  <a:gd name="T2" fmla="*/ 66 w 79"/>
                  <a:gd name="T3" fmla="*/ 0 h 4"/>
                  <a:gd name="T4" fmla="*/ 55 w 79"/>
                  <a:gd name="T5" fmla="*/ 0 h 4"/>
                  <a:gd name="T6" fmla="*/ 45 w 79"/>
                  <a:gd name="T7" fmla="*/ 3 h 4"/>
                  <a:gd name="T8" fmla="*/ 35 w 79"/>
                  <a:gd name="T9" fmla="*/ 3 h 4"/>
                  <a:gd name="T10" fmla="*/ 20 w 79"/>
                  <a:gd name="T11" fmla="*/ 3 h 4"/>
                  <a:gd name="T12" fmla="*/ 11 w 79"/>
                  <a:gd name="T13" fmla="*/ 3 h 4"/>
                  <a:gd name="T14" fmla="*/ 0 w 79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4">
                    <a:moveTo>
                      <a:pt x="78" y="3"/>
                    </a:moveTo>
                    <a:lnTo>
                      <a:pt x="66" y="0"/>
                    </a:lnTo>
                    <a:lnTo>
                      <a:pt x="55" y="0"/>
                    </a:lnTo>
                    <a:lnTo>
                      <a:pt x="45" y="3"/>
                    </a:lnTo>
                    <a:lnTo>
                      <a:pt x="35" y="3"/>
                    </a:lnTo>
                    <a:lnTo>
                      <a:pt x="20" y="3"/>
                    </a:lnTo>
                    <a:lnTo>
                      <a:pt x="11" y="3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" name="Freeform 191"/>
              <p:cNvSpPr>
                <a:spLocks/>
              </p:cNvSpPr>
              <p:nvPr/>
            </p:nvSpPr>
            <p:spPr bwMode="auto">
              <a:xfrm>
                <a:off x="4233" y="2670"/>
                <a:ext cx="17" cy="129"/>
              </a:xfrm>
              <a:custGeom>
                <a:avLst/>
                <a:gdLst>
                  <a:gd name="T0" fmla="*/ 16 w 17"/>
                  <a:gd name="T1" fmla="*/ 128 h 129"/>
                  <a:gd name="T2" fmla="*/ 8 w 17"/>
                  <a:gd name="T3" fmla="*/ 112 h 129"/>
                  <a:gd name="T4" fmla="*/ 5 w 17"/>
                  <a:gd name="T5" fmla="*/ 100 h 129"/>
                  <a:gd name="T6" fmla="*/ 0 w 17"/>
                  <a:gd name="T7" fmla="*/ 87 h 129"/>
                  <a:gd name="T8" fmla="*/ 0 w 17"/>
                  <a:gd name="T9" fmla="*/ 71 h 129"/>
                  <a:gd name="T10" fmla="*/ 0 w 17"/>
                  <a:gd name="T11" fmla="*/ 58 h 129"/>
                  <a:gd name="T12" fmla="*/ 3 w 17"/>
                  <a:gd name="T13" fmla="*/ 45 h 129"/>
                  <a:gd name="T14" fmla="*/ 5 w 17"/>
                  <a:gd name="T15" fmla="*/ 34 h 129"/>
                  <a:gd name="T16" fmla="*/ 8 w 17"/>
                  <a:gd name="T17" fmla="*/ 16 h 129"/>
                  <a:gd name="T18" fmla="*/ 8 w 17"/>
                  <a:gd name="T1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29">
                    <a:moveTo>
                      <a:pt x="16" y="128"/>
                    </a:moveTo>
                    <a:lnTo>
                      <a:pt x="8" y="112"/>
                    </a:lnTo>
                    <a:lnTo>
                      <a:pt x="5" y="100"/>
                    </a:lnTo>
                    <a:lnTo>
                      <a:pt x="0" y="87"/>
                    </a:lnTo>
                    <a:lnTo>
                      <a:pt x="0" y="71"/>
                    </a:lnTo>
                    <a:lnTo>
                      <a:pt x="0" y="58"/>
                    </a:lnTo>
                    <a:lnTo>
                      <a:pt x="3" y="45"/>
                    </a:lnTo>
                    <a:lnTo>
                      <a:pt x="5" y="34"/>
                    </a:lnTo>
                    <a:lnTo>
                      <a:pt x="8" y="16"/>
                    </a:lnTo>
                    <a:lnTo>
                      <a:pt x="8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" name="Freeform 192"/>
              <p:cNvSpPr>
                <a:spLocks/>
              </p:cNvSpPr>
              <p:nvPr/>
            </p:nvSpPr>
            <p:spPr bwMode="auto">
              <a:xfrm>
                <a:off x="4280" y="2885"/>
                <a:ext cx="83" cy="77"/>
              </a:xfrm>
              <a:custGeom>
                <a:avLst/>
                <a:gdLst>
                  <a:gd name="T0" fmla="*/ 0 w 83"/>
                  <a:gd name="T1" fmla="*/ 0 h 77"/>
                  <a:gd name="T2" fmla="*/ 14 w 83"/>
                  <a:gd name="T3" fmla="*/ 6 h 77"/>
                  <a:gd name="T4" fmla="*/ 41 w 83"/>
                  <a:gd name="T5" fmla="*/ 14 h 77"/>
                  <a:gd name="T6" fmla="*/ 55 w 83"/>
                  <a:gd name="T7" fmla="*/ 22 h 77"/>
                  <a:gd name="T8" fmla="*/ 62 w 83"/>
                  <a:gd name="T9" fmla="*/ 30 h 77"/>
                  <a:gd name="T10" fmla="*/ 65 w 83"/>
                  <a:gd name="T11" fmla="*/ 38 h 77"/>
                  <a:gd name="T12" fmla="*/ 68 w 83"/>
                  <a:gd name="T13" fmla="*/ 46 h 77"/>
                  <a:gd name="T14" fmla="*/ 68 w 83"/>
                  <a:gd name="T15" fmla="*/ 53 h 77"/>
                  <a:gd name="T16" fmla="*/ 73 w 83"/>
                  <a:gd name="T17" fmla="*/ 60 h 77"/>
                  <a:gd name="T18" fmla="*/ 79 w 83"/>
                  <a:gd name="T19" fmla="*/ 68 h 77"/>
                  <a:gd name="T20" fmla="*/ 82 w 83"/>
                  <a:gd name="T21" fmla="*/ 7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77">
                    <a:moveTo>
                      <a:pt x="0" y="0"/>
                    </a:moveTo>
                    <a:lnTo>
                      <a:pt x="14" y="6"/>
                    </a:lnTo>
                    <a:lnTo>
                      <a:pt x="41" y="14"/>
                    </a:lnTo>
                    <a:lnTo>
                      <a:pt x="55" y="22"/>
                    </a:lnTo>
                    <a:lnTo>
                      <a:pt x="62" y="30"/>
                    </a:lnTo>
                    <a:lnTo>
                      <a:pt x="65" y="38"/>
                    </a:lnTo>
                    <a:lnTo>
                      <a:pt x="68" y="46"/>
                    </a:lnTo>
                    <a:lnTo>
                      <a:pt x="68" y="53"/>
                    </a:lnTo>
                    <a:lnTo>
                      <a:pt x="73" y="60"/>
                    </a:lnTo>
                    <a:lnTo>
                      <a:pt x="79" y="68"/>
                    </a:lnTo>
                    <a:lnTo>
                      <a:pt x="82" y="76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" name="Freeform 193"/>
              <p:cNvSpPr>
                <a:spLocks/>
              </p:cNvSpPr>
              <p:nvPr/>
            </p:nvSpPr>
            <p:spPr bwMode="auto">
              <a:xfrm>
                <a:off x="4233" y="2720"/>
                <a:ext cx="36" cy="13"/>
              </a:xfrm>
              <a:custGeom>
                <a:avLst/>
                <a:gdLst>
                  <a:gd name="T0" fmla="*/ 0 w 36"/>
                  <a:gd name="T1" fmla="*/ 12 h 13"/>
                  <a:gd name="T2" fmla="*/ 8 w 36"/>
                  <a:gd name="T3" fmla="*/ 11 h 13"/>
                  <a:gd name="T4" fmla="*/ 23 w 36"/>
                  <a:gd name="T5" fmla="*/ 6 h 13"/>
                  <a:gd name="T6" fmla="*/ 31 w 36"/>
                  <a:gd name="T7" fmla="*/ 5 h 13"/>
                  <a:gd name="T8" fmla="*/ 35 w 36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0" y="12"/>
                    </a:moveTo>
                    <a:lnTo>
                      <a:pt x="8" y="11"/>
                    </a:lnTo>
                    <a:lnTo>
                      <a:pt x="23" y="6"/>
                    </a:lnTo>
                    <a:lnTo>
                      <a:pt x="31" y="5"/>
                    </a:lnTo>
                    <a:lnTo>
                      <a:pt x="35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" name="Freeform 194"/>
              <p:cNvSpPr>
                <a:spLocks/>
              </p:cNvSpPr>
              <p:nvPr/>
            </p:nvSpPr>
            <p:spPr bwMode="auto">
              <a:xfrm>
                <a:off x="4205" y="2680"/>
                <a:ext cx="32" cy="23"/>
              </a:xfrm>
              <a:custGeom>
                <a:avLst/>
                <a:gdLst>
                  <a:gd name="T0" fmla="*/ 31 w 32"/>
                  <a:gd name="T1" fmla="*/ 22 h 23"/>
                  <a:gd name="T2" fmla="*/ 28 w 32"/>
                  <a:gd name="T3" fmla="*/ 18 h 23"/>
                  <a:gd name="T4" fmla="*/ 22 w 32"/>
                  <a:gd name="T5" fmla="*/ 11 h 23"/>
                  <a:gd name="T6" fmla="*/ 17 w 32"/>
                  <a:gd name="T7" fmla="*/ 6 h 23"/>
                  <a:gd name="T8" fmla="*/ 13 w 32"/>
                  <a:gd name="T9" fmla="*/ 2 h 23"/>
                  <a:gd name="T10" fmla="*/ 6 w 32"/>
                  <a:gd name="T11" fmla="*/ 2 h 23"/>
                  <a:gd name="T12" fmla="*/ 0 w 3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3">
                    <a:moveTo>
                      <a:pt x="31" y="22"/>
                    </a:moveTo>
                    <a:lnTo>
                      <a:pt x="28" y="18"/>
                    </a:lnTo>
                    <a:lnTo>
                      <a:pt x="22" y="11"/>
                    </a:lnTo>
                    <a:lnTo>
                      <a:pt x="17" y="6"/>
                    </a:lnTo>
                    <a:lnTo>
                      <a:pt x="13" y="2"/>
                    </a:lnTo>
                    <a:lnTo>
                      <a:pt x="6" y="2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6" name="Group 195"/>
              <p:cNvGrpSpPr>
                <a:grpSpLocks/>
              </p:cNvGrpSpPr>
              <p:nvPr/>
            </p:nvGrpSpPr>
            <p:grpSpPr bwMode="auto">
              <a:xfrm>
                <a:off x="4105" y="2828"/>
                <a:ext cx="21" cy="19"/>
                <a:chOff x="4105" y="2828"/>
                <a:chExt cx="21" cy="19"/>
              </a:xfrm>
            </p:grpSpPr>
            <p:sp>
              <p:nvSpPr>
                <p:cNvPr id="145" name="Freeform 196"/>
                <p:cNvSpPr>
                  <a:spLocks/>
                </p:cNvSpPr>
                <p:nvPr/>
              </p:nvSpPr>
              <p:spPr bwMode="auto">
                <a:xfrm>
                  <a:off x="4105" y="2831"/>
                  <a:ext cx="19" cy="16"/>
                </a:xfrm>
                <a:custGeom>
                  <a:avLst/>
                  <a:gdLst>
                    <a:gd name="T0" fmla="*/ 12 w 19"/>
                    <a:gd name="T1" fmla="*/ 3 h 16"/>
                    <a:gd name="T2" fmla="*/ 18 w 19"/>
                    <a:gd name="T3" fmla="*/ 5 h 16"/>
                    <a:gd name="T4" fmla="*/ 17 w 19"/>
                    <a:gd name="T5" fmla="*/ 10 h 16"/>
                    <a:gd name="T6" fmla="*/ 11 w 19"/>
                    <a:gd name="T7" fmla="*/ 12 h 16"/>
                    <a:gd name="T8" fmla="*/ 6 w 19"/>
                    <a:gd name="T9" fmla="*/ 14 h 16"/>
                    <a:gd name="T10" fmla="*/ 0 w 19"/>
                    <a:gd name="T11" fmla="*/ 15 h 16"/>
                    <a:gd name="T12" fmla="*/ 0 w 19"/>
                    <a:gd name="T13" fmla="*/ 10 h 16"/>
                    <a:gd name="T14" fmla="*/ 0 w 19"/>
                    <a:gd name="T15" fmla="*/ 5 h 16"/>
                    <a:gd name="T16" fmla="*/ 0 w 19"/>
                    <a:gd name="T17" fmla="*/ 2 h 16"/>
                    <a:gd name="T18" fmla="*/ 8 w 19"/>
                    <a:gd name="T19" fmla="*/ 0 h 16"/>
                    <a:gd name="T20" fmla="*/ 12 w 19"/>
                    <a:gd name="T21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6">
                      <a:moveTo>
                        <a:pt x="12" y="3"/>
                      </a:moveTo>
                      <a:lnTo>
                        <a:pt x="18" y="5"/>
                      </a:lnTo>
                      <a:lnTo>
                        <a:pt x="17" y="10"/>
                      </a:lnTo>
                      <a:lnTo>
                        <a:pt x="11" y="12"/>
                      </a:lnTo>
                      <a:lnTo>
                        <a:pt x="6" y="14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2" y="2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6" name="Freeform 197"/>
                <p:cNvSpPr>
                  <a:spLocks/>
                </p:cNvSpPr>
                <p:nvPr/>
              </p:nvSpPr>
              <p:spPr bwMode="auto">
                <a:xfrm>
                  <a:off x="4118" y="2828"/>
                  <a:ext cx="8" cy="4"/>
                </a:xfrm>
                <a:custGeom>
                  <a:avLst/>
                  <a:gdLst>
                    <a:gd name="T0" fmla="*/ 0 w 8"/>
                    <a:gd name="T1" fmla="*/ 3 h 4"/>
                    <a:gd name="T2" fmla="*/ 4 w 8"/>
                    <a:gd name="T3" fmla="*/ 2 h 4"/>
                    <a:gd name="T4" fmla="*/ 7 w 8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4">
                      <a:moveTo>
                        <a:pt x="0" y="3"/>
                      </a:moveTo>
                      <a:lnTo>
                        <a:pt x="4" y="2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7" name="Group 198"/>
              <p:cNvGrpSpPr>
                <a:grpSpLocks/>
              </p:cNvGrpSpPr>
              <p:nvPr/>
            </p:nvGrpSpPr>
            <p:grpSpPr bwMode="auto">
              <a:xfrm>
                <a:off x="4154" y="2800"/>
                <a:ext cx="19" cy="19"/>
                <a:chOff x="4154" y="2800"/>
                <a:chExt cx="19" cy="19"/>
              </a:xfrm>
            </p:grpSpPr>
            <p:sp>
              <p:nvSpPr>
                <p:cNvPr id="143" name="Freeform 199"/>
                <p:cNvSpPr>
                  <a:spLocks/>
                </p:cNvSpPr>
                <p:nvPr/>
              </p:nvSpPr>
              <p:spPr bwMode="auto">
                <a:xfrm>
                  <a:off x="4154" y="2806"/>
                  <a:ext cx="17" cy="13"/>
                </a:xfrm>
                <a:custGeom>
                  <a:avLst/>
                  <a:gdLst>
                    <a:gd name="T0" fmla="*/ 12 w 17"/>
                    <a:gd name="T1" fmla="*/ 2 h 13"/>
                    <a:gd name="T2" fmla="*/ 16 w 17"/>
                    <a:gd name="T3" fmla="*/ 5 h 13"/>
                    <a:gd name="T4" fmla="*/ 15 w 17"/>
                    <a:gd name="T5" fmla="*/ 8 h 13"/>
                    <a:gd name="T6" fmla="*/ 10 w 17"/>
                    <a:gd name="T7" fmla="*/ 9 h 13"/>
                    <a:gd name="T8" fmla="*/ 4 w 17"/>
                    <a:gd name="T9" fmla="*/ 11 h 13"/>
                    <a:gd name="T10" fmla="*/ 0 w 17"/>
                    <a:gd name="T11" fmla="*/ 12 h 13"/>
                    <a:gd name="T12" fmla="*/ 0 w 17"/>
                    <a:gd name="T13" fmla="*/ 8 h 13"/>
                    <a:gd name="T14" fmla="*/ 0 w 17"/>
                    <a:gd name="T15" fmla="*/ 5 h 13"/>
                    <a:gd name="T16" fmla="*/ 0 w 17"/>
                    <a:gd name="T17" fmla="*/ 2 h 13"/>
                    <a:gd name="T18" fmla="*/ 6 w 17"/>
                    <a:gd name="T19" fmla="*/ 0 h 13"/>
                    <a:gd name="T20" fmla="*/ 12 w 17"/>
                    <a:gd name="T21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13">
                      <a:moveTo>
                        <a:pt x="12" y="2"/>
                      </a:moveTo>
                      <a:lnTo>
                        <a:pt x="16" y="5"/>
                      </a:lnTo>
                      <a:lnTo>
                        <a:pt x="15" y="8"/>
                      </a:lnTo>
                      <a:lnTo>
                        <a:pt x="10" y="9"/>
                      </a:lnTo>
                      <a:lnTo>
                        <a:pt x="4" y="11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6" y="0"/>
                      </a:lnTo>
                      <a:lnTo>
                        <a:pt x="12" y="2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4" name="Freeform 200"/>
                <p:cNvSpPr>
                  <a:spLocks/>
                </p:cNvSpPr>
                <p:nvPr/>
              </p:nvSpPr>
              <p:spPr bwMode="auto">
                <a:xfrm>
                  <a:off x="4165" y="2800"/>
                  <a:ext cx="8" cy="8"/>
                </a:xfrm>
                <a:custGeom>
                  <a:avLst/>
                  <a:gdLst>
                    <a:gd name="T0" fmla="*/ 0 w 8"/>
                    <a:gd name="T1" fmla="*/ 7 h 8"/>
                    <a:gd name="T2" fmla="*/ 4 w 8"/>
                    <a:gd name="T3" fmla="*/ 4 h 8"/>
                    <a:gd name="T4" fmla="*/ 7 w 8"/>
                    <a:gd name="T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8">
                      <a:moveTo>
                        <a:pt x="0" y="7"/>
                      </a:moveTo>
                      <a:lnTo>
                        <a:pt x="4" y="4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8" name="Group 201"/>
              <p:cNvGrpSpPr>
                <a:grpSpLocks/>
              </p:cNvGrpSpPr>
              <p:nvPr/>
            </p:nvGrpSpPr>
            <p:grpSpPr bwMode="auto">
              <a:xfrm>
                <a:off x="4202" y="2684"/>
                <a:ext cx="20" cy="22"/>
                <a:chOff x="4202" y="2684"/>
                <a:chExt cx="20" cy="22"/>
              </a:xfrm>
            </p:grpSpPr>
            <p:sp>
              <p:nvSpPr>
                <p:cNvPr id="141" name="Freeform 202"/>
                <p:cNvSpPr>
                  <a:spLocks/>
                </p:cNvSpPr>
                <p:nvPr/>
              </p:nvSpPr>
              <p:spPr bwMode="auto">
                <a:xfrm>
                  <a:off x="4202" y="2692"/>
                  <a:ext cx="20" cy="14"/>
                </a:xfrm>
                <a:custGeom>
                  <a:avLst/>
                  <a:gdLst>
                    <a:gd name="T0" fmla="*/ 13 w 20"/>
                    <a:gd name="T1" fmla="*/ 2 h 14"/>
                    <a:gd name="T2" fmla="*/ 19 w 20"/>
                    <a:gd name="T3" fmla="*/ 5 h 14"/>
                    <a:gd name="T4" fmla="*/ 18 w 20"/>
                    <a:gd name="T5" fmla="*/ 8 h 14"/>
                    <a:gd name="T6" fmla="*/ 11 w 20"/>
                    <a:gd name="T7" fmla="*/ 10 h 14"/>
                    <a:gd name="T8" fmla="*/ 6 w 20"/>
                    <a:gd name="T9" fmla="*/ 12 h 14"/>
                    <a:gd name="T10" fmla="*/ 0 w 20"/>
                    <a:gd name="T11" fmla="*/ 13 h 14"/>
                    <a:gd name="T12" fmla="*/ 0 w 20"/>
                    <a:gd name="T13" fmla="*/ 8 h 14"/>
                    <a:gd name="T14" fmla="*/ 0 w 20"/>
                    <a:gd name="T15" fmla="*/ 5 h 14"/>
                    <a:gd name="T16" fmla="*/ 0 w 20"/>
                    <a:gd name="T17" fmla="*/ 2 h 14"/>
                    <a:gd name="T18" fmla="*/ 8 w 20"/>
                    <a:gd name="T19" fmla="*/ 0 h 14"/>
                    <a:gd name="T20" fmla="*/ 13 w 20"/>
                    <a:gd name="T21" fmla="*/ 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14">
                      <a:moveTo>
                        <a:pt x="13" y="2"/>
                      </a:moveTo>
                      <a:lnTo>
                        <a:pt x="19" y="5"/>
                      </a:lnTo>
                      <a:lnTo>
                        <a:pt x="18" y="8"/>
                      </a:lnTo>
                      <a:lnTo>
                        <a:pt x="11" y="10"/>
                      </a:lnTo>
                      <a:lnTo>
                        <a:pt x="6" y="12"/>
                      </a:lnTo>
                      <a:lnTo>
                        <a:pt x="0" y="13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3" y="2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2" name="Freeform 203"/>
                <p:cNvSpPr>
                  <a:spLocks/>
                </p:cNvSpPr>
                <p:nvPr/>
              </p:nvSpPr>
              <p:spPr bwMode="auto">
                <a:xfrm>
                  <a:off x="4212" y="2684"/>
                  <a:ext cx="10" cy="11"/>
                </a:xfrm>
                <a:custGeom>
                  <a:avLst/>
                  <a:gdLst>
                    <a:gd name="T0" fmla="*/ 0 w 10"/>
                    <a:gd name="T1" fmla="*/ 10 h 11"/>
                    <a:gd name="T2" fmla="*/ 5 w 10"/>
                    <a:gd name="T3" fmla="*/ 5 h 11"/>
                    <a:gd name="T4" fmla="*/ 9 w 10"/>
                    <a:gd name="T5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11">
                      <a:moveTo>
                        <a:pt x="0" y="10"/>
                      </a:moveTo>
                      <a:lnTo>
                        <a:pt x="5" y="5"/>
                      </a:lnTo>
                      <a:lnTo>
                        <a:pt x="9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9" name="Group 204"/>
              <p:cNvGrpSpPr>
                <a:grpSpLocks/>
              </p:cNvGrpSpPr>
              <p:nvPr/>
            </p:nvGrpSpPr>
            <p:grpSpPr bwMode="auto">
              <a:xfrm>
                <a:off x="4257" y="2721"/>
                <a:ext cx="18" cy="26"/>
                <a:chOff x="4257" y="2721"/>
                <a:chExt cx="18" cy="26"/>
              </a:xfrm>
            </p:grpSpPr>
            <p:sp>
              <p:nvSpPr>
                <p:cNvPr id="139" name="Freeform 205"/>
                <p:cNvSpPr>
                  <a:spLocks/>
                </p:cNvSpPr>
                <p:nvPr/>
              </p:nvSpPr>
              <p:spPr bwMode="auto">
                <a:xfrm>
                  <a:off x="4257" y="2732"/>
                  <a:ext cx="18" cy="15"/>
                </a:xfrm>
                <a:custGeom>
                  <a:avLst/>
                  <a:gdLst>
                    <a:gd name="T0" fmla="*/ 9 w 18"/>
                    <a:gd name="T1" fmla="*/ 2 h 15"/>
                    <a:gd name="T2" fmla="*/ 14 w 18"/>
                    <a:gd name="T3" fmla="*/ 0 h 15"/>
                    <a:gd name="T4" fmla="*/ 17 w 18"/>
                    <a:gd name="T5" fmla="*/ 3 h 15"/>
                    <a:gd name="T6" fmla="*/ 16 w 18"/>
                    <a:gd name="T7" fmla="*/ 6 h 15"/>
                    <a:gd name="T8" fmla="*/ 14 w 18"/>
                    <a:gd name="T9" fmla="*/ 11 h 15"/>
                    <a:gd name="T10" fmla="*/ 13 w 18"/>
                    <a:gd name="T11" fmla="*/ 14 h 15"/>
                    <a:gd name="T12" fmla="*/ 8 w 18"/>
                    <a:gd name="T13" fmla="*/ 11 h 15"/>
                    <a:gd name="T14" fmla="*/ 3 w 18"/>
                    <a:gd name="T15" fmla="*/ 10 h 15"/>
                    <a:gd name="T16" fmla="*/ 0 w 18"/>
                    <a:gd name="T17" fmla="*/ 6 h 15"/>
                    <a:gd name="T18" fmla="*/ 3 w 18"/>
                    <a:gd name="T19" fmla="*/ 2 h 15"/>
                    <a:gd name="T20" fmla="*/ 8 w 18"/>
                    <a:gd name="T2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5">
                      <a:moveTo>
                        <a:pt x="9" y="2"/>
                      </a:moveTo>
                      <a:lnTo>
                        <a:pt x="14" y="0"/>
                      </a:lnTo>
                      <a:lnTo>
                        <a:pt x="17" y="3"/>
                      </a:lnTo>
                      <a:lnTo>
                        <a:pt x="16" y="6"/>
                      </a:lnTo>
                      <a:lnTo>
                        <a:pt x="14" y="11"/>
                      </a:lnTo>
                      <a:lnTo>
                        <a:pt x="13" y="14"/>
                      </a:lnTo>
                      <a:lnTo>
                        <a:pt x="8" y="11"/>
                      </a:lnTo>
                      <a:lnTo>
                        <a:pt x="3" y="10"/>
                      </a:lnTo>
                      <a:lnTo>
                        <a:pt x="0" y="6"/>
                      </a:lnTo>
                      <a:lnTo>
                        <a:pt x="3" y="2"/>
                      </a:lnTo>
                      <a:lnTo>
                        <a:pt x="8" y="0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0" name="Freeform 206"/>
                <p:cNvSpPr>
                  <a:spLocks/>
                </p:cNvSpPr>
                <p:nvPr/>
              </p:nvSpPr>
              <p:spPr bwMode="auto">
                <a:xfrm>
                  <a:off x="4263" y="2721"/>
                  <a:ext cx="4" cy="12"/>
                </a:xfrm>
                <a:custGeom>
                  <a:avLst/>
                  <a:gdLst>
                    <a:gd name="T0" fmla="*/ 3 w 4"/>
                    <a:gd name="T1" fmla="*/ 11 h 12"/>
                    <a:gd name="T2" fmla="*/ 2 w 4"/>
                    <a:gd name="T3" fmla="*/ 6 h 12"/>
                    <a:gd name="T4" fmla="*/ 0 w 4"/>
                    <a:gd name="T5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2">
                      <a:moveTo>
                        <a:pt x="3" y="11"/>
                      </a:moveTo>
                      <a:lnTo>
                        <a:pt x="2" y="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0" name="Group 207"/>
              <p:cNvGrpSpPr>
                <a:grpSpLocks/>
              </p:cNvGrpSpPr>
              <p:nvPr/>
            </p:nvGrpSpPr>
            <p:grpSpPr bwMode="auto">
              <a:xfrm>
                <a:off x="4345" y="2920"/>
                <a:ext cx="32" cy="12"/>
                <a:chOff x="4345" y="2920"/>
                <a:chExt cx="32" cy="12"/>
              </a:xfrm>
            </p:grpSpPr>
            <p:sp>
              <p:nvSpPr>
                <p:cNvPr id="137" name="Freeform 208"/>
                <p:cNvSpPr>
                  <a:spLocks/>
                </p:cNvSpPr>
                <p:nvPr/>
              </p:nvSpPr>
              <p:spPr bwMode="auto">
                <a:xfrm>
                  <a:off x="4354" y="2920"/>
                  <a:ext cx="23" cy="12"/>
                </a:xfrm>
                <a:custGeom>
                  <a:avLst/>
                  <a:gdLst>
                    <a:gd name="T0" fmla="*/ 3 w 23"/>
                    <a:gd name="T1" fmla="*/ 3 h 12"/>
                    <a:gd name="T2" fmla="*/ 5 w 23"/>
                    <a:gd name="T3" fmla="*/ 0 h 12"/>
                    <a:gd name="T4" fmla="*/ 11 w 23"/>
                    <a:gd name="T5" fmla="*/ 0 h 12"/>
                    <a:gd name="T6" fmla="*/ 14 w 23"/>
                    <a:gd name="T7" fmla="*/ 3 h 12"/>
                    <a:gd name="T8" fmla="*/ 19 w 23"/>
                    <a:gd name="T9" fmla="*/ 6 h 12"/>
                    <a:gd name="T10" fmla="*/ 22 w 23"/>
                    <a:gd name="T11" fmla="*/ 10 h 12"/>
                    <a:gd name="T12" fmla="*/ 14 w 23"/>
                    <a:gd name="T13" fmla="*/ 10 h 12"/>
                    <a:gd name="T14" fmla="*/ 10 w 23"/>
                    <a:gd name="T15" fmla="*/ 11 h 12"/>
                    <a:gd name="T16" fmla="*/ 3 w 23"/>
                    <a:gd name="T17" fmla="*/ 11 h 12"/>
                    <a:gd name="T18" fmla="*/ 0 w 23"/>
                    <a:gd name="T19" fmla="*/ 8 h 12"/>
                    <a:gd name="T20" fmla="*/ 0 w 23"/>
                    <a:gd name="T21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" h="12">
                      <a:moveTo>
                        <a:pt x="3" y="3"/>
                      </a:moveTo>
                      <a:lnTo>
                        <a:pt x="5" y="0"/>
                      </a:lnTo>
                      <a:lnTo>
                        <a:pt x="11" y="0"/>
                      </a:lnTo>
                      <a:lnTo>
                        <a:pt x="14" y="3"/>
                      </a:lnTo>
                      <a:lnTo>
                        <a:pt x="19" y="6"/>
                      </a:lnTo>
                      <a:lnTo>
                        <a:pt x="22" y="10"/>
                      </a:lnTo>
                      <a:lnTo>
                        <a:pt x="14" y="10"/>
                      </a:lnTo>
                      <a:lnTo>
                        <a:pt x="10" y="11"/>
                      </a:lnTo>
                      <a:lnTo>
                        <a:pt x="3" y="11"/>
                      </a:lnTo>
                      <a:lnTo>
                        <a:pt x="0" y="8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8" name="Freeform 209"/>
                <p:cNvSpPr>
                  <a:spLocks/>
                </p:cNvSpPr>
                <p:nvPr/>
              </p:nvSpPr>
              <p:spPr bwMode="auto">
                <a:xfrm>
                  <a:off x="4345" y="2920"/>
                  <a:ext cx="10" cy="2"/>
                </a:xfrm>
                <a:custGeom>
                  <a:avLst/>
                  <a:gdLst>
                    <a:gd name="T0" fmla="*/ 9 w 10"/>
                    <a:gd name="T1" fmla="*/ 1 h 2"/>
                    <a:gd name="T2" fmla="*/ 5 w 10"/>
                    <a:gd name="T3" fmla="*/ 0 h 2"/>
                    <a:gd name="T4" fmla="*/ 0 w 10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2">
                      <a:moveTo>
                        <a:pt x="9" y="1"/>
                      </a:move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1" name="Group 210"/>
              <p:cNvGrpSpPr>
                <a:grpSpLocks/>
              </p:cNvGrpSpPr>
              <p:nvPr/>
            </p:nvGrpSpPr>
            <p:grpSpPr bwMode="auto">
              <a:xfrm>
                <a:off x="4263" y="2702"/>
                <a:ext cx="21" cy="23"/>
                <a:chOff x="4263" y="2702"/>
                <a:chExt cx="21" cy="23"/>
              </a:xfrm>
            </p:grpSpPr>
            <p:sp>
              <p:nvSpPr>
                <p:cNvPr id="135" name="Freeform 211"/>
                <p:cNvSpPr>
                  <a:spLocks/>
                </p:cNvSpPr>
                <p:nvPr/>
              </p:nvSpPr>
              <p:spPr bwMode="auto">
                <a:xfrm>
                  <a:off x="4263" y="2702"/>
                  <a:ext cx="21" cy="15"/>
                </a:xfrm>
                <a:custGeom>
                  <a:avLst/>
                  <a:gdLst>
                    <a:gd name="T0" fmla="*/ 6 w 21"/>
                    <a:gd name="T1" fmla="*/ 13 h 15"/>
                    <a:gd name="T2" fmla="*/ 0 w 21"/>
                    <a:gd name="T3" fmla="*/ 11 h 15"/>
                    <a:gd name="T4" fmla="*/ 0 w 21"/>
                    <a:gd name="T5" fmla="*/ 8 h 15"/>
                    <a:gd name="T6" fmla="*/ 5 w 21"/>
                    <a:gd name="T7" fmla="*/ 5 h 15"/>
                    <a:gd name="T8" fmla="*/ 11 w 21"/>
                    <a:gd name="T9" fmla="*/ 2 h 15"/>
                    <a:gd name="T10" fmla="*/ 16 w 21"/>
                    <a:gd name="T11" fmla="*/ 0 h 15"/>
                    <a:gd name="T12" fmla="*/ 17 w 21"/>
                    <a:gd name="T13" fmla="*/ 5 h 15"/>
                    <a:gd name="T14" fmla="*/ 19 w 21"/>
                    <a:gd name="T15" fmla="*/ 8 h 15"/>
                    <a:gd name="T16" fmla="*/ 20 w 21"/>
                    <a:gd name="T17" fmla="*/ 11 h 15"/>
                    <a:gd name="T18" fmla="*/ 13 w 21"/>
                    <a:gd name="T19" fmla="*/ 14 h 15"/>
                    <a:gd name="T20" fmla="*/ 8 w 21"/>
                    <a:gd name="T21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" h="15">
                      <a:moveTo>
                        <a:pt x="6" y="13"/>
                      </a:move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5" y="5"/>
                      </a:lnTo>
                      <a:lnTo>
                        <a:pt x="11" y="2"/>
                      </a:lnTo>
                      <a:lnTo>
                        <a:pt x="16" y="0"/>
                      </a:lnTo>
                      <a:lnTo>
                        <a:pt x="17" y="5"/>
                      </a:lnTo>
                      <a:lnTo>
                        <a:pt x="19" y="8"/>
                      </a:lnTo>
                      <a:lnTo>
                        <a:pt x="20" y="11"/>
                      </a:lnTo>
                      <a:lnTo>
                        <a:pt x="13" y="14"/>
                      </a:lnTo>
                      <a:lnTo>
                        <a:pt x="8" y="14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6" name="Freeform 212"/>
                <p:cNvSpPr>
                  <a:spLocks/>
                </p:cNvSpPr>
                <p:nvPr/>
              </p:nvSpPr>
              <p:spPr bwMode="auto">
                <a:xfrm>
                  <a:off x="4266" y="2715"/>
                  <a:ext cx="4" cy="10"/>
                </a:xfrm>
                <a:custGeom>
                  <a:avLst/>
                  <a:gdLst>
                    <a:gd name="T0" fmla="*/ 3 w 4"/>
                    <a:gd name="T1" fmla="*/ 0 h 10"/>
                    <a:gd name="T2" fmla="*/ 2 w 4"/>
                    <a:gd name="T3" fmla="*/ 5 h 10"/>
                    <a:gd name="T4" fmla="*/ 0 w 4"/>
                    <a:gd name="T5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0">
                      <a:moveTo>
                        <a:pt x="3" y="0"/>
                      </a:moveTo>
                      <a:lnTo>
                        <a:pt x="2" y="5"/>
                      </a:lnTo>
                      <a:lnTo>
                        <a:pt x="0" y="9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2" name="Group 213"/>
              <p:cNvGrpSpPr>
                <a:grpSpLocks/>
              </p:cNvGrpSpPr>
              <p:nvPr/>
            </p:nvGrpSpPr>
            <p:grpSpPr bwMode="auto">
              <a:xfrm>
                <a:off x="4346" y="2869"/>
                <a:ext cx="20" cy="26"/>
                <a:chOff x="4346" y="2869"/>
                <a:chExt cx="20" cy="26"/>
              </a:xfrm>
            </p:grpSpPr>
            <p:sp>
              <p:nvSpPr>
                <p:cNvPr id="133" name="Freeform 214"/>
                <p:cNvSpPr>
                  <a:spLocks/>
                </p:cNvSpPr>
                <p:nvPr/>
              </p:nvSpPr>
              <p:spPr bwMode="auto">
                <a:xfrm>
                  <a:off x="4346" y="2875"/>
                  <a:ext cx="20" cy="20"/>
                </a:xfrm>
                <a:custGeom>
                  <a:avLst/>
                  <a:gdLst>
                    <a:gd name="T0" fmla="*/ 10 w 20"/>
                    <a:gd name="T1" fmla="*/ 2 h 20"/>
                    <a:gd name="T2" fmla="*/ 16 w 20"/>
                    <a:gd name="T3" fmla="*/ 0 h 20"/>
                    <a:gd name="T4" fmla="*/ 19 w 20"/>
                    <a:gd name="T5" fmla="*/ 5 h 20"/>
                    <a:gd name="T6" fmla="*/ 16 w 20"/>
                    <a:gd name="T7" fmla="*/ 10 h 20"/>
                    <a:gd name="T8" fmla="*/ 16 w 20"/>
                    <a:gd name="T9" fmla="*/ 15 h 20"/>
                    <a:gd name="T10" fmla="*/ 15 w 20"/>
                    <a:gd name="T11" fmla="*/ 19 h 20"/>
                    <a:gd name="T12" fmla="*/ 8 w 20"/>
                    <a:gd name="T13" fmla="*/ 15 h 20"/>
                    <a:gd name="T14" fmla="*/ 3 w 20"/>
                    <a:gd name="T15" fmla="*/ 11 h 20"/>
                    <a:gd name="T16" fmla="*/ 0 w 20"/>
                    <a:gd name="T17" fmla="*/ 8 h 20"/>
                    <a:gd name="T18" fmla="*/ 3 w 20"/>
                    <a:gd name="T19" fmla="*/ 3 h 20"/>
                    <a:gd name="T20" fmla="*/ 8 w 20"/>
                    <a:gd name="T21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20">
                      <a:moveTo>
                        <a:pt x="10" y="2"/>
                      </a:moveTo>
                      <a:lnTo>
                        <a:pt x="16" y="0"/>
                      </a:lnTo>
                      <a:lnTo>
                        <a:pt x="19" y="5"/>
                      </a:lnTo>
                      <a:lnTo>
                        <a:pt x="16" y="10"/>
                      </a:lnTo>
                      <a:lnTo>
                        <a:pt x="16" y="15"/>
                      </a:lnTo>
                      <a:lnTo>
                        <a:pt x="15" y="19"/>
                      </a:lnTo>
                      <a:lnTo>
                        <a:pt x="8" y="15"/>
                      </a:lnTo>
                      <a:lnTo>
                        <a:pt x="3" y="11"/>
                      </a:lnTo>
                      <a:lnTo>
                        <a:pt x="0" y="8"/>
                      </a:lnTo>
                      <a:lnTo>
                        <a:pt x="3" y="3"/>
                      </a:lnTo>
                      <a:lnTo>
                        <a:pt x="8" y="0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" name="Freeform 215"/>
                <p:cNvSpPr>
                  <a:spLocks/>
                </p:cNvSpPr>
                <p:nvPr/>
              </p:nvSpPr>
              <p:spPr bwMode="auto">
                <a:xfrm>
                  <a:off x="4354" y="2869"/>
                  <a:ext cx="6" cy="7"/>
                </a:xfrm>
                <a:custGeom>
                  <a:avLst/>
                  <a:gdLst>
                    <a:gd name="T0" fmla="*/ 5 w 6"/>
                    <a:gd name="T1" fmla="*/ 6 h 7"/>
                    <a:gd name="T2" fmla="*/ 3 w 6"/>
                    <a:gd name="T3" fmla="*/ 3 h 7"/>
                    <a:gd name="T4" fmla="*/ 0 w 6"/>
                    <a:gd name="T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7">
                      <a:moveTo>
                        <a:pt x="5" y="6"/>
                      </a:moveTo>
                      <a:lnTo>
                        <a:pt x="3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" name="Group 216"/>
              <p:cNvGrpSpPr>
                <a:grpSpLocks/>
              </p:cNvGrpSpPr>
              <p:nvPr/>
            </p:nvGrpSpPr>
            <p:grpSpPr bwMode="auto">
              <a:xfrm>
                <a:off x="4331" y="2836"/>
                <a:ext cx="30" cy="17"/>
                <a:chOff x="4331" y="2836"/>
                <a:chExt cx="30" cy="17"/>
              </a:xfrm>
            </p:grpSpPr>
            <p:sp>
              <p:nvSpPr>
                <p:cNvPr id="131" name="Freeform 217"/>
                <p:cNvSpPr>
                  <a:spLocks/>
                </p:cNvSpPr>
                <p:nvPr/>
              </p:nvSpPr>
              <p:spPr bwMode="auto">
                <a:xfrm>
                  <a:off x="4340" y="2836"/>
                  <a:ext cx="21" cy="17"/>
                </a:xfrm>
                <a:custGeom>
                  <a:avLst/>
                  <a:gdLst>
                    <a:gd name="T0" fmla="*/ 2 w 21"/>
                    <a:gd name="T1" fmla="*/ 5 h 17"/>
                    <a:gd name="T2" fmla="*/ 5 w 21"/>
                    <a:gd name="T3" fmla="*/ 0 h 17"/>
                    <a:gd name="T4" fmla="*/ 9 w 21"/>
                    <a:gd name="T5" fmla="*/ 0 h 17"/>
                    <a:gd name="T6" fmla="*/ 13 w 21"/>
                    <a:gd name="T7" fmla="*/ 5 h 17"/>
                    <a:gd name="T8" fmla="*/ 17 w 21"/>
                    <a:gd name="T9" fmla="*/ 8 h 17"/>
                    <a:gd name="T10" fmla="*/ 20 w 21"/>
                    <a:gd name="T11" fmla="*/ 13 h 17"/>
                    <a:gd name="T12" fmla="*/ 14 w 21"/>
                    <a:gd name="T13" fmla="*/ 15 h 17"/>
                    <a:gd name="T14" fmla="*/ 8 w 21"/>
                    <a:gd name="T15" fmla="*/ 15 h 17"/>
                    <a:gd name="T16" fmla="*/ 3 w 21"/>
                    <a:gd name="T17" fmla="*/ 16 h 17"/>
                    <a:gd name="T18" fmla="*/ 0 w 21"/>
                    <a:gd name="T19" fmla="*/ 10 h 17"/>
                    <a:gd name="T20" fmla="*/ 0 w 21"/>
                    <a:gd name="T21" fmla="*/ 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" h="17">
                      <a:moveTo>
                        <a:pt x="2" y="5"/>
                      </a:moveTo>
                      <a:lnTo>
                        <a:pt x="5" y="0"/>
                      </a:lnTo>
                      <a:lnTo>
                        <a:pt x="9" y="0"/>
                      </a:lnTo>
                      <a:lnTo>
                        <a:pt x="13" y="5"/>
                      </a:lnTo>
                      <a:lnTo>
                        <a:pt x="17" y="8"/>
                      </a:lnTo>
                      <a:lnTo>
                        <a:pt x="20" y="13"/>
                      </a:lnTo>
                      <a:lnTo>
                        <a:pt x="14" y="15"/>
                      </a:lnTo>
                      <a:lnTo>
                        <a:pt x="8" y="15"/>
                      </a:lnTo>
                      <a:lnTo>
                        <a:pt x="3" y="16"/>
                      </a:lnTo>
                      <a:lnTo>
                        <a:pt x="0" y="10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" name="Freeform 218"/>
                <p:cNvSpPr>
                  <a:spLocks/>
                </p:cNvSpPr>
                <p:nvPr/>
              </p:nvSpPr>
              <p:spPr bwMode="auto">
                <a:xfrm>
                  <a:off x="4331" y="2836"/>
                  <a:ext cx="15" cy="6"/>
                </a:xfrm>
                <a:custGeom>
                  <a:avLst/>
                  <a:gdLst>
                    <a:gd name="T0" fmla="*/ 14 w 15"/>
                    <a:gd name="T1" fmla="*/ 5 h 6"/>
                    <a:gd name="T2" fmla="*/ 8 w 15"/>
                    <a:gd name="T3" fmla="*/ 2 h 6"/>
                    <a:gd name="T4" fmla="*/ 0 w 15"/>
                    <a:gd name="T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6">
                      <a:moveTo>
                        <a:pt x="14" y="5"/>
                      </a:moveTo>
                      <a:lnTo>
                        <a:pt x="8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4" name="Group 219"/>
              <p:cNvGrpSpPr>
                <a:grpSpLocks/>
              </p:cNvGrpSpPr>
              <p:nvPr/>
            </p:nvGrpSpPr>
            <p:grpSpPr bwMode="auto">
              <a:xfrm>
                <a:off x="4241" y="2675"/>
                <a:ext cx="32" cy="15"/>
                <a:chOff x="4241" y="2675"/>
                <a:chExt cx="32" cy="15"/>
              </a:xfrm>
            </p:grpSpPr>
            <p:sp>
              <p:nvSpPr>
                <p:cNvPr id="129" name="Freeform 220"/>
                <p:cNvSpPr>
                  <a:spLocks/>
                </p:cNvSpPr>
                <p:nvPr/>
              </p:nvSpPr>
              <p:spPr bwMode="auto">
                <a:xfrm>
                  <a:off x="4252" y="2675"/>
                  <a:ext cx="21" cy="15"/>
                </a:xfrm>
                <a:custGeom>
                  <a:avLst/>
                  <a:gdLst>
                    <a:gd name="T0" fmla="*/ 2 w 21"/>
                    <a:gd name="T1" fmla="*/ 5 h 15"/>
                    <a:gd name="T2" fmla="*/ 5 w 21"/>
                    <a:gd name="T3" fmla="*/ 0 h 15"/>
                    <a:gd name="T4" fmla="*/ 9 w 21"/>
                    <a:gd name="T5" fmla="*/ 0 h 15"/>
                    <a:gd name="T6" fmla="*/ 13 w 21"/>
                    <a:gd name="T7" fmla="*/ 3 h 15"/>
                    <a:gd name="T8" fmla="*/ 17 w 21"/>
                    <a:gd name="T9" fmla="*/ 8 h 15"/>
                    <a:gd name="T10" fmla="*/ 20 w 21"/>
                    <a:gd name="T11" fmla="*/ 11 h 15"/>
                    <a:gd name="T12" fmla="*/ 14 w 21"/>
                    <a:gd name="T13" fmla="*/ 13 h 15"/>
                    <a:gd name="T14" fmla="*/ 8 w 21"/>
                    <a:gd name="T15" fmla="*/ 13 h 15"/>
                    <a:gd name="T16" fmla="*/ 3 w 21"/>
                    <a:gd name="T17" fmla="*/ 14 h 15"/>
                    <a:gd name="T18" fmla="*/ 0 w 21"/>
                    <a:gd name="T19" fmla="*/ 10 h 15"/>
                    <a:gd name="T20" fmla="*/ 0 w 21"/>
                    <a:gd name="T21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" h="15">
                      <a:moveTo>
                        <a:pt x="2" y="5"/>
                      </a:moveTo>
                      <a:lnTo>
                        <a:pt x="5" y="0"/>
                      </a:lnTo>
                      <a:lnTo>
                        <a:pt x="9" y="0"/>
                      </a:lnTo>
                      <a:lnTo>
                        <a:pt x="13" y="3"/>
                      </a:lnTo>
                      <a:lnTo>
                        <a:pt x="17" y="8"/>
                      </a:lnTo>
                      <a:lnTo>
                        <a:pt x="20" y="11"/>
                      </a:lnTo>
                      <a:lnTo>
                        <a:pt x="14" y="13"/>
                      </a:lnTo>
                      <a:lnTo>
                        <a:pt x="8" y="13"/>
                      </a:lnTo>
                      <a:lnTo>
                        <a:pt x="3" y="14"/>
                      </a:lnTo>
                      <a:lnTo>
                        <a:pt x="0" y="10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0" name="Freeform 221"/>
                <p:cNvSpPr>
                  <a:spLocks/>
                </p:cNvSpPr>
                <p:nvPr/>
              </p:nvSpPr>
              <p:spPr bwMode="auto">
                <a:xfrm>
                  <a:off x="4241" y="2675"/>
                  <a:ext cx="13" cy="5"/>
                </a:xfrm>
                <a:custGeom>
                  <a:avLst/>
                  <a:gdLst>
                    <a:gd name="T0" fmla="*/ 12 w 13"/>
                    <a:gd name="T1" fmla="*/ 4 h 5"/>
                    <a:gd name="T2" fmla="*/ 6 w 13"/>
                    <a:gd name="T3" fmla="*/ 1 h 5"/>
                    <a:gd name="T4" fmla="*/ 0 w 13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5">
                      <a:moveTo>
                        <a:pt x="12" y="4"/>
                      </a:moveTo>
                      <a:lnTo>
                        <a:pt x="6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5" name="Group 222"/>
              <p:cNvGrpSpPr>
                <a:grpSpLocks/>
              </p:cNvGrpSpPr>
              <p:nvPr/>
            </p:nvGrpSpPr>
            <p:grpSpPr bwMode="auto">
              <a:xfrm>
                <a:off x="4356" y="2950"/>
                <a:ext cx="30" cy="15"/>
                <a:chOff x="4356" y="2950"/>
                <a:chExt cx="30" cy="15"/>
              </a:xfrm>
            </p:grpSpPr>
            <p:sp>
              <p:nvSpPr>
                <p:cNvPr id="127" name="Freeform 223"/>
                <p:cNvSpPr>
                  <a:spLocks/>
                </p:cNvSpPr>
                <p:nvPr/>
              </p:nvSpPr>
              <p:spPr bwMode="auto">
                <a:xfrm>
                  <a:off x="4364" y="2950"/>
                  <a:ext cx="22" cy="15"/>
                </a:xfrm>
                <a:custGeom>
                  <a:avLst/>
                  <a:gdLst>
                    <a:gd name="T0" fmla="*/ 3 w 22"/>
                    <a:gd name="T1" fmla="*/ 5 h 15"/>
                    <a:gd name="T2" fmla="*/ 5 w 22"/>
                    <a:gd name="T3" fmla="*/ 0 h 15"/>
                    <a:gd name="T4" fmla="*/ 11 w 22"/>
                    <a:gd name="T5" fmla="*/ 0 h 15"/>
                    <a:gd name="T6" fmla="*/ 14 w 22"/>
                    <a:gd name="T7" fmla="*/ 5 h 15"/>
                    <a:gd name="T8" fmla="*/ 18 w 22"/>
                    <a:gd name="T9" fmla="*/ 8 h 15"/>
                    <a:gd name="T10" fmla="*/ 21 w 22"/>
                    <a:gd name="T11" fmla="*/ 11 h 15"/>
                    <a:gd name="T12" fmla="*/ 14 w 22"/>
                    <a:gd name="T13" fmla="*/ 13 h 15"/>
                    <a:gd name="T14" fmla="*/ 9 w 22"/>
                    <a:gd name="T15" fmla="*/ 13 h 15"/>
                    <a:gd name="T16" fmla="*/ 3 w 22"/>
                    <a:gd name="T17" fmla="*/ 14 h 15"/>
                    <a:gd name="T18" fmla="*/ 0 w 22"/>
                    <a:gd name="T19" fmla="*/ 10 h 15"/>
                    <a:gd name="T20" fmla="*/ 0 w 22"/>
                    <a:gd name="T21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5">
                      <a:moveTo>
                        <a:pt x="3" y="5"/>
                      </a:moveTo>
                      <a:lnTo>
                        <a:pt x="5" y="0"/>
                      </a:lnTo>
                      <a:lnTo>
                        <a:pt x="11" y="0"/>
                      </a:lnTo>
                      <a:lnTo>
                        <a:pt x="14" y="5"/>
                      </a:lnTo>
                      <a:lnTo>
                        <a:pt x="18" y="8"/>
                      </a:lnTo>
                      <a:lnTo>
                        <a:pt x="21" y="11"/>
                      </a:lnTo>
                      <a:lnTo>
                        <a:pt x="14" y="13"/>
                      </a:lnTo>
                      <a:lnTo>
                        <a:pt x="9" y="13"/>
                      </a:lnTo>
                      <a:lnTo>
                        <a:pt x="3" y="14"/>
                      </a:lnTo>
                      <a:lnTo>
                        <a:pt x="0" y="10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8" name="Freeform 224"/>
                <p:cNvSpPr>
                  <a:spLocks/>
                </p:cNvSpPr>
                <p:nvPr/>
              </p:nvSpPr>
              <p:spPr bwMode="auto">
                <a:xfrm>
                  <a:off x="4356" y="2950"/>
                  <a:ext cx="10" cy="5"/>
                </a:xfrm>
                <a:custGeom>
                  <a:avLst/>
                  <a:gdLst>
                    <a:gd name="T0" fmla="*/ 9 w 10"/>
                    <a:gd name="T1" fmla="*/ 4 h 5"/>
                    <a:gd name="T2" fmla="*/ 5 w 10"/>
                    <a:gd name="T3" fmla="*/ 1 h 5"/>
                    <a:gd name="T4" fmla="*/ 0 w 10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5">
                      <a:moveTo>
                        <a:pt x="9" y="4"/>
                      </a:moveTo>
                      <a:lnTo>
                        <a:pt x="5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26" name="Freeform 225"/>
              <p:cNvSpPr>
                <a:spLocks/>
              </p:cNvSpPr>
              <p:nvPr/>
            </p:nvSpPr>
            <p:spPr bwMode="auto">
              <a:xfrm>
                <a:off x="4331" y="2820"/>
                <a:ext cx="27" cy="22"/>
              </a:xfrm>
              <a:custGeom>
                <a:avLst/>
                <a:gdLst>
                  <a:gd name="T0" fmla="*/ 0 w 27"/>
                  <a:gd name="T1" fmla="*/ 21 h 22"/>
                  <a:gd name="T2" fmla="*/ 2 w 27"/>
                  <a:gd name="T3" fmla="*/ 16 h 22"/>
                  <a:gd name="T4" fmla="*/ 5 w 27"/>
                  <a:gd name="T5" fmla="*/ 10 h 22"/>
                  <a:gd name="T6" fmla="*/ 11 w 27"/>
                  <a:gd name="T7" fmla="*/ 7 h 22"/>
                  <a:gd name="T8" fmla="*/ 16 w 27"/>
                  <a:gd name="T9" fmla="*/ 5 h 22"/>
                  <a:gd name="T10" fmla="*/ 22 w 27"/>
                  <a:gd name="T11" fmla="*/ 2 h 22"/>
                  <a:gd name="T12" fmla="*/ 26 w 27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2">
                    <a:moveTo>
                      <a:pt x="0" y="21"/>
                    </a:moveTo>
                    <a:lnTo>
                      <a:pt x="2" y="16"/>
                    </a:lnTo>
                    <a:lnTo>
                      <a:pt x="5" y="10"/>
                    </a:lnTo>
                    <a:lnTo>
                      <a:pt x="11" y="7"/>
                    </a:lnTo>
                    <a:lnTo>
                      <a:pt x="16" y="5"/>
                    </a:lnTo>
                    <a:lnTo>
                      <a:pt x="22" y="2"/>
                    </a:lnTo>
                    <a:lnTo>
                      <a:pt x="26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" name="Group 226"/>
            <p:cNvGrpSpPr>
              <a:grpSpLocks/>
            </p:cNvGrpSpPr>
            <p:nvPr/>
          </p:nvGrpSpPr>
          <p:grpSpPr bwMode="auto">
            <a:xfrm>
              <a:off x="3765" y="2675"/>
              <a:ext cx="281" cy="359"/>
              <a:chOff x="3765" y="2675"/>
              <a:chExt cx="281" cy="359"/>
            </a:xfrm>
          </p:grpSpPr>
          <p:sp>
            <p:nvSpPr>
              <p:cNvPr id="39" name="Line 227"/>
              <p:cNvSpPr>
                <a:spLocks noChangeShapeType="1"/>
              </p:cNvSpPr>
              <p:nvPr/>
            </p:nvSpPr>
            <p:spPr bwMode="auto">
              <a:xfrm>
                <a:off x="3928" y="3031"/>
                <a:ext cx="0" cy="3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Freeform 228"/>
              <p:cNvSpPr>
                <a:spLocks/>
              </p:cNvSpPr>
              <p:nvPr/>
            </p:nvSpPr>
            <p:spPr bwMode="auto">
              <a:xfrm>
                <a:off x="3904" y="2790"/>
                <a:ext cx="25" cy="232"/>
              </a:xfrm>
              <a:custGeom>
                <a:avLst/>
                <a:gdLst>
                  <a:gd name="T0" fmla="*/ 24 w 25"/>
                  <a:gd name="T1" fmla="*/ 231 h 232"/>
                  <a:gd name="T2" fmla="*/ 18 w 25"/>
                  <a:gd name="T3" fmla="*/ 215 h 232"/>
                  <a:gd name="T4" fmla="*/ 15 w 25"/>
                  <a:gd name="T5" fmla="*/ 209 h 232"/>
                  <a:gd name="T6" fmla="*/ 11 w 25"/>
                  <a:gd name="T7" fmla="*/ 202 h 232"/>
                  <a:gd name="T8" fmla="*/ 5 w 25"/>
                  <a:gd name="T9" fmla="*/ 178 h 232"/>
                  <a:gd name="T10" fmla="*/ 0 w 25"/>
                  <a:gd name="T11" fmla="*/ 156 h 232"/>
                  <a:gd name="T12" fmla="*/ 3 w 25"/>
                  <a:gd name="T13" fmla="*/ 87 h 232"/>
                  <a:gd name="T14" fmla="*/ 5 w 25"/>
                  <a:gd name="T15" fmla="*/ 53 h 232"/>
                  <a:gd name="T16" fmla="*/ 6 w 25"/>
                  <a:gd name="T17" fmla="*/ 18 h 232"/>
                  <a:gd name="T18" fmla="*/ 5 w 25"/>
                  <a:gd name="T19" fmla="*/ 13 h 232"/>
                  <a:gd name="T20" fmla="*/ 3 w 25"/>
                  <a:gd name="T21" fmla="*/ 10 h 232"/>
                  <a:gd name="T22" fmla="*/ 2 w 25"/>
                  <a:gd name="T23" fmla="*/ 5 h 232"/>
                  <a:gd name="T24" fmla="*/ 0 w 25"/>
                  <a:gd name="T25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32">
                    <a:moveTo>
                      <a:pt x="24" y="231"/>
                    </a:moveTo>
                    <a:lnTo>
                      <a:pt x="18" y="215"/>
                    </a:lnTo>
                    <a:lnTo>
                      <a:pt x="15" y="209"/>
                    </a:lnTo>
                    <a:lnTo>
                      <a:pt x="11" y="202"/>
                    </a:lnTo>
                    <a:lnTo>
                      <a:pt x="5" y="178"/>
                    </a:lnTo>
                    <a:lnTo>
                      <a:pt x="0" y="156"/>
                    </a:lnTo>
                    <a:lnTo>
                      <a:pt x="3" y="87"/>
                    </a:lnTo>
                    <a:lnTo>
                      <a:pt x="5" y="53"/>
                    </a:lnTo>
                    <a:lnTo>
                      <a:pt x="6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2" y="5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Freeform 229"/>
              <p:cNvSpPr>
                <a:spLocks/>
              </p:cNvSpPr>
              <p:nvPr/>
            </p:nvSpPr>
            <p:spPr bwMode="auto">
              <a:xfrm>
                <a:off x="3856" y="2853"/>
                <a:ext cx="54" cy="93"/>
              </a:xfrm>
              <a:custGeom>
                <a:avLst/>
                <a:gdLst>
                  <a:gd name="T0" fmla="*/ 53 w 54"/>
                  <a:gd name="T1" fmla="*/ 92 h 93"/>
                  <a:gd name="T2" fmla="*/ 50 w 54"/>
                  <a:gd name="T3" fmla="*/ 83 h 93"/>
                  <a:gd name="T4" fmla="*/ 49 w 54"/>
                  <a:gd name="T5" fmla="*/ 72 h 93"/>
                  <a:gd name="T6" fmla="*/ 42 w 54"/>
                  <a:gd name="T7" fmla="*/ 51 h 93"/>
                  <a:gd name="T8" fmla="*/ 39 w 54"/>
                  <a:gd name="T9" fmla="*/ 40 h 93"/>
                  <a:gd name="T10" fmla="*/ 36 w 54"/>
                  <a:gd name="T11" fmla="*/ 30 h 93"/>
                  <a:gd name="T12" fmla="*/ 28 w 54"/>
                  <a:gd name="T13" fmla="*/ 22 h 93"/>
                  <a:gd name="T14" fmla="*/ 17 w 54"/>
                  <a:gd name="T15" fmla="*/ 14 h 93"/>
                  <a:gd name="T16" fmla="*/ 14 w 54"/>
                  <a:gd name="T17" fmla="*/ 11 h 93"/>
                  <a:gd name="T18" fmla="*/ 9 w 54"/>
                  <a:gd name="T19" fmla="*/ 8 h 93"/>
                  <a:gd name="T20" fmla="*/ 0 w 54"/>
                  <a:gd name="T2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93">
                    <a:moveTo>
                      <a:pt x="53" y="92"/>
                    </a:moveTo>
                    <a:lnTo>
                      <a:pt x="50" y="83"/>
                    </a:lnTo>
                    <a:lnTo>
                      <a:pt x="49" y="72"/>
                    </a:lnTo>
                    <a:lnTo>
                      <a:pt x="42" y="51"/>
                    </a:lnTo>
                    <a:lnTo>
                      <a:pt x="39" y="40"/>
                    </a:lnTo>
                    <a:lnTo>
                      <a:pt x="36" y="30"/>
                    </a:lnTo>
                    <a:lnTo>
                      <a:pt x="28" y="22"/>
                    </a:lnTo>
                    <a:lnTo>
                      <a:pt x="17" y="14"/>
                    </a:lnTo>
                    <a:lnTo>
                      <a:pt x="14" y="11"/>
                    </a:lnTo>
                    <a:lnTo>
                      <a:pt x="9" y="8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Freeform 230"/>
              <p:cNvSpPr>
                <a:spLocks/>
              </p:cNvSpPr>
              <p:nvPr/>
            </p:nvSpPr>
            <p:spPr bwMode="auto">
              <a:xfrm>
                <a:off x="3909" y="2813"/>
                <a:ext cx="30" cy="82"/>
              </a:xfrm>
              <a:custGeom>
                <a:avLst/>
                <a:gdLst>
                  <a:gd name="T0" fmla="*/ 0 w 30"/>
                  <a:gd name="T1" fmla="*/ 81 h 82"/>
                  <a:gd name="T2" fmla="*/ 5 w 30"/>
                  <a:gd name="T3" fmla="*/ 61 h 82"/>
                  <a:gd name="T4" fmla="*/ 8 w 30"/>
                  <a:gd name="T5" fmla="*/ 49 h 82"/>
                  <a:gd name="T6" fmla="*/ 12 w 30"/>
                  <a:gd name="T7" fmla="*/ 40 h 82"/>
                  <a:gd name="T8" fmla="*/ 15 w 30"/>
                  <a:gd name="T9" fmla="*/ 34 h 82"/>
                  <a:gd name="T10" fmla="*/ 17 w 30"/>
                  <a:gd name="T11" fmla="*/ 27 h 82"/>
                  <a:gd name="T12" fmla="*/ 19 w 30"/>
                  <a:gd name="T13" fmla="*/ 24 h 82"/>
                  <a:gd name="T14" fmla="*/ 20 w 30"/>
                  <a:gd name="T15" fmla="*/ 22 h 82"/>
                  <a:gd name="T16" fmla="*/ 25 w 30"/>
                  <a:gd name="T17" fmla="*/ 19 h 82"/>
                  <a:gd name="T18" fmla="*/ 26 w 30"/>
                  <a:gd name="T19" fmla="*/ 16 h 82"/>
                  <a:gd name="T20" fmla="*/ 28 w 30"/>
                  <a:gd name="T21" fmla="*/ 13 h 82"/>
                  <a:gd name="T22" fmla="*/ 29 w 30"/>
                  <a:gd name="T23" fmla="*/ 10 h 82"/>
                  <a:gd name="T24" fmla="*/ 29 w 30"/>
                  <a:gd name="T25" fmla="*/ 5 h 82"/>
                  <a:gd name="T26" fmla="*/ 29 w 30"/>
                  <a:gd name="T27" fmla="*/ 3 h 82"/>
                  <a:gd name="T28" fmla="*/ 29 w 30"/>
                  <a:gd name="T2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" h="82">
                    <a:moveTo>
                      <a:pt x="0" y="81"/>
                    </a:moveTo>
                    <a:lnTo>
                      <a:pt x="5" y="61"/>
                    </a:lnTo>
                    <a:lnTo>
                      <a:pt x="8" y="49"/>
                    </a:lnTo>
                    <a:lnTo>
                      <a:pt x="12" y="40"/>
                    </a:lnTo>
                    <a:lnTo>
                      <a:pt x="15" y="34"/>
                    </a:lnTo>
                    <a:lnTo>
                      <a:pt x="17" y="27"/>
                    </a:lnTo>
                    <a:lnTo>
                      <a:pt x="19" y="24"/>
                    </a:lnTo>
                    <a:lnTo>
                      <a:pt x="20" y="22"/>
                    </a:lnTo>
                    <a:lnTo>
                      <a:pt x="25" y="19"/>
                    </a:lnTo>
                    <a:lnTo>
                      <a:pt x="26" y="16"/>
                    </a:lnTo>
                    <a:lnTo>
                      <a:pt x="28" y="13"/>
                    </a:lnTo>
                    <a:lnTo>
                      <a:pt x="29" y="10"/>
                    </a:lnTo>
                    <a:lnTo>
                      <a:pt x="29" y="5"/>
                    </a:lnTo>
                    <a:lnTo>
                      <a:pt x="29" y="3"/>
                    </a:lnTo>
                    <a:lnTo>
                      <a:pt x="29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Freeform 231"/>
              <p:cNvSpPr>
                <a:spLocks/>
              </p:cNvSpPr>
              <p:nvPr/>
            </p:nvSpPr>
            <p:spPr bwMode="auto">
              <a:xfrm>
                <a:off x="3911" y="2938"/>
                <a:ext cx="13" cy="31"/>
              </a:xfrm>
              <a:custGeom>
                <a:avLst/>
                <a:gdLst>
                  <a:gd name="T0" fmla="*/ 0 w 13"/>
                  <a:gd name="T1" fmla="*/ 30 h 31"/>
                  <a:gd name="T2" fmla="*/ 9 w 13"/>
                  <a:gd name="T3" fmla="*/ 16 h 31"/>
                  <a:gd name="T4" fmla="*/ 11 w 13"/>
                  <a:gd name="T5" fmla="*/ 8 h 31"/>
                  <a:gd name="T6" fmla="*/ 12 w 13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1">
                    <a:moveTo>
                      <a:pt x="0" y="30"/>
                    </a:moveTo>
                    <a:lnTo>
                      <a:pt x="9" y="16"/>
                    </a:lnTo>
                    <a:lnTo>
                      <a:pt x="11" y="8"/>
                    </a:lnTo>
                    <a:lnTo>
                      <a:pt x="12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Freeform 232"/>
              <p:cNvSpPr>
                <a:spLocks/>
              </p:cNvSpPr>
              <p:nvPr/>
            </p:nvSpPr>
            <p:spPr bwMode="auto">
              <a:xfrm>
                <a:off x="3872" y="2789"/>
                <a:ext cx="38" cy="32"/>
              </a:xfrm>
              <a:custGeom>
                <a:avLst/>
                <a:gdLst>
                  <a:gd name="T0" fmla="*/ 37 w 38"/>
                  <a:gd name="T1" fmla="*/ 31 h 32"/>
                  <a:gd name="T2" fmla="*/ 30 w 38"/>
                  <a:gd name="T3" fmla="*/ 31 h 32"/>
                  <a:gd name="T4" fmla="*/ 25 w 38"/>
                  <a:gd name="T5" fmla="*/ 30 h 32"/>
                  <a:gd name="T6" fmla="*/ 23 w 38"/>
                  <a:gd name="T7" fmla="*/ 30 h 32"/>
                  <a:gd name="T8" fmla="*/ 22 w 38"/>
                  <a:gd name="T9" fmla="*/ 30 h 32"/>
                  <a:gd name="T10" fmla="*/ 20 w 38"/>
                  <a:gd name="T11" fmla="*/ 28 h 32"/>
                  <a:gd name="T12" fmla="*/ 17 w 38"/>
                  <a:gd name="T13" fmla="*/ 27 h 32"/>
                  <a:gd name="T14" fmla="*/ 17 w 38"/>
                  <a:gd name="T15" fmla="*/ 25 h 32"/>
                  <a:gd name="T16" fmla="*/ 16 w 38"/>
                  <a:gd name="T17" fmla="*/ 24 h 32"/>
                  <a:gd name="T18" fmla="*/ 14 w 38"/>
                  <a:gd name="T19" fmla="*/ 20 h 32"/>
                  <a:gd name="T20" fmla="*/ 12 w 38"/>
                  <a:gd name="T21" fmla="*/ 19 h 32"/>
                  <a:gd name="T22" fmla="*/ 11 w 38"/>
                  <a:gd name="T23" fmla="*/ 14 h 32"/>
                  <a:gd name="T24" fmla="*/ 9 w 38"/>
                  <a:gd name="T25" fmla="*/ 11 h 32"/>
                  <a:gd name="T26" fmla="*/ 5 w 38"/>
                  <a:gd name="T27" fmla="*/ 8 h 32"/>
                  <a:gd name="T28" fmla="*/ 2 w 38"/>
                  <a:gd name="T29" fmla="*/ 5 h 32"/>
                  <a:gd name="T30" fmla="*/ 2 w 38"/>
                  <a:gd name="T31" fmla="*/ 3 h 32"/>
                  <a:gd name="T32" fmla="*/ 0 w 38"/>
                  <a:gd name="T33" fmla="*/ 2 h 32"/>
                  <a:gd name="T34" fmla="*/ 0 w 38"/>
                  <a:gd name="T3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32">
                    <a:moveTo>
                      <a:pt x="37" y="31"/>
                    </a:moveTo>
                    <a:lnTo>
                      <a:pt x="30" y="31"/>
                    </a:lnTo>
                    <a:lnTo>
                      <a:pt x="25" y="30"/>
                    </a:lnTo>
                    <a:lnTo>
                      <a:pt x="23" y="30"/>
                    </a:lnTo>
                    <a:lnTo>
                      <a:pt x="22" y="30"/>
                    </a:lnTo>
                    <a:lnTo>
                      <a:pt x="20" y="28"/>
                    </a:lnTo>
                    <a:lnTo>
                      <a:pt x="17" y="27"/>
                    </a:lnTo>
                    <a:lnTo>
                      <a:pt x="17" y="25"/>
                    </a:lnTo>
                    <a:lnTo>
                      <a:pt x="16" y="24"/>
                    </a:lnTo>
                    <a:lnTo>
                      <a:pt x="14" y="20"/>
                    </a:lnTo>
                    <a:lnTo>
                      <a:pt x="12" y="19"/>
                    </a:lnTo>
                    <a:lnTo>
                      <a:pt x="11" y="14"/>
                    </a:lnTo>
                    <a:lnTo>
                      <a:pt x="9" y="11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Freeform 233"/>
              <p:cNvSpPr>
                <a:spLocks/>
              </p:cNvSpPr>
              <p:nvPr/>
            </p:nvSpPr>
            <p:spPr bwMode="auto">
              <a:xfrm>
                <a:off x="3944" y="2819"/>
                <a:ext cx="16" cy="14"/>
              </a:xfrm>
              <a:custGeom>
                <a:avLst/>
                <a:gdLst>
                  <a:gd name="T0" fmla="*/ 5 w 16"/>
                  <a:gd name="T1" fmla="*/ 0 h 14"/>
                  <a:gd name="T2" fmla="*/ 2 w 16"/>
                  <a:gd name="T3" fmla="*/ 2 h 14"/>
                  <a:gd name="T4" fmla="*/ 0 w 16"/>
                  <a:gd name="T5" fmla="*/ 3 h 14"/>
                  <a:gd name="T6" fmla="*/ 0 w 16"/>
                  <a:gd name="T7" fmla="*/ 5 h 14"/>
                  <a:gd name="T8" fmla="*/ 0 w 16"/>
                  <a:gd name="T9" fmla="*/ 7 h 14"/>
                  <a:gd name="T10" fmla="*/ 2 w 16"/>
                  <a:gd name="T11" fmla="*/ 8 h 14"/>
                  <a:gd name="T12" fmla="*/ 2 w 16"/>
                  <a:gd name="T13" fmla="*/ 10 h 14"/>
                  <a:gd name="T14" fmla="*/ 3 w 16"/>
                  <a:gd name="T15" fmla="*/ 12 h 14"/>
                  <a:gd name="T16" fmla="*/ 5 w 16"/>
                  <a:gd name="T17" fmla="*/ 12 h 14"/>
                  <a:gd name="T18" fmla="*/ 8 w 16"/>
                  <a:gd name="T19" fmla="*/ 13 h 14"/>
                  <a:gd name="T20" fmla="*/ 12 w 16"/>
                  <a:gd name="T21" fmla="*/ 13 h 14"/>
                  <a:gd name="T22" fmla="*/ 14 w 16"/>
                  <a:gd name="T23" fmla="*/ 13 h 14"/>
                  <a:gd name="T24" fmla="*/ 15 w 16"/>
                  <a:gd name="T25" fmla="*/ 13 h 14"/>
                  <a:gd name="T26" fmla="*/ 15 w 16"/>
                  <a:gd name="T27" fmla="*/ 12 h 14"/>
                  <a:gd name="T28" fmla="*/ 15 w 16"/>
                  <a:gd name="T29" fmla="*/ 10 h 14"/>
                  <a:gd name="T30" fmla="*/ 15 w 16"/>
                  <a:gd name="T31" fmla="*/ 8 h 14"/>
                  <a:gd name="T32" fmla="*/ 14 w 16"/>
                  <a:gd name="T33" fmla="*/ 8 h 14"/>
                  <a:gd name="T34" fmla="*/ 12 w 16"/>
                  <a:gd name="T35" fmla="*/ 7 h 14"/>
                  <a:gd name="T36" fmla="*/ 11 w 16"/>
                  <a:gd name="T37" fmla="*/ 3 h 14"/>
                  <a:gd name="T38" fmla="*/ 9 w 16"/>
                  <a:gd name="T39" fmla="*/ 3 h 14"/>
                  <a:gd name="T40" fmla="*/ 6 w 16"/>
                  <a:gd name="T41" fmla="*/ 2 h 14"/>
                  <a:gd name="T42" fmla="*/ 5 w 16"/>
                  <a:gd name="T43" fmla="*/ 2 h 14"/>
                  <a:gd name="T44" fmla="*/ 5 w 16"/>
                  <a:gd name="T4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8" y="13"/>
                    </a:lnTo>
                    <a:lnTo>
                      <a:pt x="12" y="13"/>
                    </a:lnTo>
                    <a:lnTo>
                      <a:pt x="14" y="13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5" y="10"/>
                    </a:lnTo>
                    <a:lnTo>
                      <a:pt x="15" y="8"/>
                    </a:lnTo>
                    <a:lnTo>
                      <a:pt x="14" y="8"/>
                    </a:lnTo>
                    <a:lnTo>
                      <a:pt x="12" y="7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Freeform 234"/>
              <p:cNvSpPr>
                <a:spLocks/>
              </p:cNvSpPr>
              <p:nvPr/>
            </p:nvSpPr>
            <p:spPr bwMode="auto">
              <a:xfrm>
                <a:off x="3861" y="2798"/>
                <a:ext cx="21" cy="15"/>
              </a:xfrm>
              <a:custGeom>
                <a:avLst/>
                <a:gdLst>
                  <a:gd name="T0" fmla="*/ 16 w 21"/>
                  <a:gd name="T1" fmla="*/ 2 h 15"/>
                  <a:gd name="T2" fmla="*/ 17 w 21"/>
                  <a:gd name="T3" fmla="*/ 2 h 15"/>
                  <a:gd name="T4" fmla="*/ 19 w 21"/>
                  <a:gd name="T5" fmla="*/ 3 h 15"/>
                  <a:gd name="T6" fmla="*/ 20 w 21"/>
                  <a:gd name="T7" fmla="*/ 3 h 15"/>
                  <a:gd name="T8" fmla="*/ 20 w 21"/>
                  <a:gd name="T9" fmla="*/ 5 h 15"/>
                  <a:gd name="T10" fmla="*/ 19 w 21"/>
                  <a:gd name="T11" fmla="*/ 6 h 15"/>
                  <a:gd name="T12" fmla="*/ 19 w 21"/>
                  <a:gd name="T13" fmla="*/ 8 h 15"/>
                  <a:gd name="T14" fmla="*/ 17 w 21"/>
                  <a:gd name="T15" fmla="*/ 8 h 15"/>
                  <a:gd name="T16" fmla="*/ 16 w 21"/>
                  <a:gd name="T17" fmla="*/ 10 h 15"/>
                  <a:gd name="T18" fmla="*/ 11 w 21"/>
                  <a:gd name="T19" fmla="*/ 11 h 15"/>
                  <a:gd name="T20" fmla="*/ 8 w 21"/>
                  <a:gd name="T21" fmla="*/ 13 h 15"/>
                  <a:gd name="T22" fmla="*/ 2 w 21"/>
                  <a:gd name="T23" fmla="*/ 14 h 15"/>
                  <a:gd name="T24" fmla="*/ 0 w 21"/>
                  <a:gd name="T25" fmla="*/ 14 h 15"/>
                  <a:gd name="T26" fmla="*/ 0 w 21"/>
                  <a:gd name="T27" fmla="*/ 13 h 15"/>
                  <a:gd name="T28" fmla="*/ 0 w 21"/>
                  <a:gd name="T29" fmla="*/ 11 h 15"/>
                  <a:gd name="T30" fmla="*/ 2 w 21"/>
                  <a:gd name="T31" fmla="*/ 10 h 15"/>
                  <a:gd name="T32" fmla="*/ 6 w 21"/>
                  <a:gd name="T33" fmla="*/ 5 h 15"/>
                  <a:gd name="T34" fmla="*/ 9 w 21"/>
                  <a:gd name="T35" fmla="*/ 2 h 15"/>
                  <a:gd name="T36" fmla="*/ 11 w 21"/>
                  <a:gd name="T37" fmla="*/ 0 h 15"/>
                  <a:gd name="T38" fmla="*/ 13 w 21"/>
                  <a:gd name="T39" fmla="*/ 0 h 15"/>
                  <a:gd name="T40" fmla="*/ 16 w 21"/>
                  <a:gd name="T41" fmla="*/ 0 h 15"/>
                  <a:gd name="T42" fmla="*/ 16 w 21"/>
                  <a:gd name="T4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15">
                    <a:moveTo>
                      <a:pt x="16" y="2"/>
                    </a:moveTo>
                    <a:lnTo>
                      <a:pt x="17" y="2"/>
                    </a:lnTo>
                    <a:lnTo>
                      <a:pt x="19" y="3"/>
                    </a:lnTo>
                    <a:lnTo>
                      <a:pt x="20" y="3"/>
                    </a:lnTo>
                    <a:lnTo>
                      <a:pt x="20" y="5"/>
                    </a:lnTo>
                    <a:lnTo>
                      <a:pt x="19" y="6"/>
                    </a:lnTo>
                    <a:lnTo>
                      <a:pt x="19" y="8"/>
                    </a:lnTo>
                    <a:lnTo>
                      <a:pt x="17" y="8"/>
                    </a:lnTo>
                    <a:lnTo>
                      <a:pt x="16" y="10"/>
                    </a:lnTo>
                    <a:lnTo>
                      <a:pt x="11" y="11"/>
                    </a:lnTo>
                    <a:lnTo>
                      <a:pt x="8" y="13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2" y="10"/>
                    </a:lnTo>
                    <a:lnTo>
                      <a:pt x="6" y="5"/>
                    </a:lnTo>
                    <a:lnTo>
                      <a:pt x="9" y="2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2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Freeform 235"/>
              <p:cNvSpPr>
                <a:spLocks/>
              </p:cNvSpPr>
              <p:nvPr/>
            </p:nvSpPr>
            <p:spPr bwMode="auto">
              <a:xfrm>
                <a:off x="3837" y="2854"/>
                <a:ext cx="24" cy="22"/>
              </a:xfrm>
              <a:custGeom>
                <a:avLst/>
                <a:gdLst>
                  <a:gd name="T0" fmla="*/ 17 w 24"/>
                  <a:gd name="T1" fmla="*/ 2 h 22"/>
                  <a:gd name="T2" fmla="*/ 19 w 24"/>
                  <a:gd name="T3" fmla="*/ 3 h 22"/>
                  <a:gd name="T4" fmla="*/ 23 w 24"/>
                  <a:gd name="T5" fmla="*/ 5 h 22"/>
                  <a:gd name="T6" fmla="*/ 23 w 24"/>
                  <a:gd name="T7" fmla="*/ 7 h 22"/>
                  <a:gd name="T8" fmla="*/ 22 w 24"/>
                  <a:gd name="T9" fmla="*/ 8 h 22"/>
                  <a:gd name="T10" fmla="*/ 22 w 24"/>
                  <a:gd name="T11" fmla="*/ 10 h 22"/>
                  <a:gd name="T12" fmla="*/ 22 w 24"/>
                  <a:gd name="T13" fmla="*/ 11 h 22"/>
                  <a:gd name="T14" fmla="*/ 17 w 24"/>
                  <a:gd name="T15" fmla="*/ 15 h 22"/>
                  <a:gd name="T16" fmla="*/ 12 w 24"/>
                  <a:gd name="T17" fmla="*/ 18 h 22"/>
                  <a:gd name="T18" fmla="*/ 8 w 24"/>
                  <a:gd name="T19" fmla="*/ 20 h 22"/>
                  <a:gd name="T20" fmla="*/ 2 w 24"/>
                  <a:gd name="T21" fmla="*/ 21 h 22"/>
                  <a:gd name="T22" fmla="*/ 0 w 24"/>
                  <a:gd name="T23" fmla="*/ 20 h 22"/>
                  <a:gd name="T24" fmla="*/ 0 w 24"/>
                  <a:gd name="T25" fmla="*/ 18 h 22"/>
                  <a:gd name="T26" fmla="*/ 0 w 24"/>
                  <a:gd name="T27" fmla="*/ 15 h 22"/>
                  <a:gd name="T28" fmla="*/ 2 w 24"/>
                  <a:gd name="T29" fmla="*/ 13 h 22"/>
                  <a:gd name="T30" fmla="*/ 6 w 24"/>
                  <a:gd name="T31" fmla="*/ 7 h 22"/>
                  <a:gd name="T32" fmla="*/ 11 w 24"/>
                  <a:gd name="T33" fmla="*/ 2 h 22"/>
                  <a:gd name="T34" fmla="*/ 12 w 24"/>
                  <a:gd name="T35" fmla="*/ 0 h 22"/>
                  <a:gd name="T36" fmla="*/ 14 w 24"/>
                  <a:gd name="T37" fmla="*/ 0 h 22"/>
                  <a:gd name="T38" fmla="*/ 17 w 24"/>
                  <a:gd name="T39" fmla="*/ 0 h 22"/>
                  <a:gd name="T40" fmla="*/ 17 w 24"/>
                  <a:gd name="T41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22">
                    <a:moveTo>
                      <a:pt x="17" y="2"/>
                    </a:moveTo>
                    <a:lnTo>
                      <a:pt x="19" y="3"/>
                    </a:lnTo>
                    <a:lnTo>
                      <a:pt x="23" y="5"/>
                    </a:lnTo>
                    <a:lnTo>
                      <a:pt x="23" y="7"/>
                    </a:lnTo>
                    <a:lnTo>
                      <a:pt x="22" y="8"/>
                    </a:lnTo>
                    <a:lnTo>
                      <a:pt x="22" y="10"/>
                    </a:lnTo>
                    <a:lnTo>
                      <a:pt x="22" y="11"/>
                    </a:lnTo>
                    <a:lnTo>
                      <a:pt x="17" y="15"/>
                    </a:lnTo>
                    <a:lnTo>
                      <a:pt x="12" y="18"/>
                    </a:lnTo>
                    <a:lnTo>
                      <a:pt x="8" y="20"/>
                    </a:lnTo>
                    <a:lnTo>
                      <a:pt x="2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2" y="13"/>
                    </a:lnTo>
                    <a:lnTo>
                      <a:pt x="6" y="7"/>
                    </a:lnTo>
                    <a:lnTo>
                      <a:pt x="11" y="2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2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Freeform 236"/>
              <p:cNvSpPr>
                <a:spLocks/>
              </p:cNvSpPr>
              <p:nvPr/>
            </p:nvSpPr>
            <p:spPr bwMode="auto">
              <a:xfrm>
                <a:off x="3872" y="2882"/>
                <a:ext cx="16" cy="16"/>
              </a:xfrm>
              <a:custGeom>
                <a:avLst/>
                <a:gdLst>
                  <a:gd name="T0" fmla="*/ 12 w 16"/>
                  <a:gd name="T1" fmla="*/ 2 h 16"/>
                  <a:gd name="T2" fmla="*/ 14 w 16"/>
                  <a:gd name="T3" fmla="*/ 5 h 16"/>
                  <a:gd name="T4" fmla="*/ 15 w 16"/>
                  <a:gd name="T5" fmla="*/ 6 h 16"/>
                  <a:gd name="T6" fmla="*/ 15 w 16"/>
                  <a:gd name="T7" fmla="*/ 8 h 16"/>
                  <a:gd name="T8" fmla="*/ 14 w 16"/>
                  <a:gd name="T9" fmla="*/ 8 h 16"/>
                  <a:gd name="T10" fmla="*/ 14 w 16"/>
                  <a:gd name="T11" fmla="*/ 9 h 16"/>
                  <a:gd name="T12" fmla="*/ 11 w 16"/>
                  <a:gd name="T13" fmla="*/ 12 h 16"/>
                  <a:gd name="T14" fmla="*/ 8 w 16"/>
                  <a:gd name="T15" fmla="*/ 15 h 16"/>
                  <a:gd name="T16" fmla="*/ 5 w 16"/>
                  <a:gd name="T17" fmla="*/ 15 h 16"/>
                  <a:gd name="T18" fmla="*/ 2 w 16"/>
                  <a:gd name="T19" fmla="*/ 15 h 16"/>
                  <a:gd name="T20" fmla="*/ 0 w 16"/>
                  <a:gd name="T21" fmla="*/ 14 h 16"/>
                  <a:gd name="T22" fmla="*/ 0 w 16"/>
                  <a:gd name="T23" fmla="*/ 12 h 16"/>
                  <a:gd name="T24" fmla="*/ 0 w 16"/>
                  <a:gd name="T25" fmla="*/ 11 h 16"/>
                  <a:gd name="T26" fmla="*/ 0 w 16"/>
                  <a:gd name="T27" fmla="*/ 9 h 16"/>
                  <a:gd name="T28" fmla="*/ 0 w 16"/>
                  <a:gd name="T29" fmla="*/ 8 h 16"/>
                  <a:gd name="T30" fmla="*/ 2 w 16"/>
                  <a:gd name="T31" fmla="*/ 5 h 16"/>
                  <a:gd name="T32" fmla="*/ 3 w 16"/>
                  <a:gd name="T33" fmla="*/ 2 h 16"/>
                  <a:gd name="T34" fmla="*/ 5 w 16"/>
                  <a:gd name="T35" fmla="*/ 0 h 16"/>
                  <a:gd name="T36" fmla="*/ 8 w 16"/>
                  <a:gd name="T37" fmla="*/ 0 h 16"/>
                  <a:gd name="T38" fmla="*/ 11 w 16"/>
                  <a:gd name="T39" fmla="*/ 2 h 16"/>
                  <a:gd name="T40" fmla="*/ 12 w 16"/>
                  <a:gd name="T4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16">
                    <a:moveTo>
                      <a:pt x="12" y="2"/>
                    </a:moveTo>
                    <a:lnTo>
                      <a:pt x="14" y="5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4" y="8"/>
                    </a:lnTo>
                    <a:lnTo>
                      <a:pt x="14" y="9"/>
                    </a:lnTo>
                    <a:lnTo>
                      <a:pt x="11" y="12"/>
                    </a:lnTo>
                    <a:lnTo>
                      <a:pt x="8" y="15"/>
                    </a:lnTo>
                    <a:lnTo>
                      <a:pt x="5" y="15"/>
                    </a:lnTo>
                    <a:lnTo>
                      <a:pt x="2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1" y="2"/>
                    </a:lnTo>
                    <a:lnTo>
                      <a:pt x="12" y="2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Freeform 237"/>
              <p:cNvSpPr>
                <a:spLocks/>
              </p:cNvSpPr>
              <p:nvPr/>
            </p:nvSpPr>
            <p:spPr bwMode="auto">
              <a:xfrm>
                <a:off x="3906" y="2784"/>
                <a:ext cx="21" cy="15"/>
              </a:xfrm>
              <a:custGeom>
                <a:avLst/>
                <a:gdLst>
                  <a:gd name="T0" fmla="*/ 0 w 21"/>
                  <a:gd name="T1" fmla="*/ 8 h 15"/>
                  <a:gd name="T2" fmla="*/ 2 w 21"/>
                  <a:gd name="T3" fmla="*/ 10 h 15"/>
                  <a:gd name="T4" fmla="*/ 2 w 21"/>
                  <a:gd name="T5" fmla="*/ 11 h 15"/>
                  <a:gd name="T6" fmla="*/ 3 w 21"/>
                  <a:gd name="T7" fmla="*/ 13 h 15"/>
                  <a:gd name="T8" fmla="*/ 5 w 21"/>
                  <a:gd name="T9" fmla="*/ 14 h 15"/>
                  <a:gd name="T10" fmla="*/ 8 w 21"/>
                  <a:gd name="T11" fmla="*/ 14 h 15"/>
                  <a:gd name="T12" fmla="*/ 11 w 21"/>
                  <a:gd name="T13" fmla="*/ 14 h 15"/>
                  <a:gd name="T14" fmla="*/ 13 w 21"/>
                  <a:gd name="T15" fmla="*/ 13 h 15"/>
                  <a:gd name="T16" fmla="*/ 16 w 21"/>
                  <a:gd name="T17" fmla="*/ 11 h 15"/>
                  <a:gd name="T18" fmla="*/ 17 w 21"/>
                  <a:gd name="T19" fmla="*/ 11 h 15"/>
                  <a:gd name="T20" fmla="*/ 17 w 21"/>
                  <a:gd name="T21" fmla="*/ 10 h 15"/>
                  <a:gd name="T22" fmla="*/ 19 w 21"/>
                  <a:gd name="T23" fmla="*/ 8 h 15"/>
                  <a:gd name="T24" fmla="*/ 19 w 21"/>
                  <a:gd name="T25" fmla="*/ 6 h 15"/>
                  <a:gd name="T26" fmla="*/ 19 w 21"/>
                  <a:gd name="T27" fmla="*/ 3 h 15"/>
                  <a:gd name="T28" fmla="*/ 20 w 21"/>
                  <a:gd name="T29" fmla="*/ 2 h 15"/>
                  <a:gd name="T30" fmla="*/ 17 w 21"/>
                  <a:gd name="T31" fmla="*/ 0 h 15"/>
                  <a:gd name="T32" fmla="*/ 16 w 21"/>
                  <a:gd name="T33" fmla="*/ 0 h 15"/>
                  <a:gd name="T34" fmla="*/ 13 w 21"/>
                  <a:gd name="T35" fmla="*/ 2 h 15"/>
                  <a:gd name="T36" fmla="*/ 11 w 21"/>
                  <a:gd name="T37" fmla="*/ 2 h 15"/>
                  <a:gd name="T38" fmla="*/ 6 w 21"/>
                  <a:gd name="T39" fmla="*/ 3 h 15"/>
                  <a:gd name="T40" fmla="*/ 5 w 21"/>
                  <a:gd name="T41" fmla="*/ 5 h 15"/>
                  <a:gd name="T42" fmla="*/ 3 w 21"/>
                  <a:gd name="T43" fmla="*/ 8 h 15"/>
                  <a:gd name="T44" fmla="*/ 2 w 21"/>
                  <a:gd name="T45" fmla="*/ 8 h 15"/>
                  <a:gd name="T46" fmla="*/ 0 w 21"/>
                  <a:gd name="T4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" h="15">
                    <a:moveTo>
                      <a:pt x="0" y="8"/>
                    </a:moveTo>
                    <a:lnTo>
                      <a:pt x="2" y="10"/>
                    </a:lnTo>
                    <a:lnTo>
                      <a:pt x="2" y="11"/>
                    </a:lnTo>
                    <a:lnTo>
                      <a:pt x="3" y="13"/>
                    </a:lnTo>
                    <a:lnTo>
                      <a:pt x="5" y="14"/>
                    </a:lnTo>
                    <a:lnTo>
                      <a:pt x="8" y="14"/>
                    </a:lnTo>
                    <a:lnTo>
                      <a:pt x="11" y="14"/>
                    </a:lnTo>
                    <a:lnTo>
                      <a:pt x="13" y="13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17" y="10"/>
                    </a:lnTo>
                    <a:lnTo>
                      <a:pt x="19" y="8"/>
                    </a:lnTo>
                    <a:lnTo>
                      <a:pt x="19" y="6"/>
                    </a:lnTo>
                    <a:lnTo>
                      <a:pt x="19" y="3"/>
                    </a:lnTo>
                    <a:lnTo>
                      <a:pt x="20" y="2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Freeform 238"/>
              <p:cNvSpPr>
                <a:spLocks/>
              </p:cNvSpPr>
              <p:nvPr/>
            </p:nvSpPr>
            <p:spPr bwMode="auto">
              <a:xfrm>
                <a:off x="3851" y="2776"/>
                <a:ext cx="16" cy="10"/>
              </a:xfrm>
              <a:custGeom>
                <a:avLst/>
                <a:gdLst>
                  <a:gd name="T0" fmla="*/ 12 w 16"/>
                  <a:gd name="T1" fmla="*/ 9 h 10"/>
                  <a:gd name="T2" fmla="*/ 14 w 16"/>
                  <a:gd name="T3" fmla="*/ 8 h 10"/>
                  <a:gd name="T4" fmla="*/ 15 w 16"/>
                  <a:gd name="T5" fmla="*/ 6 h 10"/>
                  <a:gd name="T6" fmla="*/ 15 w 16"/>
                  <a:gd name="T7" fmla="*/ 5 h 10"/>
                  <a:gd name="T8" fmla="*/ 15 w 16"/>
                  <a:gd name="T9" fmla="*/ 3 h 10"/>
                  <a:gd name="T10" fmla="*/ 12 w 16"/>
                  <a:gd name="T11" fmla="*/ 2 h 10"/>
                  <a:gd name="T12" fmla="*/ 11 w 16"/>
                  <a:gd name="T13" fmla="*/ 2 h 10"/>
                  <a:gd name="T14" fmla="*/ 9 w 16"/>
                  <a:gd name="T15" fmla="*/ 0 h 10"/>
                  <a:gd name="T16" fmla="*/ 6 w 16"/>
                  <a:gd name="T17" fmla="*/ 0 h 10"/>
                  <a:gd name="T18" fmla="*/ 3 w 16"/>
                  <a:gd name="T19" fmla="*/ 0 h 10"/>
                  <a:gd name="T20" fmla="*/ 0 w 16"/>
                  <a:gd name="T21" fmla="*/ 0 h 10"/>
                  <a:gd name="T22" fmla="*/ 0 w 16"/>
                  <a:gd name="T23" fmla="*/ 2 h 10"/>
                  <a:gd name="T24" fmla="*/ 0 w 16"/>
                  <a:gd name="T25" fmla="*/ 3 h 10"/>
                  <a:gd name="T26" fmla="*/ 2 w 16"/>
                  <a:gd name="T27" fmla="*/ 5 h 10"/>
                  <a:gd name="T28" fmla="*/ 3 w 16"/>
                  <a:gd name="T29" fmla="*/ 6 h 10"/>
                  <a:gd name="T30" fmla="*/ 6 w 16"/>
                  <a:gd name="T31" fmla="*/ 8 h 10"/>
                  <a:gd name="T32" fmla="*/ 8 w 16"/>
                  <a:gd name="T33" fmla="*/ 8 h 10"/>
                  <a:gd name="T34" fmla="*/ 9 w 16"/>
                  <a:gd name="T35" fmla="*/ 8 h 10"/>
                  <a:gd name="T36" fmla="*/ 11 w 16"/>
                  <a:gd name="T37" fmla="*/ 8 h 10"/>
                  <a:gd name="T38" fmla="*/ 12 w 16"/>
                  <a:gd name="T3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10">
                    <a:moveTo>
                      <a:pt x="12" y="9"/>
                    </a:moveTo>
                    <a:lnTo>
                      <a:pt x="14" y="8"/>
                    </a:lnTo>
                    <a:lnTo>
                      <a:pt x="15" y="6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2" y="2"/>
                    </a:lnTo>
                    <a:lnTo>
                      <a:pt x="11" y="2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9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Line 239"/>
              <p:cNvSpPr>
                <a:spLocks noChangeShapeType="1"/>
              </p:cNvSpPr>
              <p:nvPr/>
            </p:nvSpPr>
            <p:spPr bwMode="auto">
              <a:xfrm>
                <a:off x="3868" y="2786"/>
                <a:ext cx="0" cy="0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Line 240"/>
              <p:cNvSpPr>
                <a:spLocks noChangeShapeType="1"/>
              </p:cNvSpPr>
              <p:nvPr/>
            </p:nvSpPr>
            <p:spPr bwMode="auto">
              <a:xfrm>
                <a:off x="3867" y="2786"/>
                <a:ext cx="5" cy="3"/>
              </a:xfrm>
              <a:prstGeom prst="line">
                <a:avLst/>
              </a:prstGeom>
              <a:noFill/>
              <a:ln w="25400">
                <a:solidFill>
                  <a:srgbClr val="00FF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" name="Freeform 241"/>
              <p:cNvSpPr>
                <a:spLocks/>
              </p:cNvSpPr>
              <p:nvPr/>
            </p:nvSpPr>
            <p:spPr bwMode="auto">
              <a:xfrm>
                <a:off x="3926" y="2938"/>
                <a:ext cx="18" cy="12"/>
              </a:xfrm>
              <a:custGeom>
                <a:avLst/>
                <a:gdLst>
                  <a:gd name="T0" fmla="*/ 5 w 18"/>
                  <a:gd name="T1" fmla="*/ 0 h 12"/>
                  <a:gd name="T2" fmla="*/ 2 w 18"/>
                  <a:gd name="T3" fmla="*/ 2 h 12"/>
                  <a:gd name="T4" fmla="*/ 0 w 18"/>
                  <a:gd name="T5" fmla="*/ 3 h 12"/>
                  <a:gd name="T6" fmla="*/ 0 w 18"/>
                  <a:gd name="T7" fmla="*/ 5 h 12"/>
                  <a:gd name="T8" fmla="*/ 0 w 18"/>
                  <a:gd name="T9" fmla="*/ 6 h 12"/>
                  <a:gd name="T10" fmla="*/ 3 w 18"/>
                  <a:gd name="T11" fmla="*/ 8 h 12"/>
                  <a:gd name="T12" fmla="*/ 5 w 18"/>
                  <a:gd name="T13" fmla="*/ 10 h 12"/>
                  <a:gd name="T14" fmla="*/ 6 w 18"/>
                  <a:gd name="T15" fmla="*/ 11 h 12"/>
                  <a:gd name="T16" fmla="*/ 9 w 18"/>
                  <a:gd name="T17" fmla="*/ 11 h 12"/>
                  <a:gd name="T18" fmla="*/ 14 w 18"/>
                  <a:gd name="T19" fmla="*/ 11 h 12"/>
                  <a:gd name="T20" fmla="*/ 16 w 18"/>
                  <a:gd name="T21" fmla="*/ 11 h 12"/>
                  <a:gd name="T22" fmla="*/ 17 w 18"/>
                  <a:gd name="T23" fmla="*/ 11 h 12"/>
                  <a:gd name="T24" fmla="*/ 17 w 18"/>
                  <a:gd name="T25" fmla="*/ 10 h 12"/>
                  <a:gd name="T26" fmla="*/ 17 w 18"/>
                  <a:gd name="T27" fmla="*/ 8 h 12"/>
                  <a:gd name="T28" fmla="*/ 17 w 18"/>
                  <a:gd name="T29" fmla="*/ 6 h 12"/>
                  <a:gd name="T30" fmla="*/ 16 w 18"/>
                  <a:gd name="T31" fmla="*/ 5 h 12"/>
                  <a:gd name="T32" fmla="*/ 14 w 18"/>
                  <a:gd name="T33" fmla="*/ 5 h 12"/>
                  <a:gd name="T34" fmla="*/ 11 w 18"/>
                  <a:gd name="T35" fmla="*/ 3 h 12"/>
                  <a:gd name="T36" fmla="*/ 8 w 18"/>
                  <a:gd name="T37" fmla="*/ 2 h 12"/>
                  <a:gd name="T38" fmla="*/ 6 w 18"/>
                  <a:gd name="T39" fmla="*/ 2 h 12"/>
                  <a:gd name="T40" fmla="*/ 5 w 18"/>
                  <a:gd name="T41" fmla="*/ 2 h 12"/>
                  <a:gd name="T42" fmla="*/ 5 w 18"/>
                  <a:gd name="T4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12">
                    <a:moveTo>
                      <a:pt x="5" y="0"/>
                    </a:moveTo>
                    <a:lnTo>
                      <a:pt x="2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10"/>
                    </a:lnTo>
                    <a:lnTo>
                      <a:pt x="6" y="11"/>
                    </a:lnTo>
                    <a:lnTo>
                      <a:pt x="9" y="11"/>
                    </a:lnTo>
                    <a:lnTo>
                      <a:pt x="14" y="11"/>
                    </a:lnTo>
                    <a:lnTo>
                      <a:pt x="16" y="11"/>
                    </a:lnTo>
                    <a:lnTo>
                      <a:pt x="17" y="11"/>
                    </a:lnTo>
                    <a:lnTo>
                      <a:pt x="17" y="10"/>
                    </a:lnTo>
                    <a:lnTo>
                      <a:pt x="17" y="8"/>
                    </a:lnTo>
                    <a:lnTo>
                      <a:pt x="17" y="6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1" y="3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solidFill>
                <a:schemeClr val="bg2"/>
              </a:solidFill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Freeform 242"/>
              <p:cNvSpPr>
                <a:spLocks/>
              </p:cNvSpPr>
              <p:nvPr/>
            </p:nvSpPr>
            <p:spPr bwMode="auto">
              <a:xfrm>
                <a:off x="3823" y="2806"/>
                <a:ext cx="87" cy="70"/>
              </a:xfrm>
              <a:custGeom>
                <a:avLst/>
                <a:gdLst>
                  <a:gd name="T0" fmla="*/ 86 w 87"/>
                  <a:gd name="T1" fmla="*/ 69 h 70"/>
                  <a:gd name="T2" fmla="*/ 85 w 87"/>
                  <a:gd name="T3" fmla="*/ 60 h 70"/>
                  <a:gd name="T4" fmla="*/ 74 w 87"/>
                  <a:gd name="T5" fmla="*/ 52 h 70"/>
                  <a:gd name="T6" fmla="*/ 53 w 87"/>
                  <a:gd name="T7" fmla="*/ 35 h 70"/>
                  <a:gd name="T8" fmla="*/ 31 w 87"/>
                  <a:gd name="T9" fmla="*/ 29 h 70"/>
                  <a:gd name="T10" fmla="*/ 25 w 87"/>
                  <a:gd name="T11" fmla="*/ 13 h 70"/>
                  <a:gd name="T12" fmla="*/ 14 w 87"/>
                  <a:gd name="T13" fmla="*/ 8 h 70"/>
                  <a:gd name="T14" fmla="*/ 0 w 87"/>
                  <a:gd name="T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70">
                    <a:moveTo>
                      <a:pt x="86" y="69"/>
                    </a:moveTo>
                    <a:lnTo>
                      <a:pt x="85" y="60"/>
                    </a:lnTo>
                    <a:lnTo>
                      <a:pt x="74" y="52"/>
                    </a:lnTo>
                    <a:lnTo>
                      <a:pt x="53" y="35"/>
                    </a:lnTo>
                    <a:lnTo>
                      <a:pt x="31" y="29"/>
                    </a:lnTo>
                    <a:lnTo>
                      <a:pt x="25" y="13"/>
                    </a:lnTo>
                    <a:lnTo>
                      <a:pt x="14" y="8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Freeform 243"/>
              <p:cNvSpPr>
                <a:spLocks/>
              </p:cNvSpPr>
              <p:nvPr/>
            </p:nvSpPr>
            <p:spPr bwMode="auto">
              <a:xfrm>
                <a:off x="3906" y="2845"/>
                <a:ext cx="90" cy="65"/>
              </a:xfrm>
              <a:custGeom>
                <a:avLst/>
                <a:gdLst>
                  <a:gd name="T0" fmla="*/ 0 w 90"/>
                  <a:gd name="T1" fmla="*/ 64 h 65"/>
                  <a:gd name="T2" fmla="*/ 13 w 90"/>
                  <a:gd name="T3" fmla="*/ 63 h 65"/>
                  <a:gd name="T4" fmla="*/ 24 w 90"/>
                  <a:gd name="T5" fmla="*/ 55 h 65"/>
                  <a:gd name="T6" fmla="*/ 44 w 90"/>
                  <a:gd name="T7" fmla="*/ 40 h 65"/>
                  <a:gd name="T8" fmla="*/ 52 w 90"/>
                  <a:gd name="T9" fmla="*/ 24 h 65"/>
                  <a:gd name="T10" fmla="*/ 72 w 90"/>
                  <a:gd name="T11" fmla="*/ 18 h 65"/>
                  <a:gd name="T12" fmla="*/ 78 w 90"/>
                  <a:gd name="T13" fmla="*/ 11 h 65"/>
                  <a:gd name="T14" fmla="*/ 89 w 90"/>
                  <a:gd name="T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65">
                    <a:moveTo>
                      <a:pt x="0" y="64"/>
                    </a:moveTo>
                    <a:lnTo>
                      <a:pt x="13" y="63"/>
                    </a:lnTo>
                    <a:lnTo>
                      <a:pt x="24" y="55"/>
                    </a:lnTo>
                    <a:lnTo>
                      <a:pt x="44" y="40"/>
                    </a:lnTo>
                    <a:lnTo>
                      <a:pt x="52" y="24"/>
                    </a:lnTo>
                    <a:lnTo>
                      <a:pt x="72" y="18"/>
                    </a:lnTo>
                    <a:lnTo>
                      <a:pt x="78" y="11"/>
                    </a:lnTo>
                    <a:lnTo>
                      <a:pt x="89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Freeform 244"/>
              <p:cNvSpPr>
                <a:spLocks/>
              </p:cNvSpPr>
              <p:nvPr/>
            </p:nvSpPr>
            <p:spPr bwMode="auto">
              <a:xfrm>
                <a:off x="3962" y="2869"/>
                <a:ext cx="54" cy="7"/>
              </a:xfrm>
              <a:custGeom>
                <a:avLst/>
                <a:gdLst>
                  <a:gd name="T0" fmla="*/ 0 w 54"/>
                  <a:gd name="T1" fmla="*/ 0 h 7"/>
                  <a:gd name="T2" fmla="*/ 31 w 54"/>
                  <a:gd name="T3" fmla="*/ 3 h 7"/>
                  <a:gd name="T4" fmla="*/ 53 w 54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7">
                    <a:moveTo>
                      <a:pt x="0" y="0"/>
                    </a:moveTo>
                    <a:lnTo>
                      <a:pt x="31" y="3"/>
                    </a:lnTo>
                    <a:lnTo>
                      <a:pt x="53" y="6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Freeform 245"/>
              <p:cNvSpPr>
                <a:spLocks/>
              </p:cNvSpPr>
              <p:nvPr/>
            </p:nvSpPr>
            <p:spPr bwMode="auto">
              <a:xfrm>
                <a:off x="3773" y="2832"/>
                <a:ext cx="77" cy="5"/>
              </a:xfrm>
              <a:custGeom>
                <a:avLst/>
                <a:gdLst>
                  <a:gd name="T0" fmla="*/ 76 w 77"/>
                  <a:gd name="T1" fmla="*/ 4 h 5"/>
                  <a:gd name="T2" fmla="*/ 64 w 77"/>
                  <a:gd name="T3" fmla="*/ 0 h 5"/>
                  <a:gd name="T4" fmla="*/ 55 w 77"/>
                  <a:gd name="T5" fmla="*/ 0 h 5"/>
                  <a:gd name="T6" fmla="*/ 44 w 77"/>
                  <a:gd name="T7" fmla="*/ 4 h 5"/>
                  <a:gd name="T8" fmla="*/ 34 w 77"/>
                  <a:gd name="T9" fmla="*/ 4 h 5"/>
                  <a:gd name="T10" fmla="*/ 20 w 77"/>
                  <a:gd name="T11" fmla="*/ 4 h 5"/>
                  <a:gd name="T12" fmla="*/ 9 w 77"/>
                  <a:gd name="T13" fmla="*/ 4 h 5"/>
                  <a:gd name="T14" fmla="*/ 0 w 77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5">
                    <a:moveTo>
                      <a:pt x="76" y="4"/>
                    </a:moveTo>
                    <a:lnTo>
                      <a:pt x="64" y="0"/>
                    </a:lnTo>
                    <a:lnTo>
                      <a:pt x="55" y="0"/>
                    </a:lnTo>
                    <a:lnTo>
                      <a:pt x="44" y="4"/>
                    </a:lnTo>
                    <a:lnTo>
                      <a:pt x="34" y="4"/>
                    </a:lnTo>
                    <a:lnTo>
                      <a:pt x="20" y="4"/>
                    </a:lnTo>
                    <a:lnTo>
                      <a:pt x="9" y="4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Freeform 246"/>
              <p:cNvSpPr>
                <a:spLocks/>
              </p:cNvSpPr>
              <p:nvPr/>
            </p:nvSpPr>
            <p:spPr bwMode="auto">
              <a:xfrm>
                <a:off x="3892" y="2675"/>
                <a:ext cx="18" cy="130"/>
              </a:xfrm>
              <a:custGeom>
                <a:avLst/>
                <a:gdLst>
                  <a:gd name="T0" fmla="*/ 17 w 18"/>
                  <a:gd name="T1" fmla="*/ 129 h 130"/>
                  <a:gd name="T2" fmla="*/ 9 w 18"/>
                  <a:gd name="T3" fmla="*/ 113 h 130"/>
                  <a:gd name="T4" fmla="*/ 6 w 18"/>
                  <a:gd name="T5" fmla="*/ 101 h 130"/>
                  <a:gd name="T6" fmla="*/ 0 w 18"/>
                  <a:gd name="T7" fmla="*/ 88 h 130"/>
                  <a:gd name="T8" fmla="*/ 0 w 18"/>
                  <a:gd name="T9" fmla="*/ 72 h 130"/>
                  <a:gd name="T10" fmla="*/ 0 w 18"/>
                  <a:gd name="T11" fmla="*/ 59 h 130"/>
                  <a:gd name="T12" fmla="*/ 3 w 18"/>
                  <a:gd name="T13" fmla="*/ 46 h 130"/>
                  <a:gd name="T14" fmla="*/ 6 w 18"/>
                  <a:gd name="T15" fmla="*/ 34 h 130"/>
                  <a:gd name="T16" fmla="*/ 9 w 18"/>
                  <a:gd name="T17" fmla="*/ 16 h 130"/>
                  <a:gd name="T18" fmla="*/ 9 w 18"/>
                  <a:gd name="T1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30">
                    <a:moveTo>
                      <a:pt x="17" y="129"/>
                    </a:moveTo>
                    <a:lnTo>
                      <a:pt x="9" y="113"/>
                    </a:lnTo>
                    <a:lnTo>
                      <a:pt x="6" y="101"/>
                    </a:lnTo>
                    <a:lnTo>
                      <a:pt x="0" y="88"/>
                    </a:lnTo>
                    <a:lnTo>
                      <a:pt x="0" y="72"/>
                    </a:lnTo>
                    <a:lnTo>
                      <a:pt x="0" y="59"/>
                    </a:lnTo>
                    <a:lnTo>
                      <a:pt x="3" y="46"/>
                    </a:lnTo>
                    <a:lnTo>
                      <a:pt x="6" y="34"/>
                    </a:lnTo>
                    <a:lnTo>
                      <a:pt x="9" y="16"/>
                    </a:lnTo>
                    <a:lnTo>
                      <a:pt x="9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Freeform 247"/>
              <p:cNvSpPr>
                <a:spLocks/>
              </p:cNvSpPr>
              <p:nvPr/>
            </p:nvSpPr>
            <p:spPr bwMode="auto">
              <a:xfrm>
                <a:off x="3940" y="2893"/>
                <a:ext cx="81" cy="76"/>
              </a:xfrm>
              <a:custGeom>
                <a:avLst/>
                <a:gdLst>
                  <a:gd name="T0" fmla="*/ 0 w 81"/>
                  <a:gd name="T1" fmla="*/ 0 h 76"/>
                  <a:gd name="T2" fmla="*/ 13 w 81"/>
                  <a:gd name="T3" fmla="*/ 6 h 76"/>
                  <a:gd name="T4" fmla="*/ 39 w 81"/>
                  <a:gd name="T5" fmla="*/ 14 h 76"/>
                  <a:gd name="T6" fmla="*/ 54 w 81"/>
                  <a:gd name="T7" fmla="*/ 22 h 76"/>
                  <a:gd name="T8" fmla="*/ 60 w 81"/>
                  <a:gd name="T9" fmla="*/ 29 h 76"/>
                  <a:gd name="T10" fmla="*/ 63 w 81"/>
                  <a:gd name="T11" fmla="*/ 37 h 76"/>
                  <a:gd name="T12" fmla="*/ 66 w 81"/>
                  <a:gd name="T13" fmla="*/ 45 h 76"/>
                  <a:gd name="T14" fmla="*/ 66 w 81"/>
                  <a:gd name="T15" fmla="*/ 53 h 76"/>
                  <a:gd name="T16" fmla="*/ 71 w 81"/>
                  <a:gd name="T17" fmla="*/ 59 h 76"/>
                  <a:gd name="T18" fmla="*/ 77 w 81"/>
                  <a:gd name="T19" fmla="*/ 67 h 76"/>
                  <a:gd name="T20" fmla="*/ 80 w 81"/>
                  <a:gd name="T21" fmla="*/ 7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76">
                    <a:moveTo>
                      <a:pt x="0" y="0"/>
                    </a:moveTo>
                    <a:lnTo>
                      <a:pt x="13" y="6"/>
                    </a:lnTo>
                    <a:lnTo>
                      <a:pt x="39" y="14"/>
                    </a:lnTo>
                    <a:lnTo>
                      <a:pt x="54" y="22"/>
                    </a:lnTo>
                    <a:lnTo>
                      <a:pt x="60" y="29"/>
                    </a:lnTo>
                    <a:lnTo>
                      <a:pt x="63" y="37"/>
                    </a:lnTo>
                    <a:lnTo>
                      <a:pt x="66" y="45"/>
                    </a:lnTo>
                    <a:lnTo>
                      <a:pt x="66" y="53"/>
                    </a:lnTo>
                    <a:lnTo>
                      <a:pt x="71" y="59"/>
                    </a:lnTo>
                    <a:lnTo>
                      <a:pt x="77" y="67"/>
                    </a:lnTo>
                    <a:lnTo>
                      <a:pt x="80" y="75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Freeform 248"/>
              <p:cNvSpPr>
                <a:spLocks/>
              </p:cNvSpPr>
              <p:nvPr/>
            </p:nvSpPr>
            <p:spPr bwMode="auto">
              <a:xfrm>
                <a:off x="3892" y="2728"/>
                <a:ext cx="35" cy="10"/>
              </a:xfrm>
              <a:custGeom>
                <a:avLst/>
                <a:gdLst>
                  <a:gd name="T0" fmla="*/ 0 w 35"/>
                  <a:gd name="T1" fmla="*/ 9 h 10"/>
                  <a:gd name="T2" fmla="*/ 8 w 35"/>
                  <a:gd name="T3" fmla="*/ 8 h 10"/>
                  <a:gd name="T4" fmla="*/ 22 w 35"/>
                  <a:gd name="T5" fmla="*/ 5 h 10"/>
                  <a:gd name="T6" fmla="*/ 30 w 35"/>
                  <a:gd name="T7" fmla="*/ 3 h 10"/>
                  <a:gd name="T8" fmla="*/ 34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9"/>
                    </a:moveTo>
                    <a:lnTo>
                      <a:pt x="8" y="8"/>
                    </a:lnTo>
                    <a:lnTo>
                      <a:pt x="22" y="5"/>
                    </a:lnTo>
                    <a:lnTo>
                      <a:pt x="30" y="3"/>
                    </a:lnTo>
                    <a:lnTo>
                      <a:pt x="34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" name="Freeform 249"/>
              <p:cNvSpPr>
                <a:spLocks/>
              </p:cNvSpPr>
              <p:nvPr/>
            </p:nvSpPr>
            <p:spPr bwMode="auto">
              <a:xfrm>
                <a:off x="3865" y="2689"/>
                <a:ext cx="32" cy="23"/>
              </a:xfrm>
              <a:custGeom>
                <a:avLst/>
                <a:gdLst>
                  <a:gd name="T0" fmla="*/ 31 w 32"/>
                  <a:gd name="T1" fmla="*/ 22 h 23"/>
                  <a:gd name="T2" fmla="*/ 28 w 32"/>
                  <a:gd name="T3" fmla="*/ 18 h 23"/>
                  <a:gd name="T4" fmla="*/ 22 w 32"/>
                  <a:gd name="T5" fmla="*/ 11 h 23"/>
                  <a:gd name="T6" fmla="*/ 17 w 32"/>
                  <a:gd name="T7" fmla="*/ 6 h 23"/>
                  <a:gd name="T8" fmla="*/ 13 w 32"/>
                  <a:gd name="T9" fmla="*/ 2 h 23"/>
                  <a:gd name="T10" fmla="*/ 6 w 32"/>
                  <a:gd name="T11" fmla="*/ 2 h 23"/>
                  <a:gd name="T12" fmla="*/ 0 w 3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3">
                    <a:moveTo>
                      <a:pt x="31" y="22"/>
                    </a:moveTo>
                    <a:lnTo>
                      <a:pt x="28" y="18"/>
                    </a:lnTo>
                    <a:lnTo>
                      <a:pt x="22" y="11"/>
                    </a:lnTo>
                    <a:lnTo>
                      <a:pt x="17" y="6"/>
                    </a:lnTo>
                    <a:lnTo>
                      <a:pt x="13" y="2"/>
                    </a:lnTo>
                    <a:lnTo>
                      <a:pt x="6" y="2"/>
                    </a:lnTo>
                    <a:lnTo>
                      <a:pt x="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2" name="Group 250"/>
              <p:cNvGrpSpPr>
                <a:grpSpLocks/>
              </p:cNvGrpSpPr>
              <p:nvPr/>
            </p:nvGrpSpPr>
            <p:grpSpPr bwMode="auto">
              <a:xfrm>
                <a:off x="3765" y="2835"/>
                <a:ext cx="19" cy="18"/>
                <a:chOff x="3765" y="2835"/>
                <a:chExt cx="19" cy="18"/>
              </a:xfrm>
            </p:grpSpPr>
            <p:sp>
              <p:nvSpPr>
                <p:cNvPr id="91" name="Freeform 251"/>
                <p:cNvSpPr>
                  <a:spLocks/>
                </p:cNvSpPr>
                <p:nvPr/>
              </p:nvSpPr>
              <p:spPr bwMode="auto">
                <a:xfrm>
                  <a:off x="3765" y="2838"/>
                  <a:ext cx="19" cy="15"/>
                </a:xfrm>
                <a:custGeom>
                  <a:avLst/>
                  <a:gdLst>
                    <a:gd name="T0" fmla="*/ 12 w 19"/>
                    <a:gd name="T1" fmla="*/ 3 h 15"/>
                    <a:gd name="T2" fmla="*/ 18 w 19"/>
                    <a:gd name="T3" fmla="*/ 5 h 15"/>
                    <a:gd name="T4" fmla="*/ 17 w 19"/>
                    <a:gd name="T5" fmla="*/ 10 h 15"/>
                    <a:gd name="T6" fmla="*/ 11 w 19"/>
                    <a:gd name="T7" fmla="*/ 11 h 15"/>
                    <a:gd name="T8" fmla="*/ 6 w 19"/>
                    <a:gd name="T9" fmla="*/ 13 h 15"/>
                    <a:gd name="T10" fmla="*/ 0 w 19"/>
                    <a:gd name="T11" fmla="*/ 14 h 15"/>
                    <a:gd name="T12" fmla="*/ 0 w 19"/>
                    <a:gd name="T13" fmla="*/ 10 h 15"/>
                    <a:gd name="T14" fmla="*/ 0 w 19"/>
                    <a:gd name="T15" fmla="*/ 5 h 15"/>
                    <a:gd name="T16" fmla="*/ 0 w 19"/>
                    <a:gd name="T17" fmla="*/ 2 h 15"/>
                    <a:gd name="T18" fmla="*/ 8 w 19"/>
                    <a:gd name="T19" fmla="*/ 0 h 15"/>
                    <a:gd name="T20" fmla="*/ 12 w 19"/>
                    <a:gd name="T21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5">
                      <a:moveTo>
                        <a:pt x="12" y="3"/>
                      </a:moveTo>
                      <a:lnTo>
                        <a:pt x="18" y="5"/>
                      </a:lnTo>
                      <a:lnTo>
                        <a:pt x="17" y="10"/>
                      </a:lnTo>
                      <a:lnTo>
                        <a:pt x="11" y="11"/>
                      </a:lnTo>
                      <a:lnTo>
                        <a:pt x="6" y="13"/>
                      </a:lnTo>
                      <a:lnTo>
                        <a:pt x="0" y="14"/>
                      </a:lnTo>
                      <a:lnTo>
                        <a:pt x="0" y="10"/>
                      </a:lnTo>
                      <a:lnTo>
                        <a:pt x="0" y="5"/>
                      </a:ln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2" y="2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2" name="Freeform 252"/>
                <p:cNvSpPr>
                  <a:spLocks/>
                </p:cNvSpPr>
                <p:nvPr/>
              </p:nvSpPr>
              <p:spPr bwMode="auto">
                <a:xfrm>
                  <a:off x="3776" y="2835"/>
                  <a:ext cx="8" cy="7"/>
                </a:xfrm>
                <a:custGeom>
                  <a:avLst/>
                  <a:gdLst>
                    <a:gd name="T0" fmla="*/ 0 w 8"/>
                    <a:gd name="T1" fmla="*/ 6 h 7"/>
                    <a:gd name="T2" fmla="*/ 4 w 8"/>
                    <a:gd name="T3" fmla="*/ 3 h 7"/>
                    <a:gd name="T4" fmla="*/ 7 w 8"/>
                    <a:gd name="T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7">
                      <a:moveTo>
                        <a:pt x="0" y="6"/>
                      </a:moveTo>
                      <a:lnTo>
                        <a:pt x="4" y="3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3" name="Group 253"/>
              <p:cNvGrpSpPr>
                <a:grpSpLocks/>
              </p:cNvGrpSpPr>
              <p:nvPr/>
            </p:nvGrpSpPr>
            <p:grpSpPr bwMode="auto">
              <a:xfrm>
                <a:off x="3814" y="2808"/>
                <a:ext cx="18" cy="21"/>
                <a:chOff x="3814" y="2808"/>
                <a:chExt cx="18" cy="21"/>
              </a:xfrm>
            </p:grpSpPr>
            <p:sp>
              <p:nvSpPr>
                <p:cNvPr id="89" name="Freeform 254"/>
                <p:cNvSpPr>
                  <a:spLocks/>
                </p:cNvSpPr>
                <p:nvPr/>
              </p:nvSpPr>
              <p:spPr bwMode="auto">
                <a:xfrm>
                  <a:off x="3814" y="2813"/>
                  <a:ext cx="17" cy="16"/>
                </a:xfrm>
                <a:custGeom>
                  <a:avLst/>
                  <a:gdLst>
                    <a:gd name="T0" fmla="*/ 12 w 17"/>
                    <a:gd name="T1" fmla="*/ 3 h 16"/>
                    <a:gd name="T2" fmla="*/ 16 w 17"/>
                    <a:gd name="T3" fmla="*/ 6 h 16"/>
                    <a:gd name="T4" fmla="*/ 15 w 17"/>
                    <a:gd name="T5" fmla="*/ 9 h 16"/>
                    <a:gd name="T6" fmla="*/ 10 w 17"/>
                    <a:gd name="T7" fmla="*/ 11 h 16"/>
                    <a:gd name="T8" fmla="*/ 4 w 17"/>
                    <a:gd name="T9" fmla="*/ 14 h 16"/>
                    <a:gd name="T10" fmla="*/ 0 w 17"/>
                    <a:gd name="T11" fmla="*/ 15 h 16"/>
                    <a:gd name="T12" fmla="*/ 0 w 17"/>
                    <a:gd name="T13" fmla="*/ 9 h 16"/>
                    <a:gd name="T14" fmla="*/ 0 w 17"/>
                    <a:gd name="T15" fmla="*/ 6 h 16"/>
                    <a:gd name="T16" fmla="*/ 0 w 17"/>
                    <a:gd name="T17" fmla="*/ 2 h 16"/>
                    <a:gd name="T18" fmla="*/ 6 w 17"/>
                    <a:gd name="T19" fmla="*/ 0 h 16"/>
                    <a:gd name="T20" fmla="*/ 12 w 17"/>
                    <a:gd name="T21" fmla="*/ 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16">
                      <a:moveTo>
                        <a:pt x="12" y="3"/>
                      </a:moveTo>
                      <a:lnTo>
                        <a:pt x="16" y="6"/>
                      </a:lnTo>
                      <a:lnTo>
                        <a:pt x="15" y="9"/>
                      </a:lnTo>
                      <a:lnTo>
                        <a:pt x="10" y="11"/>
                      </a:lnTo>
                      <a:lnTo>
                        <a:pt x="4" y="14"/>
                      </a:lnTo>
                      <a:lnTo>
                        <a:pt x="0" y="15"/>
                      </a:lnTo>
                      <a:lnTo>
                        <a:pt x="0" y="9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6" y="0"/>
                      </a:lnTo>
                      <a:lnTo>
                        <a:pt x="12" y="2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0" name="Freeform 255"/>
                <p:cNvSpPr>
                  <a:spLocks/>
                </p:cNvSpPr>
                <p:nvPr/>
              </p:nvSpPr>
              <p:spPr bwMode="auto">
                <a:xfrm>
                  <a:off x="3825" y="2808"/>
                  <a:ext cx="7" cy="7"/>
                </a:xfrm>
                <a:custGeom>
                  <a:avLst/>
                  <a:gdLst>
                    <a:gd name="T0" fmla="*/ 0 w 7"/>
                    <a:gd name="T1" fmla="*/ 6 h 7"/>
                    <a:gd name="T2" fmla="*/ 3 w 7"/>
                    <a:gd name="T3" fmla="*/ 3 h 7"/>
                    <a:gd name="T4" fmla="*/ 6 w 7"/>
                    <a:gd name="T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7">
                      <a:moveTo>
                        <a:pt x="0" y="6"/>
                      </a:moveTo>
                      <a:lnTo>
                        <a:pt x="3" y="3"/>
                      </a:lnTo>
                      <a:lnTo>
                        <a:pt x="6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4" name="Group 256"/>
              <p:cNvGrpSpPr>
                <a:grpSpLocks/>
              </p:cNvGrpSpPr>
              <p:nvPr/>
            </p:nvGrpSpPr>
            <p:grpSpPr bwMode="auto">
              <a:xfrm>
                <a:off x="3861" y="2693"/>
                <a:ext cx="21" cy="23"/>
                <a:chOff x="3861" y="2693"/>
                <a:chExt cx="21" cy="23"/>
              </a:xfrm>
            </p:grpSpPr>
            <p:sp>
              <p:nvSpPr>
                <p:cNvPr id="87" name="Freeform 257"/>
                <p:cNvSpPr>
                  <a:spLocks/>
                </p:cNvSpPr>
                <p:nvPr/>
              </p:nvSpPr>
              <p:spPr bwMode="auto">
                <a:xfrm>
                  <a:off x="3861" y="2698"/>
                  <a:ext cx="18" cy="18"/>
                </a:xfrm>
                <a:custGeom>
                  <a:avLst/>
                  <a:gdLst>
                    <a:gd name="T0" fmla="*/ 13 w 18"/>
                    <a:gd name="T1" fmla="*/ 3 h 18"/>
                    <a:gd name="T2" fmla="*/ 17 w 18"/>
                    <a:gd name="T3" fmla="*/ 6 h 18"/>
                    <a:gd name="T4" fmla="*/ 16 w 18"/>
                    <a:gd name="T5" fmla="*/ 11 h 18"/>
                    <a:gd name="T6" fmla="*/ 11 w 18"/>
                    <a:gd name="T7" fmla="*/ 13 h 18"/>
                    <a:gd name="T8" fmla="*/ 5 w 18"/>
                    <a:gd name="T9" fmla="*/ 16 h 18"/>
                    <a:gd name="T10" fmla="*/ 0 w 18"/>
                    <a:gd name="T11" fmla="*/ 17 h 18"/>
                    <a:gd name="T12" fmla="*/ 0 w 18"/>
                    <a:gd name="T13" fmla="*/ 11 h 18"/>
                    <a:gd name="T14" fmla="*/ 0 w 18"/>
                    <a:gd name="T15" fmla="*/ 6 h 18"/>
                    <a:gd name="T16" fmla="*/ 0 w 18"/>
                    <a:gd name="T17" fmla="*/ 2 h 18"/>
                    <a:gd name="T18" fmla="*/ 6 w 18"/>
                    <a:gd name="T19" fmla="*/ 0 h 18"/>
                    <a:gd name="T20" fmla="*/ 13 w 18"/>
                    <a:gd name="T2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8">
                      <a:moveTo>
                        <a:pt x="13" y="3"/>
                      </a:moveTo>
                      <a:lnTo>
                        <a:pt x="17" y="6"/>
                      </a:lnTo>
                      <a:lnTo>
                        <a:pt x="16" y="11"/>
                      </a:lnTo>
                      <a:lnTo>
                        <a:pt x="11" y="13"/>
                      </a:lnTo>
                      <a:lnTo>
                        <a:pt x="5" y="16"/>
                      </a:lnTo>
                      <a:lnTo>
                        <a:pt x="0" y="17"/>
                      </a:ln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6" y="0"/>
                      </a:lnTo>
                      <a:lnTo>
                        <a:pt x="13" y="2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8" name="Freeform 258"/>
                <p:cNvSpPr>
                  <a:spLocks/>
                </p:cNvSpPr>
                <p:nvPr/>
              </p:nvSpPr>
              <p:spPr bwMode="auto">
                <a:xfrm>
                  <a:off x="3874" y="2693"/>
                  <a:ext cx="8" cy="7"/>
                </a:xfrm>
                <a:custGeom>
                  <a:avLst/>
                  <a:gdLst>
                    <a:gd name="T0" fmla="*/ 0 w 8"/>
                    <a:gd name="T1" fmla="*/ 6 h 7"/>
                    <a:gd name="T2" fmla="*/ 4 w 8"/>
                    <a:gd name="T3" fmla="*/ 3 h 7"/>
                    <a:gd name="T4" fmla="*/ 7 w 8"/>
                    <a:gd name="T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" h="7">
                      <a:moveTo>
                        <a:pt x="0" y="6"/>
                      </a:moveTo>
                      <a:lnTo>
                        <a:pt x="4" y="3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5" name="Group 259"/>
              <p:cNvGrpSpPr>
                <a:grpSpLocks/>
              </p:cNvGrpSpPr>
              <p:nvPr/>
            </p:nvGrpSpPr>
            <p:grpSpPr bwMode="auto">
              <a:xfrm>
                <a:off x="3917" y="2729"/>
                <a:ext cx="19" cy="27"/>
                <a:chOff x="3917" y="2729"/>
                <a:chExt cx="19" cy="27"/>
              </a:xfrm>
            </p:grpSpPr>
            <p:sp>
              <p:nvSpPr>
                <p:cNvPr id="85" name="Freeform 260"/>
                <p:cNvSpPr>
                  <a:spLocks/>
                </p:cNvSpPr>
                <p:nvPr/>
              </p:nvSpPr>
              <p:spPr bwMode="auto">
                <a:xfrm>
                  <a:off x="3917" y="2737"/>
                  <a:ext cx="19" cy="19"/>
                </a:xfrm>
                <a:custGeom>
                  <a:avLst/>
                  <a:gdLst>
                    <a:gd name="T0" fmla="*/ 9 w 19"/>
                    <a:gd name="T1" fmla="*/ 2 h 19"/>
                    <a:gd name="T2" fmla="*/ 15 w 19"/>
                    <a:gd name="T3" fmla="*/ 0 h 19"/>
                    <a:gd name="T4" fmla="*/ 18 w 19"/>
                    <a:gd name="T5" fmla="*/ 3 h 19"/>
                    <a:gd name="T6" fmla="*/ 15 w 19"/>
                    <a:gd name="T7" fmla="*/ 8 h 19"/>
                    <a:gd name="T8" fmla="*/ 15 w 19"/>
                    <a:gd name="T9" fmla="*/ 13 h 19"/>
                    <a:gd name="T10" fmla="*/ 14 w 19"/>
                    <a:gd name="T11" fmla="*/ 18 h 19"/>
                    <a:gd name="T12" fmla="*/ 8 w 19"/>
                    <a:gd name="T13" fmla="*/ 15 h 19"/>
                    <a:gd name="T14" fmla="*/ 3 w 19"/>
                    <a:gd name="T15" fmla="*/ 12 h 19"/>
                    <a:gd name="T16" fmla="*/ 0 w 19"/>
                    <a:gd name="T17" fmla="*/ 8 h 19"/>
                    <a:gd name="T18" fmla="*/ 3 w 19"/>
                    <a:gd name="T19" fmla="*/ 3 h 19"/>
                    <a:gd name="T20" fmla="*/ 8 w 19"/>
                    <a:gd name="T2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9">
                      <a:moveTo>
                        <a:pt x="9" y="2"/>
                      </a:moveTo>
                      <a:lnTo>
                        <a:pt x="15" y="0"/>
                      </a:lnTo>
                      <a:lnTo>
                        <a:pt x="18" y="3"/>
                      </a:lnTo>
                      <a:lnTo>
                        <a:pt x="15" y="8"/>
                      </a:lnTo>
                      <a:lnTo>
                        <a:pt x="15" y="13"/>
                      </a:lnTo>
                      <a:lnTo>
                        <a:pt x="14" y="18"/>
                      </a:lnTo>
                      <a:lnTo>
                        <a:pt x="8" y="15"/>
                      </a:lnTo>
                      <a:lnTo>
                        <a:pt x="3" y="12"/>
                      </a:lnTo>
                      <a:lnTo>
                        <a:pt x="0" y="8"/>
                      </a:lnTo>
                      <a:lnTo>
                        <a:pt x="3" y="3"/>
                      </a:lnTo>
                      <a:lnTo>
                        <a:pt x="8" y="0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6" name="Freeform 261"/>
                <p:cNvSpPr>
                  <a:spLocks/>
                </p:cNvSpPr>
                <p:nvPr/>
              </p:nvSpPr>
              <p:spPr bwMode="auto">
                <a:xfrm>
                  <a:off x="3923" y="2729"/>
                  <a:ext cx="4" cy="9"/>
                </a:xfrm>
                <a:custGeom>
                  <a:avLst/>
                  <a:gdLst>
                    <a:gd name="T0" fmla="*/ 3 w 4"/>
                    <a:gd name="T1" fmla="*/ 8 h 9"/>
                    <a:gd name="T2" fmla="*/ 2 w 4"/>
                    <a:gd name="T3" fmla="*/ 5 h 9"/>
                    <a:gd name="T4" fmla="*/ 0 w 4"/>
                    <a:gd name="T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9">
                      <a:moveTo>
                        <a:pt x="3" y="8"/>
                      </a:moveTo>
                      <a:lnTo>
                        <a:pt x="2" y="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6" name="Group 262"/>
              <p:cNvGrpSpPr>
                <a:grpSpLocks/>
              </p:cNvGrpSpPr>
              <p:nvPr/>
            </p:nvGrpSpPr>
            <p:grpSpPr bwMode="auto">
              <a:xfrm>
                <a:off x="4003" y="2925"/>
                <a:ext cx="32" cy="13"/>
                <a:chOff x="4003" y="2925"/>
                <a:chExt cx="32" cy="13"/>
              </a:xfrm>
            </p:grpSpPr>
            <p:sp>
              <p:nvSpPr>
                <p:cNvPr id="83" name="Freeform 263"/>
                <p:cNvSpPr>
                  <a:spLocks/>
                </p:cNvSpPr>
                <p:nvPr/>
              </p:nvSpPr>
              <p:spPr bwMode="auto">
                <a:xfrm>
                  <a:off x="4012" y="2925"/>
                  <a:ext cx="23" cy="13"/>
                </a:xfrm>
                <a:custGeom>
                  <a:avLst/>
                  <a:gdLst>
                    <a:gd name="T0" fmla="*/ 3 w 23"/>
                    <a:gd name="T1" fmla="*/ 5 h 13"/>
                    <a:gd name="T2" fmla="*/ 5 w 23"/>
                    <a:gd name="T3" fmla="*/ 0 h 13"/>
                    <a:gd name="T4" fmla="*/ 11 w 23"/>
                    <a:gd name="T5" fmla="*/ 0 h 13"/>
                    <a:gd name="T6" fmla="*/ 14 w 23"/>
                    <a:gd name="T7" fmla="*/ 5 h 13"/>
                    <a:gd name="T8" fmla="*/ 19 w 23"/>
                    <a:gd name="T9" fmla="*/ 8 h 13"/>
                    <a:gd name="T10" fmla="*/ 22 w 23"/>
                    <a:gd name="T11" fmla="*/ 9 h 13"/>
                    <a:gd name="T12" fmla="*/ 14 w 23"/>
                    <a:gd name="T13" fmla="*/ 11 h 13"/>
                    <a:gd name="T14" fmla="*/ 10 w 23"/>
                    <a:gd name="T15" fmla="*/ 11 h 13"/>
                    <a:gd name="T16" fmla="*/ 3 w 23"/>
                    <a:gd name="T17" fmla="*/ 12 h 13"/>
                    <a:gd name="T18" fmla="*/ 0 w 23"/>
                    <a:gd name="T19" fmla="*/ 8 h 13"/>
                    <a:gd name="T20" fmla="*/ 0 w 23"/>
                    <a:gd name="T21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" h="13">
                      <a:moveTo>
                        <a:pt x="3" y="5"/>
                      </a:moveTo>
                      <a:lnTo>
                        <a:pt x="5" y="0"/>
                      </a:lnTo>
                      <a:lnTo>
                        <a:pt x="11" y="0"/>
                      </a:lnTo>
                      <a:lnTo>
                        <a:pt x="14" y="5"/>
                      </a:lnTo>
                      <a:lnTo>
                        <a:pt x="19" y="8"/>
                      </a:lnTo>
                      <a:lnTo>
                        <a:pt x="22" y="9"/>
                      </a:lnTo>
                      <a:lnTo>
                        <a:pt x="14" y="11"/>
                      </a:lnTo>
                      <a:lnTo>
                        <a:pt x="10" y="11"/>
                      </a:lnTo>
                      <a:lnTo>
                        <a:pt x="3" y="12"/>
                      </a:lnTo>
                      <a:lnTo>
                        <a:pt x="0" y="8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" name="Freeform 264"/>
                <p:cNvSpPr>
                  <a:spLocks/>
                </p:cNvSpPr>
                <p:nvPr/>
              </p:nvSpPr>
              <p:spPr bwMode="auto">
                <a:xfrm>
                  <a:off x="4003" y="2927"/>
                  <a:ext cx="13" cy="4"/>
                </a:xfrm>
                <a:custGeom>
                  <a:avLst/>
                  <a:gdLst>
                    <a:gd name="T0" fmla="*/ 12 w 13"/>
                    <a:gd name="T1" fmla="*/ 3 h 4"/>
                    <a:gd name="T2" fmla="*/ 6 w 13"/>
                    <a:gd name="T3" fmla="*/ 1 h 4"/>
                    <a:gd name="T4" fmla="*/ 0 w 13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4">
                      <a:moveTo>
                        <a:pt x="12" y="3"/>
                      </a:moveTo>
                      <a:lnTo>
                        <a:pt x="6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7" name="Group 265"/>
              <p:cNvGrpSpPr>
                <a:grpSpLocks/>
              </p:cNvGrpSpPr>
              <p:nvPr/>
            </p:nvGrpSpPr>
            <p:grpSpPr bwMode="auto">
              <a:xfrm>
                <a:off x="3923" y="2710"/>
                <a:ext cx="21" cy="23"/>
                <a:chOff x="3923" y="2710"/>
                <a:chExt cx="21" cy="23"/>
              </a:xfrm>
            </p:grpSpPr>
            <p:sp>
              <p:nvSpPr>
                <p:cNvPr id="81" name="Freeform 266"/>
                <p:cNvSpPr>
                  <a:spLocks/>
                </p:cNvSpPr>
                <p:nvPr/>
              </p:nvSpPr>
              <p:spPr bwMode="auto">
                <a:xfrm>
                  <a:off x="3923" y="2710"/>
                  <a:ext cx="21" cy="15"/>
                </a:xfrm>
                <a:custGeom>
                  <a:avLst/>
                  <a:gdLst>
                    <a:gd name="T0" fmla="*/ 6 w 21"/>
                    <a:gd name="T1" fmla="*/ 13 h 15"/>
                    <a:gd name="T2" fmla="*/ 0 w 21"/>
                    <a:gd name="T3" fmla="*/ 11 h 15"/>
                    <a:gd name="T4" fmla="*/ 0 w 21"/>
                    <a:gd name="T5" fmla="*/ 8 h 15"/>
                    <a:gd name="T6" fmla="*/ 5 w 21"/>
                    <a:gd name="T7" fmla="*/ 5 h 15"/>
                    <a:gd name="T8" fmla="*/ 11 w 21"/>
                    <a:gd name="T9" fmla="*/ 2 h 15"/>
                    <a:gd name="T10" fmla="*/ 16 w 21"/>
                    <a:gd name="T11" fmla="*/ 0 h 15"/>
                    <a:gd name="T12" fmla="*/ 17 w 21"/>
                    <a:gd name="T13" fmla="*/ 5 h 15"/>
                    <a:gd name="T14" fmla="*/ 19 w 21"/>
                    <a:gd name="T15" fmla="*/ 8 h 15"/>
                    <a:gd name="T16" fmla="*/ 20 w 21"/>
                    <a:gd name="T17" fmla="*/ 11 h 15"/>
                    <a:gd name="T18" fmla="*/ 13 w 21"/>
                    <a:gd name="T19" fmla="*/ 14 h 15"/>
                    <a:gd name="T20" fmla="*/ 8 w 21"/>
                    <a:gd name="T21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" h="15">
                      <a:moveTo>
                        <a:pt x="6" y="13"/>
                      </a:move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5" y="5"/>
                      </a:lnTo>
                      <a:lnTo>
                        <a:pt x="11" y="2"/>
                      </a:lnTo>
                      <a:lnTo>
                        <a:pt x="16" y="0"/>
                      </a:lnTo>
                      <a:lnTo>
                        <a:pt x="17" y="5"/>
                      </a:lnTo>
                      <a:lnTo>
                        <a:pt x="19" y="8"/>
                      </a:lnTo>
                      <a:lnTo>
                        <a:pt x="20" y="11"/>
                      </a:lnTo>
                      <a:lnTo>
                        <a:pt x="13" y="14"/>
                      </a:lnTo>
                      <a:lnTo>
                        <a:pt x="8" y="14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" name="Freeform 267"/>
                <p:cNvSpPr>
                  <a:spLocks/>
                </p:cNvSpPr>
                <p:nvPr/>
              </p:nvSpPr>
              <p:spPr bwMode="auto">
                <a:xfrm>
                  <a:off x="3926" y="2724"/>
                  <a:ext cx="2" cy="9"/>
                </a:xfrm>
                <a:custGeom>
                  <a:avLst/>
                  <a:gdLst>
                    <a:gd name="T0" fmla="*/ 1 w 2"/>
                    <a:gd name="T1" fmla="*/ 0 h 9"/>
                    <a:gd name="T2" fmla="*/ 1 w 2"/>
                    <a:gd name="T3" fmla="*/ 3 h 9"/>
                    <a:gd name="T4" fmla="*/ 0 w 2"/>
                    <a:gd name="T5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lnTo>
                        <a:pt x="1" y="3"/>
                      </a:lnTo>
                      <a:lnTo>
                        <a:pt x="0" y="8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8" name="Group 268"/>
              <p:cNvGrpSpPr>
                <a:grpSpLocks/>
              </p:cNvGrpSpPr>
              <p:nvPr/>
            </p:nvGrpSpPr>
            <p:grpSpPr bwMode="auto">
              <a:xfrm>
                <a:off x="4006" y="2875"/>
                <a:ext cx="20" cy="25"/>
                <a:chOff x="4006" y="2875"/>
                <a:chExt cx="20" cy="25"/>
              </a:xfrm>
            </p:grpSpPr>
            <p:sp>
              <p:nvSpPr>
                <p:cNvPr id="79" name="Freeform 269"/>
                <p:cNvSpPr>
                  <a:spLocks/>
                </p:cNvSpPr>
                <p:nvPr/>
              </p:nvSpPr>
              <p:spPr bwMode="auto">
                <a:xfrm>
                  <a:off x="4006" y="2885"/>
                  <a:ext cx="20" cy="15"/>
                </a:xfrm>
                <a:custGeom>
                  <a:avLst/>
                  <a:gdLst>
                    <a:gd name="T0" fmla="*/ 10 w 20"/>
                    <a:gd name="T1" fmla="*/ 2 h 15"/>
                    <a:gd name="T2" fmla="*/ 16 w 20"/>
                    <a:gd name="T3" fmla="*/ 0 h 15"/>
                    <a:gd name="T4" fmla="*/ 19 w 20"/>
                    <a:gd name="T5" fmla="*/ 3 h 15"/>
                    <a:gd name="T6" fmla="*/ 16 w 20"/>
                    <a:gd name="T7" fmla="*/ 6 h 15"/>
                    <a:gd name="T8" fmla="*/ 16 w 20"/>
                    <a:gd name="T9" fmla="*/ 11 h 15"/>
                    <a:gd name="T10" fmla="*/ 15 w 20"/>
                    <a:gd name="T11" fmla="*/ 14 h 15"/>
                    <a:gd name="T12" fmla="*/ 8 w 20"/>
                    <a:gd name="T13" fmla="*/ 11 h 15"/>
                    <a:gd name="T14" fmla="*/ 3 w 20"/>
                    <a:gd name="T15" fmla="*/ 10 h 15"/>
                    <a:gd name="T16" fmla="*/ 0 w 20"/>
                    <a:gd name="T17" fmla="*/ 6 h 15"/>
                    <a:gd name="T18" fmla="*/ 3 w 20"/>
                    <a:gd name="T19" fmla="*/ 2 h 15"/>
                    <a:gd name="T20" fmla="*/ 8 w 20"/>
                    <a:gd name="T2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15">
                      <a:moveTo>
                        <a:pt x="10" y="2"/>
                      </a:moveTo>
                      <a:lnTo>
                        <a:pt x="16" y="0"/>
                      </a:lnTo>
                      <a:lnTo>
                        <a:pt x="19" y="3"/>
                      </a:lnTo>
                      <a:lnTo>
                        <a:pt x="16" y="6"/>
                      </a:lnTo>
                      <a:lnTo>
                        <a:pt x="16" y="11"/>
                      </a:lnTo>
                      <a:lnTo>
                        <a:pt x="15" y="14"/>
                      </a:lnTo>
                      <a:lnTo>
                        <a:pt x="8" y="11"/>
                      </a:lnTo>
                      <a:lnTo>
                        <a:pt x="3" y="10"/>
                      </a:lnTo>
                      <a:lnTo>
                        <a:pt x="0" y="6"/>
                      </a:lnTo>
                      <a:lnTo>
                        <a:pt x="3" y="2"/>
                      </a:lnTo>
                      <a:lnTo>
                        <a:pt x="8" y="0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0" name="Freeform 270"/>
                <p:cNvSpPr>
                  <a:spLocks/>
                </p:cNvSpPr>
                <p:nvPr/>
              </p:nvSpPr>
              <p:spPr bwMode="auto">
                <a:xfrm>
                  <a:off x="4016" y="2875"/>
                  <a:ext cx="2" cy="10"/>
                </a:xfrm>
                <a:custGeom>
                  <a:avLst/>
                  <a:gdLst>
                    <a:gd name="T0" fmla="*/ 1 w 2"/>
                    <a:gd name="T1" fmla="*/ 9 h 10"/>
                    <a:gd name="T2" fmla="*/ 1 w 2"/>
                    <a:gd name="T3" fmla="*/ 5 h 10"/>
                    <a:gd name="T4" fmla="*/ 0 w 2"/>
                    <a:gd name="T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0">
                      <a:moveTo>
                        <a:pt x="1" y="9"/>
                      </a:moveTo>
                      <a:lnTo>
                        <a:pt x="1" y="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69" name="Group 271"/>
              <p:cNvGrpSpPr>
                <a:grpSpLocks/>
              </p:cNvGrpSpPr>
              <p:nvPr/>
            </p:nvGrpSpPr>
            <p:grpSpPr bwMode="auto">
              <a:xfrm>
                <a:off x="3987" y="2845"/>
                <a:ext cx="32" cy="13"/>
                <a:chOff x="3987" y="2845"/>
                <a:chExt cx="32" cy="13"/>
              </a:xfrm>
            </p:grpSpPr>
            <p:sp>
              <p:nvSpPr>
                <p:cNvPr id="77" name="Freeform 272"/>
                <p:cNvSpPr>
                  <a:spLocks/>
                </p:cNvSpPr>
                <p:nvPr/>
              </p:nvSpPr>
              <p:spPr bwMode="auto">
                <a:xfrm>
                  <a:off x="4000" y="2845"/>
                  <a:ext cx="19" cy="13"/>
                </a:xfrm>
                <a:custGeom>
                  <a:avLst/>
                  <a:gdLst>
                    <a:gd name="T0" fmla="*/ 2 w 19"/>
                    <a:gd name="T1" fmla="*/ 5 h 13"/>
                    <a:gd name="T2" fmla="*/ 5 w 19"/>
                    <a:gd name="T3" fmla="*/ 0 h 13"/>
                    <a:gd name="T4" fmla="*/ 9 w 19"/>
                    <a:gd name="T5" fmla="*/ 0 h 13"/>
                    <a:gd name="T6" fmla="*/ 11 w 19"/>
                    <a:gd name="T7" fmla="*/ 3 h 13"/>
                    <a:gd name="T8" fmla="*/ 15 w 19"/>
                    <a:gd name="T9" fmla="*/ 6 h 13"/>
                    <a:gd name="T10" fmla="*/ 18 w 19"/>
                    <a:gd name="T11" fmla="*/ 9 h 13"/>
                    <a:gd name="T12" fmla="*/ 12 w 19"/>
                    <a:gd name="T13" fmla="*/ 11 h 13"/>
                    <a:gd name="T14" fmla="*/ 8 w 19"/>
                    <a:gd name="T15" fmla="*/ 11 h 13"/>
                    <a:gd name="T16" fmla="*/ 3 w 19"/>
                    <a:gd name="T17" fmla="*/ 12 h 13"/>
                    <a:gd name="T18" fmla="*/ 0 w 19"/>
                    <a:gd name="T19" fmla="*/ 8 h 13"/>
                    <a:gd name="T20" fmla="*/ 0 w 19"/>
                    <a:gd name="T21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3">
                      <a:moveTo>
                        <a:pt x="2" y="5"/>
                      </a:moveTo>
                      <a:lnTo>
                        <a:pt x="5" y="0"/>
                      </a:lnTo>
                      <a:lnTo>
                        <a:pt x="9" y="0"/>
                      </a:lnTo>
                      <a:lnTo>
                        <a:pt x="11" y="3"/>
                      </a:lnTo>
                      <a:lnTo>
                        <a:pt x="15" y="6"/>
                      </a:lnTo>
                      <a:lnTo>
                        <a:pt x="18" y="9"/>
                      </a:lnTo>
                      <a:lnTo>
                        <a:pt x="12" y="11"/>
                      </a:lnTo>
                      <a:lnTo>
                        <a:pt x="8" y="11"/>
                      </a:lnTo>
                      <a:lnTo>
                        <a:pt x="3" y="12"/>
                      </a:lnTo>
                      <a:lnTo>
                        <a:pt x="0" y="8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8" name="Freeform 273"/>
                <p:cNvSpPr>
                  <a:spLocks/>
                </p:cNvSpPr>
                <p:nvPr/>
              </p:nvSpPr>
              <p:spPr bwMode="auto">
                <a:xfrm>
                  <a:off x="3987" y="2847"/>
                  <a:ext cx="16" cy="4"/>
                </a:xfrm>
                <a:custGeom>
                  <a:avLst/>
                  <a:gdLst>
                    <a:gd name="T0" fmla="*/ 15 w 16"/>
                    <a:gd name="T1" fmla="*/ 3 h 4"/>
                    <a:gd name="T2" fmla="*/ 8 w 16"/>
                    <a:gd name="T3" fmla="*/ 1 h 4"/>
                    <a:gd name="T4" fmla="*/ 0 w 16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6" h="4">
                      <a:moveTo>
                        <a:pt x="15" y="3"/>
                      </a:moveTo>
                      <a:lnTo>
                        <a:pt x="8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0" name="Group 274"/>
              <p:cNvGrpSpPr>
                <a:grpSpLocks/>
              </p:cNvGrpSpPr>
              <p:nvPr/>
            </p:nvGrpSpPr>
            <p:grpSpPr bwMode="auto">
              <a:xfrm>
                <a:off x="3901" y="2681"/>
                <a:ext cx="32" cy="14"/>
                <a:chOff x="3901" y="2681"/>
                <a:chExt cx="32" cy="14"/>
              </a:xfrm>
            </p:grpSpPr>
            <p:sp>
              <p:nvSpPr>
                <p:cNvPr id="75" name="Freeform 275"/>
                <p:cNvSpPr>
                  <a:spLocks/>
                </p:cNvSpPr>
                <p:nvPr/>
              </p:nvSpPr>
              <p:spPr bwMode="auto">
                <a:xfrm>
                  <a:off x="3909" y="2681"/>
                  <a:ext cx="24" cy="14"/>
                </a:xfrm>
                <a:custGeom>
                  <a:avLst/>
                  <a:gdLst>
                    <a:gd name="T0" fmla="*/ 2 w 24"/>
                    <a:gd name="T1" fmla="*/ 5 h 14"/>
                    <a:gd name="T2" fmla="*/ 5 w 24"/>
                    <a:gd name="T3" fmla="*/ 0 h 14"/>
                    <a:gd name="T4" fmla="*/ 11 w 24"/>
                    <a:gd name="T5" fmla="*/ 0 h 14"/>
                    <a:gd name="T6" fmla="*/ 14 w 24"/>
                    <a:gd name="T7" fmla="*/ 3 h 14"/>
                    <a:gd name="T8" fmla="*/ 20 w 24"/>
                    <a:gd name="T9" fmla="*/ 7 h 14"/>
                    <a:gd name="T10" fmla="*/ 23 w 24"/>
                    <a:gd name="T11" fmla="*/ 10 h 14"/>
                    <a:gd name="T12" fmla="*/ 16 w 24"/>
                    <a:gd name="T13" fmla="*/ 12 h 14"/>
                    <a:gd name="T14" fmla="*/ 9 w 24"/>
                    <a:gd name="T15" fmla="*/ 12 h 14"/>
                    <a:gd name="T16" fmla="*/ 5 w 24"/>
                    <a:gd name="T17" fmla="*/ 13 h 14"/>
                    <a:gd name="T18" fmla="*/ 0 w 24"/>
                    <a:gd name="T19" fmla="*/ 8 h 14"/>
                    <a:gd name="T20" fmla="*/ 0 w 24"/>
                    <a:gd name="T21" fmla="*/ 5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14">
                      <a:moveTo>
                        <a:pt x="2" y="5"/>
                      </a:moveTo>
                      <a:lnTo>
                        <a:pt x="5" y="0"/>
                      </a:lnTo>
                      <a:lnTo>
                        <a:pt x="11" y="0"/>
                      </a:lnTo>
                      <a:lnTo>
                        <a:pt x="14" y="3"/>
                      </a:lnTo>
                      <a:lnTo>
                        <a:pt x="20" y="7"/>
                      </a:lnTo>
                      <a:lnTo>
                        <a:pt x="23" y="10"/>
                      </a:lnTo>
                      <a:lnTo>
                        <a:pt x="16" y="12"/>
                      </a:lnTo>
                      <a:lnTo>
                        <a:pt x="9" y="12"/>
                      </a:lnTo>
                      <a:lnTo>
                        <a:pt x="5" y="13"/>
                      </a:lnTo>
                      <a:lnTo>
                        <a:pt x="0" y="8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6" name="Freeform 276"/>
                <p:cNvSpPr>
                  <a:spLocks/>
                </p:cNvSpPr>
                <p:nvPr/>
              </p:nvSpPr>
              <p:spPr bwMode="auto">
                <a:xfrm>
                  <a:off x="3901" y="2684"/>
                  <a:ext cx="13" cy="4"/>
                </a:xfrm>
                <a:custGeom>
                  <a:avLst/>
                  <a:gdLst>
                    <a:gd name="T0" fmla="*/ 12 w 13"/>
                    <a:gd name="T1" fmla="*/ 3 h 4"/>
                    <a:gd name="T2" fmla="*/ 6 w 13"/>
                    <a:gd name="T3" fmla="*/ 2 h 4"/>
                    <a:gd name="T4" fmla="*/ 0 w 13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4">
                      <a:moveTo>
                        <a:pt x="12" y="3"/>
                      </a:moveTo>
                      <a:lnTo>
                        <a:pt x="6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1" name="Group 277"/>
              <p:cNvGrpSpPr>
                <a:grpSpLocks/>
              </p:cNvGrpSpPr>
              <p:nvPr/>
            </p:nvGrpSpPr>
            <p:grpSpPr bwMode="auto">
              <a:xfrm>
                <a:off x="4016" y="2959"/>
                <a:ext cx="30" cy="13"/>
                <a:chOff x="4016" y="2959"/>
                <a:chExt cx="30" cy="13"/>
              </a:xfrm>
            </p:grpSpPr>
            <p:sp>
              <p:nvSpPr>
                <p:cNvPr id="73" name="Freeform 278"/>
                <p:cNvSpPr>
                  <a:spLocks/>
                </p:cNvSpPr>
                <p:nvPr/>
              </p:nvSpPr>
              <p:spPr bwMode="auto">
                <a:xfrm>
                  <a:off x="4024" y="2959"/>
                  <a:ext cx="22" cy="13"/>
                </a:xfrm>
                <a:custGeom>
                  <a:avLst/>
                  <a:gdLst>
                    <a:gd name="T0" fmla="*/ 3 w 22"/>
                    <a:gd name="T1" fmla="*/ 5 h 13"/>
                    <a:gd name="T2" fmla="*/ 5 w 22"/>
                    <a:gd name="T3" fmla="*/ 0 h 13"/>
                    <a:gd name="T4" fmla="*/ 11 w 22"/>
                    <a:gd name="T5" fmla="*/ 0 h 13"/>
                    <a:gd name="T6" fmla="*/ 14 w 22"/>
                    <a:gd name="T7" fmla="*/ 5 h 13"/>
                    <a:gd name="T8" fmla="*/ 18 w 22"/>
                    <a:gd name="T9" fmla="*/ 8 h 13"/>
                    <a:gd name="T10" fmla="*/ 21 w 22"/>
                    <a:gd name="T11" fmla="*/ 9 h 13"/>
                    <a:gd name="T12" fmla="*/ 14 w 22"/>
                    <a:gd name="T13" fmla="*/ 11 h 13"/>
                    <a:gd name="T14" fmla="*/ 9 w 22"/>
                    <a:gd name="T15" fmla="*/ 11 h 13"/>
                    <a:gd name="T16" fmla="*/ 3 w 22"/>
                    <a:gd name="T17" fmla="*/ 12 h 13"/>
                    <a:gd name="T18" fmla="*/ 0 w 22"/>
                    <a:gd name="T19" fmla="*/ 8 h 13"/>
                    <a:gd name="T20" fmla="*/ 0 w 22"/>
                    <a:gd name="T21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3">
                      <a:moveTo>
                        <a:pt x="3" y="5"/>
                      </a:moveTo>
                      <a:lnTo>
                        <a:pt x="5" y="0"/>
                      </a:lnTo>
                      <a:lnTo>
                        <a:pt x="11" y="0"/>
                      </a:lnTo>
                      <a:lnTo>
                        <a:pt x="14" y="5"/>
                      </a:lnTo>
                      <a:lnTo>
                        <a:pt x="18" y="8"/>
                      </a:lnTo>
                      <a:lnTo>
                        <a:pt x="21" y="9"/>
                      </a:lnTo>
                      <a:lnTo>
                        <a:pt x="14" y="11"/>
                      </a:lnTo>
                      <a:lnTo>
                        <a:pt x="9" y="11"/>
                      </a:lnTo>
                      <a:lnTo>
                        <a:pt x="3" y="12"/>
                      </a:lnTo>
                      <a:lnTo>
                        <a:pt x="0" y="8"/>
                      </a:lnTo>
                      <a:lnTo>
                        <a:pt x="0" y="5"/>
                      </a:lnTo>
                    </a:path>
                  </a:pathLst>
                </a:custGeom>
                <a:solidFill>
                  <a:schemeClr val="bg2"/>
                </a:solidFill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4" name="Freeform 279"/>
                <p:cNvSpPr>
                  <a:spLocks/>
                </p:cNvSpPr>
                <p:nvPr/>
              </p:nvSpPr>
              <p:spPr bwMode="auto">
                <a:xfrm>
                  <a:off x="4016" y="2959"/>
                  <a:ext cx="10" cy="5"/>
                </a:xfrm>
                <a:custGeom>
                  <a:avLst/>
                  <a:gdLst>
                    <a:gd name="T0" fmla="*/ 9 w 10"/>
                    <a:gd name="T1" fmla="*/ 4 h 5"/>
                    <a:gd name="T2" fmla="*/ 5 w 10"/>
                    <a:gd name="T3" fmla="*/ 1 h 5"/>
                    <a:gd name="T4" fmla="*/ 0 w 10"/>
                    <a:gd name="T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5">
                      <a:moveTo>
                        <a:pt x="9" y="4"/>
                      </a:moveTo>
                      <a:lnTo>
                        <a:pt x="5" y="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 cap="rnd" cmpd="sng">
                  <a:solidFill>
                    <a:srgbClr val="00FF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72" name="Freeform 280"/>
              <p:cNvSpPr>
                <a:spLocks/>
              </p:cNvSpPr>
              <p:nvPr/>
            </p:nvSpPr>
            <p:spPr bwMode="auto">
              <a:xfrm>
                <a:off x="3987" y="2829"/>
                <a:ext cx="31" cy="21"/>
              </a:xfrm>
              <a:custGeom>
                <a:avLst/>
                <a:gdLst>
                  <a:gd name="T0" fmla="*/ 0 w 31"/>
                  <a:gd name="T1" fmla="*/ 20 h 21"/>
                  <a:gd name="T2" fmla="*/ 2 w 31"/>
                  <a:gd name="T3" fmla="*/ 16 h 21"/>
                  <a:gd name="T4" fmla="*/ 6 w 31"/>
                  <a:gd name="T5" fmla="*/ 9 h 21"/>
                  <a:gd name="T6" fmla="*/ 13 w 31"/>
                  <a:gd name="T7" fmla="*/ 6 h 21"/>
                  <a:gd name="T8" fmla="*/ 18 w 31"/>
                  <a:gd name="T9" fmla="*/ 5 h 21"/>
                  <a:gd name="T10" fmla="*/ 24 w 31"/>
                  <a:gd name="T11" fmla="*/ 2 h 21"/>
                  <a:gd name="T12" fmla="*/ 30 w 31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1">
                    <a:moveTo>
                      <a:pt x="0" y="20"/>
                    </a:moveTo>
                    <a:lnTo>
                      <a:pt x="2" y="16"/>
                    </a:lnTo>
                    <a:lnTo>
                      <a:pt x="6" y="9"/>
                    </a:lnTo>
                    <a:lnTo>
                      <a:pt x="13" y="6"/>
                    </a:lnTo>
                    <a:lnTo>
                      <a:pt x="18" y="5"/>
                    </a:lnTo>
                    <a:lnTo>
                      <a:pt x="24" y="2"/>
                    </a:lnTo>
                    <a:lnTo>
                      <a:pt x="30" y="0"/>
                    </a:lnTo>
                  </a:path>
                </a:pathLst>
              </a:custGeom>
              <a:noFill/>
              <a:ln w="25400" cap="rnd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6" name="Line 281"/>
            <p:cNvSpPr>
              <a:spLocks noChangeShapeType="1"/>
            </p:cNvSpPr>
            <p:nvPr/>
          </p:nvSpPr>
          <p:spPr bwMode="auto">
            <a:xfrm flipH="1">
              <a:off x="3657" y="3048"/>
              <a:ext cx="187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AutoShape 282"/>
            <p:cNvSpPr>
              <a:spLocks noChangeArrowheads="1"/>
            </p:cNvSpPr>
            <p:nvPr/>
          </p:nvSpPr>
          <p:spPr bwMode="auto">
            <a:xfrm flipH="1">
              <a:off x="865" y="2578"/>
              <a:ext cx="584" cy="460"/>
            </a:xfrm>
            <a:prstGeom prst="cube">
              <a:avLst>
                <a:gd name="adj" fmla="val 24977"/>
              </a:avLst>
            </a:prstGeom>
            <a:solidFill>
              <a:srgbClr val="FF7C8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9" name="Group 284"/>
            <p:cNvGrpSpPr>
              <a:grpSpLocks/>
            </p:cNvGrpSpPr>
            <p:nvPr/>
          </p:nvGrpSpPr>
          <p:grpSpPr bwMode="auto">
            <a:xfrm>
              <a:off x="2422" y="1219"/>
              <a:ext cx="1177" cy="1280"/>
              <a:chOff x="1822" y="1195"/>
              <a:chExt cx="1177" cy="1280"/>
            </a:xfrm>
          </p:grpSpPr>
          <p:sp>
            <p:nvSpPr>
              <p:cNvPr id="33" name="Line 285"/>
              <p:cNvSpPr>
                <a:spLocks noChangeShapeType="1"/>
              </p:cNvSpPr>
              <p:nvPr/>
            </p:nvSpPr>
            <p:spPr bwMode="auto">
              <a:xfrm>
                <a:off x="2854" y="1322"/>
                <a:ext cx="145" cy="1089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" name="Line 286"/>
              <p:cNvSpPr>
                <a:spLocks noChangeShapeType="1"/>
              </p:cNvSpPr>
              <p:nvPr/>
            </p:nvSpPr>
            <p:spPr bwMode="auto">
              <a:xfrm>
                <a:off x="2526" y="1259"/>
                <a:ext cx="145" cy="108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prstDash val="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Line 287"/>
              <p:cNvSpPr>
                <a:spLocks noChangeShapeType="1"/>
              </p:cNvSpPr>
              <p:nvPr/>
            </p:nvSpPr>
            <p:spPr bwMode="auto">
              <a:xfrm>
                <a:off x="2279" y="1259"/>
                <a:ext cx="138" cy="108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Line 288"/>
              <p:cNvSpPr>
                <a:spLocks noChangeShapeType="1"/>
              </p:cNvSpPr>
              <p:nvPr/>
            </p:nvSpPr>
            <p:spPr bwMode="auto">
              <a:xfrm>
                <a:off x="2121" y="1195"/>
                <a:ext cx="140" cy="108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Line 289"/>
              <p:cNvSpPr>
                <a:spLocks noChangeShapeType="1"/>
              </p:cNvSpPr>
              <p:nvPr/>
            </p:nvSpPr>
            <p:spPr bwMode="auto">
              <a:xfrm>
                <a:off x="1978" y="1339"/>
                <a:ext cx="144" cy="108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prstDash val="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" name="Line 290"/>
              <p:cNvSpPr>
                <a:spLocks noChangeShapeType="1"/>
              </p:cNvSpPr>
              <p:nvPr/>
            </p:nvSpPr>
            <p:spPr bwMode="auto">
              <a:xfrm>
                <a:off x="1822" y="1386"/>
                <a:ext cx="142" cy="1089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4" name="Line 295"/>
            <p:cNvSpPr>
              <a:spLocks noChangeShapeType="1"/>
            </p:cNvSpPr>
            <p:nvPr/>
          </p:nvSpPr>
          <p:spPr bwMode="auto">
            <a:xfrm>
              <a:off x="1005" y="3048"/>
              <a:ext cx="122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Line 296"/>
            <p:cNvSpPr>
              <a:spLocks noChangeShapeType="1"/>
            </p:cNvSpPr>
            <p:nvPr/>
          </p:nvSpPr>
          <p:spPr bwMode="auto">
            <a:xfrm>
              <a:off x="2213" y="3048"/>
              <a:ext cx="1451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150849" y="5259805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Distant source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860809" y="4478200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 to 50 km</a:t>
            </a:r>
            <a:endParaRPr lang="en-US" dirty="0"/>
          </a:p>
        </p:txBody>
      </p:sp>
      <p:cxnSp>
        <p:nvCxnSpPr>
          <p:cNvPr id="310" name="Straight Arrow Connector 309"/>
          <p:cNvCxnSpPr/>
          <p:nvPr/>
        </p:nvCxnSpPr>
        <p:spPr>
          <a:xfrm>
            <a:off x="2700194" y="4875075"/>
            <a:ext cx="3219281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6" name="TextBox 315"/>
          <p:cNvSpPr txBox="1"/>
          <p:nvPr/>
        </p:nvSpPr>
        <p:spPr>
          <a:xfrm>
            <a:off x="6716214" y="5184638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Managed orchard</a:t>
            </a:r>
            <a:endParaRPr lang="en-US" dirty="0"/>
          </a:p>
        </p:txBody>
      </p:sp>
      <p:sp>
        <p:nvSpPr>
          <p:cNvPr id="317" name="TextBox 316"/>
          <p:cNvSpPr txBox="1"/>
          <p:nvPr/>
        </p:nvSpPr>
        <p:spPr>
          <a:xfrm>
            <a:off x="8723679" y="4294328"/>
            <a:ext cx="2071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Inner spore plume</a:t>
            </a:r>
            <a:endParaRPr lang="en-US" dirty="0"/>
          </a:p>
        </p:txBody>
      </p:sp>
      <p:sp>
        <p:nvSpPr>
          <p:cNvPr id="318" name="TextBox 317"/>
          <p:cNvSpPr txBox="1"/>
          <p:nvPr/>
        </p:nvSpPr>
        <p:spPr>
          <a:xfrm>
            <a:off x="7876673" y="3329683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Outer spore plume</a:t>
            </a:r>
            <a:endParaRPr lang="en-US" dirty="0"/>
          </a:p>
        </p:txBody>
      </p:sp>
      <p:sp>
        <p:nvSpPr>
          <p:cNvPr id="319" name="TextBox 318"/>
          <p:cNvSpPr txBox="1"/>
          <p:nvPr/>
        </p:nvSpPr>
        <p:spPr>
          <a:xfrm>
            <a:off x="1473087" y="2885116"/>
            <a:ext cx="2009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Transport by wind</a:t>
            </a:r>
            <a:endParaRPr lang="en-US" dirty="0"/>
          </a:p>
        </p:txBody>
      </p:sp>
      <p:sp>
        <p:nvSpPr>
          <p:cNvPr id="314" name="Right Arrow 313"/>
          <p:cNvSpPr/>
          <p:nvPr/>
        </p:nvSpPr>
        <p:spPr>
          <a:xfrm>
            <a:off x="1544044" y="3260105"/>
            <a:ext cx="1342222" cy="4903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1" name="TextBox 320"/>
          <p:cNvSpPr txBox="1"/>
          <p:nvPr/>
        </p:nvSpPr>
        <p:spPr>
          <a:xfrm>
            <a:off x="3270904" y="1791635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Removal by rain</a:t>
            </a:r>
            <a:endParaRPr lang="en-US" dirty="0"/>
          </a:p>
        </p:txBody>
      </p:sp>
      <p:sp>
        <p:nvSpPr>
          <p:cNvPr id="322" name="Text Box 4"/>
          <p:cNvSpPr txBox="1">
            <a:spLocks noChangeArrowheads="1"/>
          </p:cNvSpPr>
          <p:nvPr/>
        </p:nvSpPr>
        <p:spPr bwMode="auto">
          <a:xfrm>
            <a:off x="373753" y="6310357"/>
            <a:ext cx="152990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Source:  Don </a:t>
            </a:r>
            <a:r>
              <a:rPr lang="en-US" sz="1400" dirty="0" err="1" smtClean="0">
                <a:solidFill>
                  <a:prstClr val="black"/>
                </a:solidFill>
                <a:latin typeface="Calibri"/>
              </a:rPr>
              <a:t>Aylor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8879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</TotalTime>
  <Words>380</Words>
  <Application>Microsoft Macintosh PowerPoint</Application>
  <PresentationFormat>Widescreen</PresentationFormat>
  <Paragraphs>87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Calibri</vt:lpstr>
      <vt:lpstr>Franklin Gothic Book</vt:lpstr>
      <vt:lpstr>Franklin Gothic Medium</vt:lpstr>
      <vt:lpstr>Symbol</vt:lpstr>
      <vt:lpstr>Times New Roman</vt:lpstr>
      <vt:lpstr>Tunga</vt:lpstr>
      <vt:lpstr>Tw Cen MT</vt:lpstr>
      <vt:lpstr>Wingdings</vt:lpstr>
      <vt:lpstr>Wingdings 2</vt:lpstr>
      <vt:lpstr>Arial</vt:lpstr>
      <vt:lpstr>Median</vt:lpstr>
      <vt:lpstr>Angles</vt:lpstr>
      <vt:lpstr>Introduction:   3. Application topics  </vt:lpstr>
      <vt:lpstr>Parameterization of surface fluxes</vt:lpstr>
      <vt:lpstr>ISOLES: Isotopic large eddy simulation</vt:lpstr>
      <vt:lpstr>Components of an earth-system model</vt:lpstr>
      <vt:lpstr>Ecosystem metabolism</vt:lpstr>
      <vt:lpstr>Ecosystem metabolism</vt:lpstr>
      <vt:lpstr>Airborne biological agents</vt:lpstr>
      <vt:lpstr>Apple scab, Connecticut, USA</vt:lpstr>
      <vt:lpstr>Local and long-distance transport of spores</vt:lpstr>
      <vt:lpstr>Dispersion of air pollutants</vt:lpstr>
      <vt:lpstr>Dispersion of air pollutants</vt:lpstr>
      <vt:lpstr>Dispersion of air pollutants</vt:lpstr>
      <vt:lpstr>Dispersion of air pollutants</vt:lpstr>
      <vt:lpstr>Prediction of evapotranspiration</vt:lpstr>
      <vt:lpstr>Urban heat islands</vt:lpstr>
      <vt:lpstr>Connection to large-scale atmospheric flows</vt:lpstr>
      <vt:lpstr>Transport phenomena</vt:lpstr>
    </vt:vector>
  </TitlesOfParts>
  <Company>Yale University</Company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rxsmith</dc:creator>
  <cp:lastModifiedBy>Microsoft Office User</cp:lastModifiedBy>
  <cp:revision>361</cp:revision>
  <cp:lastPrinted>2014-01-28T01:06:42Z</cp:lastPrinted>
  <dcterms:created xsi:type="dcterms:W3CDTF">2007-09-17T10:00:58Z</dcterms:created>
  <dcterms:modified xsi:type="dcterms:W3CDTF">2017-09-05T22:54:04Z</dcterms:modified>
</cp:coreProperties>
</file>