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1"/>
  </p:notesMasterIdLst>
  <p:sldIdLst>
    <p:sldId id="439" r:id="rId3"/>
    <p:sldId id="485" r:id="rId4"/>
    <p:sldId id="486" r:id="rId5"/>
    <p:sldId id="493" r:id="rId6"/>
    <p:sldId id="494" r:id="rId7"/>
    <p:sldId id="495" r:id="rId8"/>
    <p:sldId id="496" r:id="rId9"/>
    <p:sldId id="488" r:id="rId10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80" autoAdjust="0"/>
    <p:restoredTop sz="86429" autoAdjust="0"/>
  </p:normalViewPr>
  <p:slideViewPr>
    <p:cSldViewPr snapToGrid="0">
      <p:cViewPr>
        <p:scale>
          <a:sx n="93" d="100"/>
          <a:sy n="93" d="100"/>
        </p:scale>
        <p:origin x="504" y="-224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6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678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46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617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766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06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76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10/9/17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1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Balance of Forces in the Atmospheric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Balance of forces in neutral and convective conditions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830027"/>
          </a:xfrm>
        </p:spPr>
        <p:txBody>
          <a:bodyPr/>
          <a:lstStyle/>
          <a:p>
            <a:r>
              <a:rPr lang="en-US" sz="2400" dirty="0" smtClean="0"/>
              <a:t>The pressure gradient force is balanced by the Coriolis force; Frictional force is negligible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Geostrophic wind</a:t>
            </a:r>
          </a:p>
          <a:p>
            <a:pPr lvl="1"/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in the free atmosphere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srgbClr val="FF0000"/>
                  </a:solidFill>
                </a:rPr>
                <a:t>fre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e</a:t>
              </a:r>
              <a:r>
                <a:rPr lang="en-US" sz="2000" kern="0" spc="15" dirty="0" smtClean="0">
                  <a:solidFill>
                    <a:srgbClr val="FF0000"/>
                  </a:solidFill>
                </a:rPr>
                <a:t> </a:t>
              </a:r>
              <a:r>
                <a:rPr lang="en-US" sz="2000" kern="0" spc="-5" dirty="0" smtClean="0">
                  <a:solidFill>
                    <a:srgbClr val="FF0000"/>
                  </a:solidFill>
                </a:rPr>
                <a:t>a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srgbClr val="FF0000"/>
                  </a:solidFill>
                </a:rPr>
                <a:t>er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e</a:t>
              </a:r>
              <a:endParaRPr lang="en-US" sz="2000" kern="0" dirty="0">
                <a:solidFill>
                  <a:srgbClr val="FF0000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275" y="2710489"/>
            <a:ext cx="2139700" cy="7863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4217" y="2745621"/>
            <a:ext cx="2151892" cy="7985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661" y="4543882"/>
            <a:ext cx="3877064" cy="810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0515" y="299357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58645" y="1544023"/>
            <a:ext cx="8248471" cy="4495800"/>
          </a:xfrm>
        </p:spPr>
        <p:txBody>
          <a:bodyPr/>
          <a:lstStyle/>
          <a:p>
            <a:r>
              <a:rPr lang="en-US" sz="2400" dirty="0" smtClean="0"/>
              <a:t>All three forces (pressure gradient, Coriolis, friction) are important</a:t>
            </a:r>
            <a:endParaRPr lang="en-US" sz="2400" dirty="0"/>
          </a:p>
          <a:p>
            <a:endParaRPr lang="en-US" sz="2100" dirty="0" smtClean="0"/>
          </a:p>
          <a:p>
            <a:r>
              <a:rPr lang="en-US" sz="2400" dirty="0" smtClean="0"/>
              <a:t>General equations</a:t>
            </a:r>
          </a:p>
          <a:p>
            <a:pPr marL="366713" lvl="1" indent="0">
              <a:buNone/>
            </a:pPr>
            <a:r>
              <a:rPr lang="en-US" sz="2100" dirty="0" smtClean="0"/>
              <a:t> </a:t>
            </a:r>
          </a:p>
          <a:p>
            <a:pPr lvl="1"/>
            <a:endParaRPr lang="en-US" sz="2100" dirty="0" smtClean="0"/>
          </a:p>
          <a:p>
            <a:endParaRPr lang="en-US" sz="800" dirty="0" smtClean="0"/>
          </a:p>
          <a:p>
            <a:endParaRPr lang="en-US" sz="2400" dirty="0" smtClean="0"/>
          </a:p>
          <a:p>
            <a:r>
              <a:rPr lang="en-US" sz="2400" dirty="0" smtClean="0"/>
              <a:t>Assuming steady state and using closure parameterization: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in the Ekman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Ekman layer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542" y="5231745"/>
            <a:ext cx="3706376" cy="74371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79" y="5259451"/>
            <a:ext cx="3944120" cy="71933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160" y="3412955"/>
            <a:ext cx="3517400" cy="82296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9610" y="3468952"/>
            <a:ext cx="3511304" cy="76809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452257" y="3706585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561114" y="5513615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58645" y="1544023"/>
            <a:ext cx="10000498" cy="4495800"/>
          </a:xfrm>
        </p:spPr>
        <p:txBody>
          <a:bodyPr/>
          <a:lstStyle/>
          <a:p>
            <a:pPr marL="0" indent="0">
              <a:buNone/>
            </a:pPr>
            <a:endParaRPr lang="en-US" sz="400" dirty="0" smtClean="0"/>
          </a:p>
          <a:p>
            <a:r>
              <a:rPr lang="en-US" sz="2400" dirty="0" smtClean="0"/>
              <a:t>Assuming constant eddy diffusivity, we obtain the Ekman solution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where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Ekman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590" y="2329718"/>
            <a:ext cx="3017526" cy="408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775" y="2333409"/>
            <a:ext cx="2292100" cy="38404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8770" y="4254239"/>
            <a:ext cx="2151892" cy="46329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1984" y="5027515"/>
            <a:ext cx="1164338" cy="371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1599" y="3483428"/>
                <a:ext cx="5775299" cy="514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+mn-lt"/>
                  </a:rPr>
                  <a:t>Magnitude of geostrophic wind: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+mn-lt"/>
                  </a:rPr>
                  <a:t> </a:t>
                </a:r>
                <a:endParaRPr 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3483428"/>
                <a:ext cx="5775299" cy="514051"/>
              </a:xfrm>
              <a:prstGeom prst="rect">
                <a:avLst/>
              </a:prstGeom>
              <a:blipFill rotWithShape="0">
                <a:blip r:embed="rId7"/>
                <a:stretch>
                  <a:fillRect l="-1056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371599" y="4256313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Length scale</a:t>
            </a:r>
            <a:endParaRPr lang="en-US" sz="2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599" y="5007428"/>
            <a:ext cx="286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Height of boundary layer </a:t>
            </a:r>
            <a:endParaRPr lang="en-US" sz="2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40629" y="241662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0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70" y="2789854"/>
            <a:ext cx="8229600" cy="342900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Graphic representation of the Ekman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8673" y="2286002"/>
            <a:ext cx="9875520" cy="411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907902" y="1763486"/>
            <a:ext cx="5915608" cy="5094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1" y="1730829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Profiles of the velocity components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567059" y="206828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Ekman spiral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8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Wind pattern in high and low pressure </a:t>
            </a:r>
            <a:r>
              <a:rPr lang="en-US" altLang="en-US" sz="3200" dirty="0" smtClean="0">
                <a:solidFill>
                  <a:schemeClr val="tx1"/>
                </a:solidFill>
              </a:rPr>
              <a:t>system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(northern hemisphere)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1665515"/>
            <a:ext cx="10972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7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Extended Ekman spiral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05" y="130628"/>
            <a:ext cx="423333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0768" y="5617027"/>
            <a:ext cx="1994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Open trunk space</a:t>
            </a:r>
            <a:endParaRPr lang="en-US" sz="2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02938" y="4180112"/>
            <a:ext cx="1562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Surface layer</a:t>
            </a:r>
            <a:endParaRPr 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9770" y="1796141"/>
            <a:ext cx="1895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Free atmosphere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605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Constant flux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378" y="1782489"/>
            <a:ext cx="3517400" cy="8229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79" y="2899203"/>
            <a:ext cx="3517400" cy="8229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9065" y="2564118"/>
            <a:ext cx="3015343" cy="155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13460" y="3099215"/>
                <a:ext cx="5695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460" y="3099215"/>
                <a:ext cx="56958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255" r="-10638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919" y="4007715"/>
            <a:ext cx="1603252" cy="68885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226101" y="1996863"/>
            <a:ext cx="1988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Original equation</a:t>
            </a:r>
            <a:endParaRPr lang="en-US" sz="2400" dirty="0"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26101" y="3041360"/>
            <a:ext cx="216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Simplified equation</a:t>
            </a:r>
            <a:endParaRPr lang="en-US" sz="2400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26101" y="4119311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Solution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65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9743</TotalTime>
  <Words>178</Words>
  <Application>Microsoft Macintosh PowerPoint</Application>
  <PresentationFormat>Widescreen</PresentationFormat>
  <Paragraphs>75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Balance of Forces in the Atmospheric Boundary layer  2. Balance of forces in neutral and convective conditions </vt:lpstr>
      <vt:lpstr>Key forces in the free atmosphere</vt:lpstr>
      <vt:lpstr>Key forces in the Ekman layer</vt:lpstr>
      <vt:lpstr>The Ekman solution</vt:lpstr>
      <vt:lpstr>Graphic representation of the Ekman solution</vt:lpstr>
      <vt:lpstr>Wind pattern in high and low pressure system (northern hemisphere)</vt:lpstr>
      <vt:lpstr>Extended Ekman spiral</vt:lpstr>
      <vt:lpstr>Constant flux layer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431</cp:revision>
  <cp:lastPrinted>2014-01-28T01:06:42Z</cp:lastPrinted>
  <dcterms:created xsi:type="dcterms:W3CDTF">2007-09-17T10:00:58Z</dcterms:created>
  <dcterms:modified xsi:type="dcterms:W3CDTF">2017-10-09T23:14:59Z</dcterms:modified>
</cp:coreProperties>
</file>