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5"/>
  </p:notesMasterIdLst>
  <p:sldIdLst>
    <p:sldId id="439" r:id="rId3"/>
    <p:sldId id="488" r:id="rId4"/>
    <p:sldId id="506" r:id="rId5"/>
    <p:sldId id="493" r:id="rId6"/>
    <p:sldId id="507" r:id="rId7"/>
    <p:sldId id="514" r:id="rId8"/>
    <p:sldId id="508" r:id="rId9"/>
    <p:sldId id="509" r:id="rId10"/>
    <p:sldId id="513" r:id="rId11"/>
    <p:sldId id="503" r:id="rId12"/>
    <p:sldId id="511" r:id="rId13"/>
    <p:sldId id="512" r:id="rId14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2" autoAdjust="0"/>
    <p:restoredTop sz="86429" autoAdjust="0"/>
  </p:normalViewPr>
  <p:slideViewPr>
    <p:cSldViewPr snapToGrid="0">
      <p:cViewPr>
        <p:scale>
          <a:sx n="82" d="100"/>
          <a:sy n="82" d="100"/>
        </p:scale>
        <p:origin x="1296" y="168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11/6/17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11/6/17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11/6/17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Density effects on flux measurements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dirty="0" smtClean="0"/>
              <a:t>1. Density effects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1299" y="1720760"/>
            <a:ext cx="11191286" cy="1770586"/>
          </a:xfrm>
        </p:spPr>
        <p:txBody>
          <a:bodyPr/>
          <a:lstStyle/>
          <a:p>
            <a:r>
              <a:rPr lang="en-US" sz="2400" dirty="0" smtClean="0"/>
              <a:t>The ideal gas law for dry air and Dalton’s law of partial pressures</a:t>
            </a:r>
          </a:p>
          <a:p>
            <a:r>
              <a:rPr lang="en-US" sz="2400" dirty="0" smtClean="0"/>
              <a:t>Conservation of dry air: no source of sink of dry air exists in the boundary </a:t>
            </a:r>
            <a:r>
              <a:rPr lang="en-US" sz="2400" dirty="0" smtClean="0"/>
              <a:t>layer, or in other words, </a:t>
            </a:r>
            <a:r>
              <a:rPr lang="en-US" sz="2400" dirty="0"/>
              <a:t>dry air cannot be generated or destroyed</a:t>
            </a:r>
            <a:r>
              <a:rPr lang="en-US" sz="2400" dirty="0" smtClean="0"/>
              <a:t>; </a:t>
            </a:r>
            <a:r>
              <a:rPr lang="en-US" sz="2400" dirty="0" smtClean="0"/>
              <a:t>We need the dry air conservation constraint to obtain the eddy covariance measurement equation</a:t>
            </a:r>
            <a:endParaRPr lang="en-US" sz="2400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Two fundamental premises for quantifying density effects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71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57238" y="228600"/>
            <a:ext cx="1054576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Importance of dry air conservation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3474" y="2575045"/>
            <a:ext cx="2762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/>
              <a:t>Conservation of dry air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397761" y="2575045"/>
            <a:ext cx="37898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Conservation of carbon dioxide</a:t>
            </a:r>
            <a:endParaRPr lang="en-US" sz="2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3834" y="3040437"/>
            <a:ext cx="5364480" cy="81686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779" y="3040438"/>
            <a:ext cx="3998976" cy="7802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475849" y="4510902"/>
                <a:ext cx="44496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990600" lvl="1" indent="-533400" eaLnBrk="1" hangingPunct="1">
                  <a:lnSpc>
                    <a:spcPct val="90000"/>
                  </a:lnSpc>
                </a:pPr>
                <a:r>
                  <a:rPr lang="en-US" sz="2000" dirty="0" smtClean="0"/>
                  <a:t>Mixing ratio definition: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charset="0"/>
                          </a:rPr>
                          <m:t>𝑠</m:t>
                        </m:r>
                      </m:e>
                      <m:sub>
                        <m:r>
                          <a:rPr lang="en-US" sz="2000" i="1">
                            <a:latin typeface="Cambria Math" charset="0"/>
                          </a:rPr>
                          <m:t>𝑐</m:t>
                        </m:r>
                      </m:sub>
                    </m:sSub>
                    <m:r>
                      <a:rPr lang="en-US" sz="2000" i="1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𝜌</m:t>
                        </m:r>
                      </m:e>
                      <m:sub>
                        <m:r>
                          <a:rPr lang="en-US" sz="2000" i="1">
                            <a:latin typeface="Cambria Math" charset="0"/>
                          </a:rPr>
                          <m:t>𝑐</m:t>
                        </m:r>
                      </m:sub>
                    </m:sSub>
                    <m:r>
                      <a:rPr lang="en-US" sz="2000" i="1">
                        <a:latin typeface="Cambria Math" charset="0"/>
                      </a:rPr>
                      <m:t>/</m:t>
                    </m:r>
                    <m:sSub>
                      <m:sSubPr>
                        <m:ctrlPr>
                          <a:rPr lang="en-US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𝜌</m:t>
                        </m:r>
                      </m:e>
                      <m:sub>
                        <m:r>
                          <a:rPr lang="en-US" sz="2000" i="1">
                            <a:latin typeface="Cambria Math" charset="0"/>
                          </a:rPr>
                          <m:t>𝑑</m:t>
                        </m:r>
                      </m:sub>
                    </m:sSub>
                    <m:r>
                      <a:rPr lang="en-US" sz="2000" i="1">
                        <a:latin typeface="Cambria Math" charset="0"/>
                      </a:rPr>
                      <m:t> 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5849" y="4510902"/>
                <a:ext cx="4449616" cy="369332"/>
              </a:xfrm>
              <a:prstGeom prst="rect">
                <a:avLst/>
              </a:prstGeom>
              <a:blipFill rotWithShape="0">
                <a:blip r:embed="rId4"/>
                <a:stretch>
                  <a:fillRect t="-16393" b="-295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9161" y="5552733"/>
            <a:ext cx="2602992" cy="79857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760893" y="4409386"/>
            <a:ext cx="4164572" cy="5818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14684" y="2595700"/>
            <a:ext cx="4292910" cy="13231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875263" y="2533559"/>
            <a:ext cx="5579279" cy="13983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218220" y="5539765"/>
            <a:ext cx="2964874" cy="9775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Bent Arrow 10"/>
          <p:cNvSpPr/>
          <p:nvPr/>
        </p:nvSpPr>
        <p:spPr>
          <a:xfrm flipV="1">
            <a:off x="2350681" y="4224271"/>
            <a:ext cx="845127" cy="659118"/>
          </a:xfrm>
          <a:prstGeom prst="ben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Bent Arrow 22"/>
          <p:cNvSpPr/>
          <p:nvPr/>
        </p:nvSpPr>
        <p:spPr>
          <a:xfrm flipH="1" flipV="1">
            <a:off x="8490550" y="4174373"/>
            <a:ext cx="845127" cy="659118"/>
          </a:xfrm>
          <a:prstGeom prst="ben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5510670" y="5120342"/>
            <a:ext cx="665018" cy="3325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"/>
          <p:cNvSpPr>
            <a:spLocks noGrp="1"/>
          </p:cNvSpPr>
          <p:nvPr>
            <p:ph sz="quarter" idx="1"/>
          </p:nvPr>
        </p:nvSpPr>
        <p:spPr>
          <a:xfrm>
            <a:off x="679269" y="1564005"/>
            <a:ext cx="11191286" cy="878749"/>
          </a:xfrm>
        </p:spPr>
        <p:txBody>
          <a:bodyPr/>
          <a:lstStyle/>
          <a:p>
            <a:r>
              <a:rPr lang="en-US" sz="2400" dirty="0" smtClean="0"/>
              <a:t>We need the constraint of dry air conservation in order to obtain the conservation equation for the mass </a:t>
            </a:r>
            <a:r>
              <a:rPr lang="en-US" sz="2400" smtClean="0"/>
              <a:t>mixing </a:t>
            </a:r>
            <a:r>
              <a:rPr lang="en-US" sz="2400" smtClean="0"/>
              <a:t>ratio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9859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57238" y="228600"/>
            <a:ext cx="1054576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Importance of dry air conservation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16" name="Content Placeholder 1"/>
          <p:cNvSpPr>
            <a:spLocks noGrp="1"/>
          </p:cNvSpPr>
          <p:nvPr>
            <p:ph sz="quarter" idx="1"/>
          </p:nvPr>
        </p:nvSpPr>
        <p:spPr>
          <a:xfrm>
            <a:off x="679269" y="1564005"/>
            <a:ext cx="11625026" cy="878749"/>
          </a:xfrm>
        </p:spPr>
        <p:txBody>
          <a:bodyPr/>
          <a:lstStyle/>
          <a:p>
            <a:r>
              <a:rPr lang="en-US" sz="2400" dirty="0" smtClean="0"/>
              <a:t>The mixing ratio conservation equation is the basis of eddy covariance measurement equation</a:t>
            </a:r>
            <a:endParaRPr lang="en-US" sz="24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769" y="4877343"/>
            <a:ext cx="3351284" cy="120701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7455" y="2544747"/>
            <a:ext cx="1952249" cy="598934"/>
          </a:xfrm>
          <a:prstGeom prst="rect">
            <a:avLst/>
          </a:prstGeom>
        </p:spPr>
      </p:pic>
      <p:sp>
        <p:nvSpPr>
          <p:cNvPr id="26" name="Down Arrow 25"/>
          <p:cNvSpPr/>
          <p:nvPr/>
        </p:nvSpPr>
        <p:spPr>
          <a:xfrm>
            <a:off x="3153940" y="3356701"/>
            <a:ext cx="214902" cy="1241366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291226" y="3544046"/>
            <a:ext cx="1885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Reynolds </a:t>
            </a:r>
          </a:p>
          <a:p>
            <a:pPr algn="r"/>
            <a:r>
              <a:rPr lang="en-US" sz="2000" dirty="0" smtClean="0"/>
              <a:t>decomposition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9220" y="2803209"/>
            <a:ext cx="5751588" cy="1943105"/>
          </a:xfrm>
          <a:prstGeom prst="rect">
            <a:avLst/>
          </a:prstGeom>
        </p:spPr>
      </p:pic>
      <p:sp>
        <p:nvSpPr>
          <p:cNvPr id="2" name="Bent-Up Arrow 1"/>
          <p:cNvSpPr/>
          <p:nvPr/>
        </p:nvSpPr>
        <p:spPr>
          <a:xfrm>
            <a:off x="4924926" y="4957011"/>
            <a:ext cx="4908885" cy="561473"/>
          </a:xfrm>
          <a:prstGeom prst="bent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5919373" y="5557328"/>
            <a:ext cx="3192544" cy="410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Canopy volume averaging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2021305" y="2470484"/>
            <a:ext cx="2406316" cy="7700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002631" y="4804610"/>
            <a:ext cx="3793957" cy="135555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614737" y="2662988"/>
            <a:ext cx="6320589" cy="222985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19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54627" y="1632619"/>
            <a:ext cx="11066318" cy="3344626"/>
          </a:xfrm>
        </p:spPr>
        <p:txBody>
          <a:bodyPr/>
          <a:lstStyle/>
          <a:p>
            <a:r>
              <a:rPr lang="en-US" sz="2400" b="1" dirty="0" err="1" smtClean="0"/>
              <a:t>Diffusant</a:t>
            </a:r>
            <a:r>
              <a:rPr lang="en-US" sz="2400" b="1" dirty="0" smtClean="0"/>
              <a:t> versus diffusion media</a:t>
            </a:r>
            <a:r>
              <a:rPr lang="en-US" sz="2400" dirty="0" smtClean="0"/>
              <a:t>: </a:t>
            </a:r>
            <a:r>
              <a:rPr lang="en-US" sz="2400" dirty="0" err="1" smtClean="0"/>
              <a:t>Duffisant</a:t>
            </a:r>
            <a:r>
              <a:rPr lang="en-US" sz="2400" dirty="0" smtClean="0"/>
              <a:t> </a:t>
            </a:r>
            <a:r>
              <a:rPr lang="en-US" sz="2400" dirty="0" smtClean="0"/>
              <a:t>is the substance (CO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, water vapor, SO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, </a:t>
            </a:r>
            <a:r>
              <a:rPr lang="en-US" sz="2400" dirty="0" err="1" smtClean="0"/>
              <a:t>etc</a:t>
            </a:r>
            <a:r>
              <a:rPr lang="en-US" sz="2400" dirty="0" smtClean="0"/>
              <a:t>) or heat that diffuses through the diffusion media</a:t>
            </a:r>
          </a:p>
          <a:p>
            <a:r>
              <a:rPr lang="en-US" sz="2400" dirty="0" smtClean="0"/>
              <a:t>In the atmosphere, the diffusion media is </a:t>
            </a:r>
            <a:r>
              <a:rPr lang="en-US" sz="2400" b="1" dirty="0" smtClean="0"/>
              <a:t>dry air</a:t>
            </a:r>
            <a:r>
              <a:rPr lang="en-US" sz="2400" dirty="0" smtClean="0"/>
              <a:t>, a mixture that consists of permanent gases (nitrogen, oxygen, argon) but excludes water vapor and other variable trace gases </a:t>
            </a:r>
          </a:p>
          <a:p>
            <a:r>
              <a:rPr lang="en-US" sz="2400" b="1" dirty="0" smtClean="0"/>
              <a:t>Active</a:t>
            </a:r>
            <a:r>
              <a:rPr lang="en-US" sz="2400" dirty="0" smtClean="0"/>
              <a:t> </a:t>
            </a:r>
            <a:r>
              <a:rPr lang="en-US" sz="2400" dirty="0" err="1" smtClean="0"/>
              <a:t>diffusants</a:t>
            </a:r>
            <a:r>
              <a:rPr lang="en-US" sz="2400" dirty="0" smtClean="0"/>
              <a:t> or scalars will alter the density of the diffusion media, and </a:t>
            </a:r>
            <a:r>
              <a:rPr lang="en-US" sz="2400" b="1" dirty="0" smtClean="0"/>
              <a:t>passive</a:t>
            </a:r>
            <a:r>
              <a:rPr lang="en-US" sz="2400" dirty="0" smtClean="0"/>
              <a:t> </a:t>
            </a:r>
            <a:r>
              <a:rPr lang="en-US" sz="2400" dirty="0" err="1" smtClean="0"/>
              <a:t>diffusants</a:t>
            </a:r>
            <a:r>
              <a:rPr lang="en-US" sz="2400" dirty="0" smtClean="0"/>
              <a:t> or scalars will not</a:t>
            </a:r>
          </a:p>
          <a:p>
            <a:r>
              <a:rPr lang="en-US" sz="2400" b="1" dirty="0" smtClean="0"/>
              <a:t>Density effects</a:t>
            </a:r>
            <a:r>
              <a:rPr lang="en-US" sz="2400" dirty="0" smtClean="0"/>
              <a:t>: the interferences caused by dry air density changes on our ability to measure gaseous fluxes 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A few basic concepts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70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814388" y="228600"/>
            <a:ext cx="998061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Active versus passive scalars in the boundary layer: </a:t>
            </a:r>
            <a:br>
              <a:rPr lang="en-US" altLang="en-US" sz="3200" dirty="0" smtClean="0">
                <a:solidFill>
                  <a:schemeClr val="tx1"/>
                </a:solidFill>
              </a:rPr>
            </a:br>
            <a:r>
              <a:rPr lang="en-US" altLang="en-US" sz="3200" dirty="0" smtClean="0">
                <a:solidFill>
                  <a:schemeClr val="tx1"/>
                </a:solidFill>
              </a:rPr>
              <a:t>a modeler’s perspective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4714" y="1586948"/>
            <a:ext cx="11480938" cy="4495800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800" dirty="0" smtClean="0"/>
              <a:t>Active scalars (temperature, humidity, aerosol concentration) affect the dynamic aspect of boundary layer</a:t>
            </a:r>
            <a:r>
              <a:rPr lang="en-US" altLang="en-US" sz="2800" dirty="0"/>
              <a:t>. </a:t>
            </a:r>
            <a:r>
              <a:rPr lang="en-US" altLang="en-US" sz="2800" dirty="0" smtClean="0"/>
              <a:t>Equations </a:t>
            </a:r>
            <a:r>
              <a:rPr lang="en-US" altLang="en-US" sz="2800" dirty="0"/>
              <a:t>of </a:t>
            </a:r>
            <a:r>
              <a:rPr lang="en-US" altLang="en-US" sz="2800" dirty="0" smtClean="0"/>
              <a:t>motion should include their dynamic effects.</a:t>
            </a:r>
          </a:p>
          <a:p>
            <a:pPr marL="1265237" lvl="2" indent="-533400" eaLnBrk="1" hangingPunct="1">
              <a:lnSpc>
                <a:spcPct val="90000"/>
              </a:lnSpc>
            </a:pPr>
            <a:r>
              <a:rPr lang="en-US" altLang="en-US" sz="2500" dirty="0" smtClean="0"/>
              <a:t>Temperature change </a:t>
            </a:r>
            <a:r>
              <a:rPr lang="en-US" altLang="en-US" sz="2500" dirty="0" smtClean="0">
                <a:sym typeface="Wingdings"/>
              </a:rPr>
              <a:t> density change  change in air stability (and pressure gradient)</a:t>
            </a:r>
          </a:p>
          <a:p>
            <a:pPr marL="1265237" lvl="2" indent="-533400" eaLnBrk="1" hangingPunct="1">
              <a:lnSpc>
                <a:spcPct val="90000"/>
              </a:lnSpc>
            </a:pPr>
            <a:r>
              <a:rPr lang="en-US" altLang="en-US" sz="2500" dirty="0" smtClean="0">
                <a:sym typeface="Wingdings"/>
              </a:rPr>
              <a:t>Humidity change  density change (and phase change)  change in air stability</a:t>
            </a:r>
          </a:p>
          <a:p>
            <a:pPr marL="1265237" lvl="2" indent="-533400" eaLnBrk="1" hangingPunct="1">
              <a:lnSpc>
                <a:spcPct val="90000"/>
              </a:lnSpc>
            </a:pPr>
            <a:r>
              <a:rPr lang="en-US" altLang="en-US" sz="2500" dirty="0" smtClean="0">
                <a:sym typeface="Wingdings"/>
              </a:rPr>
              <a:t>Aerosols  absorption and emission of radiation  temperature change</a:t>
            </a:r>
            <a:endParaRPr lang="en-US" altLang="en-US" sz="25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altLang="en-US" sz="2800" dirty="0" smtClean="0"/>
              <a:t>Passive scalars (e.g., trace gas concentrations) have not dynamic consequences. They are omitted in the equations </a:t>
            </a:r>
            <a:r>
              <a:rPr lang="en-US" altLang="en-US" sz="2800" dirty="0"/>
              <a:t>of </a:t>
            </a:r>
            <a:r>
              <a:rPr lang="en-US" altLang="en-US" sz="2800" dirty="0" smtClean="0"/>
              <a:t>motion.  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90095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8746" y="1698104"/>
            <a:ext cx="11191286" cy="5024985"/>
          </a:xfrm>
        </p:spPr>
        <p:txBody>
          <a:bodyPr/>
          <a:lstStyle/>
          <a:p>
            <a:r>
              <a:rPr lang="en-US" sz="2400" dirty="0" smtClean="0"/>
              <a:t>In a standard atmosphere, dry air density decreases with increasing height due to pressure change. This density gradient can cause artificial diffusion 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074752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Causes of dry air density variations in the boundary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1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8746" y="1698104"/>
            <a:ext cx="11191286" cy="5024985"/>
          </a:xfrm>
        </p:spPr>
        <p:txBody>
          <a:bodyPr/>
          <a:lstStyle/>
          <a:p>
            <a:r>
              <a:rPr lang="en-US" sz="2400" dirty="0" smtClean="0"/>
              <a:t>In a standard atmosphere, dry air density decreases with increasing height due to pressure change. This density gradient can cause artificial diffusion 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126086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Causes of dry air density variations in the boundary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7" name="Picture 2" descr="01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150" y="0"/>
            <a:ext cx="5060950" cy="665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499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8746" y="1698104"/>
            <a:ext cx="11191286" cy="5024985"/>
          </a:xfrm>
        </p:spPr>
        <p:txBody>
          <a:bodyPr/>
          <a:lstStyle/>
          <a:p>
            <a:r>
              <a:rPr lang="en-US" sz="2400" dirty="0" smtClean="0"/>
              <a:t>In a standard atmosphere, dry air density decreases with increasing height due to pressure change. This density gradient can cause artificial diffusion</a:t>
            </a:r>
          </a:p>
          <a:p>
            <a:r>
              <a:rPr lang="en-US" sz="2400" dirty="0" smtClean="0"/>
              <a:t>At time scales of eddy motion, dry air density will fluctuate because of fluctuations in air temperature and water vapor concentration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047480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Causes of dry air density variations in the boundary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55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8746" y="1698104"/>
            <a:ext cx="11191286" cy="5024985"/>
          </a:xfrm>
        </p:spPr>
        <p:txBody>
          <a:bodyPr/>
          <a:lstStyle/>
          <a:p>
            <a:r>
              <a:rPr lang="en-US" sz="2400" dirty="0" smtClean="0"/>
              <a:t>In a standard atmosphere, dry air density decreases with increasing height due to pressure change. This density gradient can cause artificial diffusion</a:t>
            </a:r>
          </a:p>
          <a:p>
            <a:r>
              <a:rPr lang="en-US" sz="2400" dirty="0" smtClean="0"/>
              <a:t>At time scales of eddy motion, dry air density will fluctuate because of fluctuations in air temperature and water vapor concentration</a:t>
            </a:r>
          </a:p>
          <a:p>
            <a:r>
              <a:rPr lang="en-US" sz="2400" dirty="0" smtClean="0"/>
              <a:t>Dry air density can be changed by heating generated by gas analyzer itself 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047480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Causes of dry air density variations in the boundary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139" y="3949908"/>
            <a:ext cx="8229600" cy="2543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36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8746" y="1698104"/>
            <a:ext cx="11191286" cy="5024985"/>
          </a:xfrm>
        </p:spPr>
        <p:txBody>
          <a:bodyPr/>
          <a:lstStyle/>
          <a:p>
            <a:r>
              <a:rPr lang="en-US" sz="2400" dirty="0" smtClean="0"/>
              <a:t>In a standard atmosphere, dry air density decreases with increasing height due to pressure change. This density gradient can cause artificial diffusion</a:t>
            </a:r>
          </a:p>
          <a:p>
            <a:r>
              <a:rPr lang="en-US" sz="2400" dirty="0" smtClean="0"/>
              <a:t>At time scales of eddy motion, dry air density will fluctuate because of fluctuations in air temperature and water vapor concentration</a:t>
            </a:r>
          </a:p>
          <a:p>
            <a:r>
              <a:rPr lang="en-US" sz="2400" dirty="0" smtClean="0"/>
              <a:t>Dry air density can be modified by heating generated by gas analyzer itself </a:t>
            </a:r>
          </a:p>
          <a:p>
            <a:r>
              <a:rPr lang="en-US" sz="2400" dirty="0" smtClean="0"/>
              <a:t>Dry air density in a flux chamber is altered from the ambient background conditions 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10458764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Causes of dry air density variations in the boundary layer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006" y="4409694"/>
            <a:ext cx="5486400" cy="169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02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1299" y="1720760"/>
            <a:ext cx="11191286" cy="1770586"/>
          </a:xfrm>
        </p:spPr>
        <p:txBody>
          <a:bodyPr/>
          <a:lstStyle/>
          <a:p>
            <a:r>
              <a:rPr lang="en-US" sz="2400" dirty="0" smtClean="0"/>
              <a:t>The ideal gas law for dry air and Dalton’s law of partial pressures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Two fundamental premises for quantifying density effects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791906" y="2390975"/>
                <a:ext cx="3709670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sz="20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2000" dirty="0" smtClean="0"/>
                  <a:t>  or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/(</m:t>
                    </m:r>
                    <m:sSub>
                      <m:sSubPr>
                        <m:ctrlPr>
                          <a:rPr lang="en-US" sz="20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1906" y="2390975"/>
                <a:ext cx="3709670" cy="307777"/>
              </a:xfrm>
              <a:prstGeom prst="rect">
                <a:avLst/>
              </a:prstGeom>
              <a:blipFill rotWithShape="0">
                <a:blip r:embed="rId2"/>
                <a:stretch>
                  <a:fillRect l="-2467" t="-23529" r="-493" b="-50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555" y="3117669"/>
            <a:ext cx="4035560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4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4139</TotalTime>
  <Words>629</Words>
  <Application>Microsoft Macintosh PowerPoint</Application>
  <PresentationFormat>Widescreen</PresentationFormat>
  <Paragraphs>45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Density effects on flux measurements  1. Density effects</vt:lpstr>
      <vt:lpstr>A few basic concepts</vt:lpstr>
      <vt:lpstr>Active versus passive scalars in the boundary layer:  a modeler’s perspective</vt:lpstr>
      <vt:lpstr>Causes of dry air density variations in the boundary layer</vt:lpstr>
      <vt:lpstr>Causes of dry air density variations in the boundary layer</vt:lpstr>
      <vt:lpstr>Causes of dry air density variations in the boundary layer</vt:lpstr>
      <vt:lpstr>Causes of dry air density variations in the boundary layer</vt:lpstr>
      <vt:lpstr>Causes of dry air density variations in the boundary layer</vt:lpstr>
      <vt:lpstr>Two fundamental premises for quantifying density effects</vt:lpstr>
      <vt:lpstr>Two fundamental premises for quantifying density effects</vt:lpstr>
      <vt:lpstr>Importance of dry air conservation</vt:lpstr>
      <vt:lpstr>Importance of dry air conservation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461</cp:revision>
  <cp:lastPrinted>2014-01-28T01:06:42Z</cp:lastPrinted>
  <dcterms:created xsi:type="dcterms:W3CDTF">2007-09-17T10:00:58Z</dcterms:created>
  <dcterms:modified xsi:type="dcterms:W3CDTF">2017-11-07T00:41:08Z</dcterms:modified>
</cp:coreProperties>
</file>