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0"/>
  </p:notesMasterIdLst>
  <p:sldIdLst>
    <p:sldId id="439" r:id="rId3"/>
    <p:sldId id="396" r:id="rId4"/>
    <p:sldId id="443" r:id="rId5"/>
    <p:sldId id="444" r:id="rId6"/>
    <p:sldId id="445" r:id="rId7"/>
    <p:sldId id="446" r:id="rId8"/>
    <p:sldId id="447" r:id="rId9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14" autoAdjust="0"/>
    <p:restoredTop sz="50000" autoAdjust="0"/>
  </p:normalViewPr>
  <p:slideViewPr>
    <p:cSldViewPr snapToGrid="0">
      <p:cViewPr>
        <p:scale>
          <a:sx n="92" d="100"/>
          <a:sy n="92" d="100"/>
        </p:scale>
        <p:origin x="744" y="264"/>
      </p:cViewPr>
      <p:guideLst>
        <p:guide orient="horz" pos="1323"/>
        <p:guide pos="38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7/3/17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7/3/17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7/3/17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tiff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8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19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Fundamental Equations: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3. </a:t>
            </a:r>
            <a:r>
              <a:rPr lang="en-US" dirty="0" smtClean="0"/>
              <a:t>Conservation of mass</a:t>
            </a:r>
            <a:r>
              <a:rPr lang="en-US" altLang="en-US" sz="3200" b="1" dirty="0"/>
              <a:t/>
            </a:r>
            <a:br>
              <a:rPr lang="en-US" altLang="en-US" sz="3200" b="1" dirty="0"/>
            </a:br>
            <a:r>
              <a:rPr lang="en-US" altLang="en-US" sz="3200" b="1" dirty="0"/>
              <a:t/>
            </a:r>
            <a:br>
              <a:rPr lang="en-US" altLang="en-US" sz="3200" b="1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Mass density and mass </a:t>
            </a:r>
            <a:r>
              <a:rPr lang="en-US" altLang="en-US" sz="3200" smtClean="0">
                <a:solidFill>
                  <a:schemeClr val="tx1"/>
                </a:solidFill>
              </a:rPr>
              <a:t>mixing ratio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747" name="Rectangle 3"/>
              <p:cNvSpPr>
                <a:spLocks noGrp="1" noChangeArrowheads="1"/>
              </p:cNvSpPr>
              <p:nvPr>
                <p:ph sz="quarter" idx="1"/>
              </p:nvPr>
            </p:nvSpPr>
            <p:spPr>
              <a:xfrm>
                <a:off x="104503" y="1600200"/>
                <a:ext cx="11029949" cy="4495800"/>
              </a:xfrm>
            </p:spPr>
            <p:txBody>
              <a:bodyPr/>
              <a:lstStyle/>
              <a:p>
                <a:pPr marL="990600" lvl="1" indent="-533400" eaLnBrk="1" hangingPunct="1">
                  <a:lnSpc>
                    <a:spcPct val="90000"/>
                  </a:lnSpc>
                </a:pPr>
                <a:r>
                  <a:rPr lang="en-US" altLang="en-US" sz="2400" dirty="0" smtClean="0"/>
                  <a:t>Mass density of carbon dioxide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en-US" sz="24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𝜌</m:t>
                        </m:r>
                      </m:e>
                      <m:sub>
                        <m:r>
                          <a:rPr lang="en-US" altLang="en-US" sz="2400" b="0" i="1" smtClean="0">
                            <a:latin typeface="Cambria Math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en-US" sz="2400" dirty="0" smtClean="0"/>
                  <a:t>): </a:t>
                </a:r>
                <a:r>
                  <a:rPr lang="en-US" sz="2400" dirty="0"/>
                  <a:t>mass </a:t>
                </a:r>
                <a:r>
                  <a:rPr lang="en-US" sz="2400" dirty="0" smtClean="0"/>
                  <a:t>of carbon dioxide per </a:t>
                </a:r>
                <a:r>
                  <a:rPr lang="en-US" sz="2400" dirty="0"/>
                  <a:t>unit </a:t>
                </a:r>
                <a:r>
                  <a:rPr lang="en-US" sz="2400" dirty="0" smtClean="0"/>
                  <a:t>volume of air</a:t>
                </a:r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r>
                  <a:rPr lang="en-US" altLang="en-US" sz="2400" dirty="0"/>
                  <a:t>Mass density of dry air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𝜌</m:t>
                        </m:r>
                      </m:e>
                      <m:sub>
                        <m:r>
                          <a:rPr lang="en-US" alt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en-US" sz="2400" dirty="0"/>
                  <a:t>): </a:t>
                </a:r>
                <a:r>
                  <a:rPr lang="en-US" sz="2400" dirty="0"/>
                  <a:t>mass of </a:t>
                </a:r>
                <a:r>
                  <a:rPr lang="en-US" sz="2400" dirty="0" smtClean="0"/>
                  <a:t>dry air (oxygen, nitrogen and inert gases) per </a:t>
                </a:r>
                <a:r>
                  <a:rPr lang="en-US" sz="2400" dirty="0"/>
                  <a:t>unit volume of </a:t>
                </a:r>
                <a:r>
                  <a:rPr lang="en-US" sz="2400" dirty="0" smtClean="0"/>
                  <a:t>air</a:t>
                </a:r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r>
                  <a:rPr lang="en-US" sz="2400" dirty="0" smtClean="0"/>
                  <a:t>Mass mixing ratio of carbon dioxide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charset="0"/>
                          </a:rPr>
                          <m:t>𝑠</m:t>
                        </m:r>
                      </m:e>
                      <m:sub>
                        <m:r>
                          <a:rPr lang="en-US" sz="2400" b="0" i="1" smtClean="0">
                            <a:latin typeface="Cambria Math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400" dirty="0" smtClean="0"/>
                  <a:t>): </a:t>
                </a:r>
                <a:r>
                  <a:rPr lang="en-US" sz="2400" dirty="0"/>
                  <a:t>ratio of the mass of carbon dioxide to the </a:t>
                </a:r>
                <a:r>
                  <a:rPr lang="en-US" sz="2400" dirty="0" smtClean="0"/>
                  <a:t>mass of </a:t>
                </a:r>
                <a:r>
                  <a:rPr lang="en-US" sz="2400" dirty="0"/>
                  <a:t>dry air in the same air volume</a:t>
                </a:r>
                <a:endParaRPr lang="en-US" sz="4400" dirty="0"/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endParaRPr lang="en-US" sz="2400" dirty="0" smtClean="0"/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r>
                  <a:rPr lang="en-US" sz="2400" dirty="0" smtClean="0"/>
                  <a:t>Relationship: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charset="0"/>
                          </a:rPr>
                          <m:t>𝑠</m:t>
                        </m:r>
                      </m:e>
                      <m:sub>
                        <m:r>
                          <a:rPr lang="en-US" sz="2400" b="0" i="1" smtClean="0">
                            <a:latin typeface="Cambria Math" charset="0"/>
                          </a:rPr>
                          <m:t>𝑐</m:t>
                        </m:r>
                      </m:sub>
                    </m:sSub>
                    <m:r>
                      <a:rPr lang="en-US" sz="2400" b="0" i="1" smtClean="0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𝜌</m:t>
                        </m:r>
                      </m:e>
                      <m:sub>
                        <m:r>
                          <a:rPr lang="en-US" sz="2400" b="0" i="1" smtClean="0">
                            <a:latin typeface="Cambria Math" charset="0"/>
                          </a:rPr>
                          <m:t>𝑐</m:t>
                        </m:r>
                      </m:sub>
                    </m:sSub>
                    <m:r>
                      <a:rPr lang="en-US" sz="2400" b="0" i="1" smtClean="0">
                        <a:latin typeface="Cambria Math" charset="0"/>
                      </a:rPr>
                      <m:t>/</m:t>
                    </m:r>
                    <m:sSub>
                      <m:sSub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𝜌</m:t>
                        </m:r>
                      </m:e>
                      <m:sub>
                        <m:r>
                          <a:rPr lang="en-US" sz="2400" b="0" i="1" smtClean="0">
                            <a:latin typeface="Cambria Math" charset="0"/>
                          </a:rPr>
                          <m:t>𝑑</m:t>
                        </m:r>
                      </m:sub>
                    </m:sSub>
                    <m:r>
                      <a:rPr lang="en-US" sz="2400" b="0" i="1" smtClean="0">
                        <a:latin typeface="Cambria Math" charset="0"/>
                      </a:rPr>
                      <m:t> </m:t>
                    </m:r>
                  </m:oMath>
                </a14:m>
                <a:endParaRPr lang="en-US" sz="2400" dirty="0"/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endParaRPr lang="en-US" sz="2400" dirty="0" smtClean="0"/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endParaRPr lang="en-US" sz="2400" dirty="0"/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endParaRPr lang="en-US" altLang="en-US" sz="2400" dirty="0"/>
              </a:p>
            </p:txBody>
          </p:sp>
        </mc:Choice>
        <mc:Fallback xmlns="">
          <p:sp>
            <p:nvSpPr>
              <p:cNvPr id="3174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04503" y="1600200"/>
                <a:ext cx="11029949" cy="4495800"/>
              </a:xfrm>
              <a:blipFill rotWithShape="0">
                <a:blip r:embed="rId2"/>
                <a:stretch>
                  <a:fillRect t="-1900" r="-1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57238" y="228600"/>
            <a:ext cx="1054576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Conservation of dry air in one dimension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238" y="2912502"/>
            <a:ext cx="4673600" cy="2616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55096" y="1727160"/>
            <a:ext cx="43093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Time rate of change = net mass flow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571682" y="3244615"/>
            <a:ext cx="44231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Mass balance in finite difference form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555096" y="4640880"/>
            <a:ext cx="3788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Mass balance in derivative form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127675" y="1865796"/>
            <a:ext cx="40783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An infinitesimally small fluid parcel</a:t>
            </a:r>
            <a:endParaRPr lang="en-US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7181" y="2135133"/>
            <a:ext cx="4706112" cy="762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8345" y="3624362"/>
            <a:ext cx="2151892" cy="73569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8349" y="5214185"/>
            <a:ext cx="4303776" cy="82296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688641" y="5185717"/>
            <a:ext cx="2633081" cy="822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= 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678238" y="5397142"/>
            <a:ext cx="5549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smtClean="0">
                <a:latin typeface="Times New Roman" charset="0"/>
                <a:ea typeface="Times New Roman" charset="0"/>
                <a:cs typeface="Times New Roman" charset="0"/>
              </a:rPr>
              <a:t>= 0</a:t>
            </a:r>
            <a:endParaRPr lang="en-US" sz="220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67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57238" y="228600"/>
            <a:ext cx="1054576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Conservation of dry air in three dimensions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8696" y="1744093"/>
            <a:ext cx="21515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General equation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068696" y="3557595"/>
            <a:ext cx="16642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Another form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7449142" y="1834679"/>
            <a:ext cx="34980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In incompressible flow</a:t>
            </a:r>
            <a:endParaRPr lang="en-US" sz="24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906" y="2306632"/>
            <a:ext cx="4303776" cy="8229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4906" y="4217024"/>
            <a:ext cx="3998976" cy="78028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7499" y="4467128"/>
            <a:ext cx="2572512" cy="780288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7859731" y="2467200"/>
            <a:ext cx="4112720" cy="780288"/>
            <a:chOff x="7859731" y="2467200"/>
            <a:chExt cx="4112720" cy="780288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59731" y="2467200"/>
              <a:ext cx="3998976" cy="780288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8397979" y="2467200"/>
              <a:ext cx="3574472" cy="780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430310" y="2617823"/>
              <a:ext cx="55496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 smtClean="0">
                  <a:latin typeface="Times New Roman" charset="0"/>
                  <a:ea typeface="Times New Roman" charset="0"/>
                  <a:cs typeface="Times New Roman" charset="0"/>
                </a:rPr>
                <a:t>= 0</a:t>
              </a:r>
              <a:endParaRPr lang="en-US" sz="22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7024256" y="1744093"/>
            <a:ext cx="4391890" cy="39639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533940" y="3802153"/>
            <a:ext cx="2380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Continuity equation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3021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57238" y="228600"/>
            <a:ext cx="1054576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Conservation of carbon dioxide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45876" y="1818673"/>
            <a:ext cx="1678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General form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896781" y="3368528"/>
            <a:ext cx="16642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Another form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21093" y="1863781"/>
            <a:ext cx="40783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An infinitesimally small fluid parcel</a:t>
            </a:r>
            <a:endParaRPr lang="en-US" sz="2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0889" y="2254198"/>
            <a:ext cx="5638800" cy="80467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1901" y="3768638"/>
            <a:ext cx="5364480" cy="81686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594" y="2656534"/>
            <a:ext cx="5143500" cy="2184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557060" y="3533290"/>
                <a:ext cx="36862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7060" y="3533290"/>
                <a:ext cx="368626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16393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510145" y="5241044"/>
                <a:ext cx="544168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𝜅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</a:rPr>
                          <m:t>𝑐</m:t>
                        </m:r>
                      </m:sub>
                    </m:sSub>
                    <m:r>
                      <a:rPr lang="en-US" sz="2000" b="0" i="1" smtClean="0">
                        <a:latin typeface="Cambria Math" charset="0"/>
                      </a:rPr>
                      <m:t>: </m:t>
                    </m:r>
                  </m:oMath>
                </a14:m>
                <a:r>
                  <a:rPr lang="en-US" sz="2000" dirty="0" smtClean="0"/>
                  <a:t>molecular </a:t>
                </a:r>
                <a:r>
                  <a:rPr lang="en-US" sz="2000" dirty="0"/>
                  <a:t>diffusivity of carbon dioxide in </a:t>
                </a:r>
                <a:r>
                  <a:rPr lang="en-US" sz="2000" dirty="0" smtClean="0"/>
                  <a:t>air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0145" y="5241044"/>
                <a:ext cx="5441682" cy="400110"/>
              </a:xfrm>
              <a:prstGeom prst="rect">
                <a:avLst/>
              </a:prstGeom>
              <a:blipFill rotWithShape="0">
                <a:blip r:embed="rId6"/>
                <a:stretch>
                  <a:fillRect t="-98462" r="-224" b="-130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510145" y="5887447"/>
                <a:ext cx="905459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</a:rPr>
                          <m:t>𝑐</m:t>
                        </m:r>
                      </m:sub>
                    </m:sSub>
                    <m:r>
                      <a:rPr lang="en-US" sz="2000" b="0" i="1" smtClean="0">
                        <a:latin typeface="Cambria Math" charset="0"/>
                      </a:rPr>
                      <m:t>: </m:t>
                    </m:r>
                  </m:oMath>
                </a14:m>
                <a:r>
                  <a:rPr lang="en-US" sz="2000" dirty="0" smtClean="0"/>
                  <a:t>CO</a:t>
                </a:r>
                <a:r>
                  <a:rPr lang="en-US" sz="2000" baseline="-25000" dirty="0" smtClean="0"/>
                  <a:t>2</a:t>
                </a:r>
                <a:r>
                  <a:rPr lang="en-US" sz="2000" dirty="0" smtClean="0"/>
                  <a:t> source term, </a:t>
                </a:r>
                <a:r>
                  <a:rPr lang="en-US" sz="2000" dirty="0" err="1" smtClean="0"/>
                  <a:t>e.g</a:t>
                </a:r>
                <a:r>
                  <a:rPr lang="en-US" sz="2000" dirty="0" smtClean="0"/>
                  <a:t>, production of CO</a:t>
                </a:r>
                <a:r>
                  <a:rPr lang="en-US" sz="2000" baseline="-25000" dirty="0" smtClean="0"/>
                  <a:t>2</a:t>
                </a:r>
                <a:r>
                  <a:rPr lang="en-US" sz="2000" dirty="0" smtClean="0"/>
                  <a:t> </a:t>
                </a:r>
                <a:r>
                  <a:rPr lang="en-US" sz="2000" dirty="0"/>
                  <a:t>by oxidation of other compounds, </a:t>
                </a:r>
                <a:endParaRPr lang="en-US" sz="2000" dirty="0" smtClean="0"/>
              </a:p>
              <a:p>
                <a:r>
                  <a:rPr lang="en-US" sz="2000" dirty="0" smtClean="0"/>
                  <a:t>such </a:t>
                </a:r>
                <a:r>
                  <a:rPr lang="en-US" sz="2000" dirty="0"/>
                  <a:t>as methane and </a:t>
                </a:r>
                <a:r>
                  <a:rPr lang="en-US" sz="2000" dirty="0" smtClean="0"/>
                  <a:t>carbon monoxide</a:t>
                </a:r>
                <a:r>
                  <a:rPr lang="en-US" sz="2000" dirty="0"/>
                  <a:t>, in the </a:t>
                </a:r>
                <a:r>
                  <a:rPr lang="en-US" sz="2000" dirty="0" smtClean="0"/>
                  <a:t>atmosphere.</a:t>
                </a: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0145" y="5887447"/>
                <a:ext cx="9054595" cy="707886"/>
              </a:xfrm>
              <a:prstGeom prst="rect">
                <a:avLst/>
              </a:prstGeom>
              <a:blipFill rotWithShape="0">
                <a:blip r:embed="rId7"/>
                <a:stretch>
                  <a:fillRect l="-741" t="-55172" b="-293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519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57238" y="228600"/>
            <a:ext cx="1054576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Conservation of carbon dioxide in atmospheric models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223" y="1686771"/>
            <a:ext cx="2762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/>
              <a:t>Conservation of dry air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345510" y="1686771"/>
            <a:ext cx="37898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Conservation of carbon dioxide</a:t>
            </a:r>
            <a:endParaRPr lang="en-US" sz="2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8520" y="2400358"/>
            <a:ext cx="5364480" cy="81686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591" y="2400358"/>
            <a:ext cx="3998976" cy="7802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455682" y="3975095"/>
                <a:ext cx="44496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990600" lvl="1" indent="-533400" eaLnBrk="1" hangingPunct="1">
                  <a:lnSpc>
                    <a:spcPct val="90000"/>
                  </a:lnSpc>
                </a:pPr>
                <a:r>
                  <a:rPr lang="en-US" sz="2000" dirty="0" smtClean="0"/>
                  <a:t>Mixing ratio definition: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charset="0"/>
                          </a:rPr>
                          <m:t>𝑠</m:t>
                        </m:r>
                      </m:e>
                      <m:sub>
                        <m:r>
                          <a:rPr lang="en-US" sz="2000" i="1">
                            <a:latin typeface="Cambria Math" charset="0"/>
                          </a:rPr>
                          <m:t>𝑐</m:t>
                        </m:r>
                      </m:sub>
                    </m:sSub>
                    <m:r>
                      <a:rPr lang="en-US" sz="2000" i="1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𝜌</m:t>
                        </m:r>
                      </m:e>
                      <m:sub>
                        <m:r>
                          <a:rPr lang="en-US" sz="2000" i="1">
                            <a:latin typeface="Cambria Math" charset="0"/>
                          </a:rPr>
                          <m:t>𝑐</m:t>
                        </m:r>
                      </m:sub>
                    </m:sSub>
                    <m:r>
                      <a:rPr lang="en-US" sz="2000" i="1">
                        <a:latin typeface="Cambria Math" charset="0"/>
                      </a:rPr>
                      <m:t>/</m:t>
                    </m:r>
                    <m:sSub>
                      <m:sSubPr>
                        <m:ctrlPr>
                          <a:rPr lang="en-US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𝜌</m:t>
                        </m:r>
                      </m:e>
                      <m:sub>
                        <m:r>
                          <a:rPr lang="en-US" sz="2000" i="1">
                            <a:latin typeface="Cambria Math" charset="0"/>
                          </a:rPr>
                          <m:t>𝑑</m:t>
                        </m:r>
                      </m:sub>
                    </m:sSub>
                    <m:r>
                      <a:rPr lang="en-US" sz="2000" i="1">
                        <a:latin typeface="Cambria Math" charset="0"/>
                      </a:rPr>
                      <m:t> 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5682" y="3975095"/>
                <a:ext cx="4449616" cy="369332"/>
              </a:xfrm>
              <a:prstGeom prst="rect">
                <a:avLst/>
              </a:prstGeom>
              <a:blipFill rotWithShape="0">
                <a:blip r:embed="rId4"/>
                <a:stretch>
                  <a:fillRect t="-111475" b="-137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8994" y="5016926"/>
            <a:ext cx="2602992" cy="79857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740726" y="3873579"/>
            <a:ext cx="4164572" cy="5818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62433" y="1707425"/>
            <a:ext cx="4292910" cy="1617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823012" y="1645284"/>
            <a:ext cx="5579279" cy="16798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198053" y="5003958"/>
            <a:ext cx="2964874" cy="9775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Bent Arrow 10"/>
          <p:cNvSpPr/>
          <p:nvPr/>
        </p:nvSpPr>
        <p:spPr>
          <a:xfrm flipV="1">
            <a:off x="2330514" y="3688464"/>
            <a:ext cx="845127" cy="659118"/>
          </a:xfrm>
          <a:prstGeom prst="ben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Bent Arrow 22"/>
          <p:cNvSpPr/>
          <p:nvPr/>
        </p:nvSpPr>
        <p:spPr>
          <a:xfrm flipH="1" flipV="1">
            <a:off x="8470383" y="3638566"/>
            <a:ext cx="845127" cy="659118"/>
          </a:xfrm>
          <a:prstGeom prst="ben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5490503" y="4584535"/>
            <a:ext cx="665018" cy="3325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5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57238" y="228600"/>
            <a:ext cx="1054576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Conservation of water vapor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2931" y="1668283"/>
            <a:ext cx="4335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Written for water vapor mass density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882931" y="3218138"/>
            <a:ext cx="41506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Written for water vapor mixing ratio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882931" y="4935052"/>
                <a:ext cx="51214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𝜅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</a:rPr>
                          <m:t>𝑣</m:t>
                        </m:r>
                      </m:sub>
                    </m:sSub>
                    <m:r>
                      <a:rPr lang="en-US" sz="2000" b="0" i="1" smtClean="0">
                        <a:latin typeface="Cambria Math" charset="0"/>
                      </a:rPr>
                      <m:t>: </m:t>
                    </m:r>
                  </m:oMath>
                </a14:m>
                <a:r>
                  <a:rPr lang="en-US" sz="2000" dirty="0" smtClean="0"/>
                  <a:t>molecular </a:t>
                </a:r>
                <a:r>
                  <a:rPr lang="en-US" sz="2000" dirty="0"/>
                  <a:t>diffusivity of </a:t>
                </a:r>
                <a:r>
                  <a:rPr lang="en-US" sz="2000" dirty="0" smtClean="0"/>
                  <a:t>water vapor in air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931" y="4935052"/>
                <a:ext cx="5121467" cy="400110"/>
              </a:xfrm>
              <a:prstGeom prst="rect">
                <a:avLst/>
              </a:prstGeom>
              <a:blipFill rotWithShape="0">
                <a:blip r:embed="rId2"/>
                <a:stretch>
                  <a:fillRect t="-98462" r="-119" b="-12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882930" y="5581455"/>
                <a:ext cx="79562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</a:rPr>
                          <m:t>𝑣</m:t>
                        </m:r>
                      </m:sub>
                    </m:sSub>
                    <m:r>
                      <a:rPr lang="en-US" sz="2000" b="0" i="1" smtClean="0">
                        <a:latin typeface="Cambria Math" charset="0"/>
                      </a:rPr>
                      <m:t>: </m:t>
                    </m:r>
                  </m:oMath>
                </a14:m>
                <a:r>
                  <a:rPr lang="en-US" sz="2000" dirty="0" smtClean="0"/>
                  <a:t>water vapor source term, caused by phase changes of water</a:t>
                </a: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930" y="5581455"/>
                <a:ext cx="7956269" cy="400110"/>
              </a:xfrm>
              <a:prstGeom prst="rect">
                <a:avLst/>
              </a:prstGeom>
              <a:blipFill rotWithShape="0">
                <a:blip r:embed="rId3"/>
                <a:stretch>
                  <a:fillRect t="-98462" b="-12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6360" y="2180612"/>
            <a:ext cx="5736336" cy="79857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2019" y="3711357"/>
            <a:ext cx="2572512" cy="83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48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2316</TotalTime>
  <Words>119</Words>
  <Application>Microsoft Macintosh PowerPoint</Application>
  <PresentationFormat>Widescreen</PresentationFormat>
  <Paragraphs>39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8" baseType="lpstr"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Fundamental Equations:   3. Conservation of mass  </vt:lpstr>
      <vt:lpstr>Mass density and mass mixing ratio</vt:lpstr>
      <vt:lpstr>Conservation of dry air in one dimension</vt:lpstr>
      <vt:lpstr>Conservation of dry air in three dimensions</vt:lpstr>
      <vt:lpstr>Conservation of carbon dioxide</vt:lpstr>
      <vt:lpstr>Conservation of carbon dioxide in atmospheric models</vt:lpstr>
      <vt:lpstr>Conservation of water vapor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359</cp:revision>
  <cp:lastPrinted>2014-01-28T01:06:42Z</cp:lastPrinted>
  <dcterms:created xsi:type="dcterms:W3CDTF">2007-09-17T10:00:58Z</dcterms:created>
  <dcterms:modified xsi:type="dcterms:W3CDTF">2017-07-04T00:25:28Z</dcterms:modified>
</cp:coreProperties>
</file>