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</p:sldMasterIdLst>
  <p:notesMasterIdLst>
    <p:notesMasterId r:id="rId13"/>
  </p:notesMasterIdLst>
  <p:sldIdLst>
    <p:sldId id="439" r:id="rId3"/>
    <p:sldId id="515" r:id="rId4"/>
    <p:sldId id="488" r:id="rId5"/>
    <p:sldId id="493" r:id="rId6"/>
    <p:sldId id="511" r:id="rId7"/>
    <p:sldId id="512" r:id="rId8"/>
    <p:sldId id="513" r:id="rId9"/>
    <p:sldId id="514" r:id="rId10"/>
    <p:sldId id="509" r:id="rId11"/>
    <p:sldId id="510" r:id="rId12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1" autoAdjust="0"/>
    <p:restoredTop sz="88929" autoAdjust="0"/>
  </p:normalViewPr>
  <p:slideViewPr>
    <p:cSldViewPr snapToGrid="0">
      <p:cViewPr varScale="1">
        <p:scale>
          <a:sx n="84" d="100"/>
          <a:sy n="84" d="100"/>
        </p:scale>
        <p:origin x="1208" y="192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0AE7D-5D25-EA42-88F4-191AF311329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56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10/30/17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10/30/17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Principle of Eddy Covariance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Vertical and horizontal advection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Horizontal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680863" y="3005056"/>
            <a:ext cx="11090324" cy="3677097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smtClean="0"/>
              <a:t>Fetch</a:t>
            </a:r>
            <a:r>
              <a:rPr lang="en-US" sz="2400" dirty="0" smtClean="0"/>
              <a:t>: distance of the instrument tower from the upwind edge of the field</a:t>
            </a:r>
          </a:p>
          <a:p>
            <a:r>
              <a:rPr lang="en-US" sz="2400" b="1" dirty="0" smtClean="0"/>
              <a:t>Internal boundary layer</a:t>
            </a:r>
            <a:r>
              <a:rPr lang="en-US" sz="2400" dirty="0" smtClean="0"/>
              <a:t>: air layer in transitional adjustment to a new surface</a:t>
            </a:r>
          </a:p>
          <a:p>
            <a:r>
              <a:rPr lang="en-US" sz="2400" b="1" dirty="0" smtClean="0"/>
              <a:t>Horizontal advection and footprint</a:t>
            </a:r>
            <a:r>
              <a:rPr lang="en-US" sz="2400" dirty="0" smtClean="0"/>
              <a:t>: In the case of step change in the source strength, horizontal advection vanishes if the flux footprint lies completely within the targeted source region</a:t>
            </a:r>
          </a:p>
          <a:p>
            <a:r>
              <a:rPr lang="en-US" sz="2400" dirty="0" smtClean="0"/>
              <a:t> You can minimize horizontal advection by increasing </a:t>
            </a:r>
            <a:r>
              <a:rPr lang="en-US" sz="2400" smtClean="0"/>
              <a:t>fetch </a:t>
            </a:r>
            <a:r>
              <a:rPr lang="en-US" sz="2400" smtClean="0"/>
              <a:t>or</a:t>
            </a:r>
            <a:r>
              <a:rPr lang="en-US" sz="2400" smtClean="0"/>
              <a:t> </a:t>
            </a:r>
            <a:r>
              <a:rPr lang="en-US" sz="2400" dirty="0" smtClean="0"/>
              <a:t>by placing the instrument in the internal boundary layer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576" y="968970"/>
            <a:ext cx="8229600" cy="254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Vertical advection and horizontal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678746" y="3717758"/>
            <a:ext cx="11090324" cy="2647776"/>
          </a:xfrm>
        </p:spPr>
        <p:txBody>
          <a:bodyPr/>
          <a:lstStyle/>
          <a:p>
            <a:r>
              <a:rPr lang="en-US" sz="2400" dirty="0" smtClean="0"/>
              <a:t>Horizontal </a:t>
            </a:r>
            <a:r>
              <a:rPr lang="en-US" sz="2400" dirty="0"/>
              <a:t>advection</a:t>
            </a:r>
            <a:r>
              <a:rPr lang="en-US" sz="2400" dirty="0" smtClean="0"/>
              <a:t>: The </a:t>
            </a:r>
            <a:r>
              <a:rPr lang="en-US" sz="2400" dirty="0"/>
              <a:t>concentration is not uniform </a:t>
            </a:r>
            <a:r>
              <a:rPr lang="en-US" sz="2400" dirty="0" smtClean="0"/>
              <a:t>in horizontal directions, as a result of inadequate fetch or heterogeneous surface </a:t>
            </a:r>
          </a:p>
          <a:p>
            <a:r>
              <a:rPr lang="en-US" sz="2400" dirty="0" smtClean="0"/>
              <a:t>Vertical advection: The velocity is not uniform in horizontal directions, as a result of local disturbance to the flow, sloped terrain, or mesoscale circulations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740" y="1555831"/>
            <a:ext cx="5774448" cy="194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3063" y="1518319"/>
            <a:ext cx="11242964" cy="1650908"/>
          </a:xfrm>
        </p:spPr>
        <p:txBody>
          <a:bodyPr/>
          <a:lstStyle/>
          <a:p>
            <a:r>
              <a:rPr lang="en-US" sz="2400" dirty="0" smtClean="0"/>
              <a:t>Measurement equation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where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influenced by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186" y="2074439"/>
            <a:ext cx="6266700" cy="7132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317" y="3019391"/>
            <a:ext cx="9875520" cy="3052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663" y="3286794"/>
            <a:ext cx="2493270" cy="7559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58936" y="5590309"/>
            <a:ext cx="2867891" cy="872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59166" y="599922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CO2 mixing ratio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869791" y="3366287"/>
            <a:ext cx="0" cy="216314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7260" y="5588866"/>
            <a:ext cx="274320" cy="310896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5301889" y="4938697"/>
            <a:ext cx="0" cy="61224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1064" y="5599714"/>
            <a:ext cx="786386" cy="35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Synoptic weather systems (effect is negligible)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causing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165" y="2548988"/>
            <a:ext cx="10972800" cy="3391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19645" y="2389909"/>
            <a:ext cx="1007919" cy="675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49390" y="2448791"/>
            <a:ext cx="6508174" cy="42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91220" y="2865813"/>
                <a:ext cx="30755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~ −1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220" y="2865813"/>
                <a:ext cx="307558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397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See breeze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causing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1571" y="2308788"/>
            <a:ext cx="10972800" cy="3391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97572" y="2294216"/>
            <a:ext cx="1007919" cy="675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3999856" y="2470057"/>
            <a:ext cx="6508174" cy="42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179593" y="3437313"/>
                <a:ext cx="26882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~ 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9593" y="3437313"/>
                <a:ext cx="268823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907" r="-454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210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Flow transition to lake surface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causing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19645" y="2389909"/>
            <a:ext cx="1007919" cy="675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810" y="2448517"/>
            <a:ext cx="16459200" cy="10972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64529" y="5596408"/>
            <a:ext cx="11754312" cy="4853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743200" y="2460812"/>
            <a:ext cx="1062318" cy="927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3492" y="-1209083"/>
            <a:ext cx="16459200" cy="10972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7688" y="-3249880"/>
            <a:ext cx="11754312" cy="4853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Forest edge inflow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causing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645" y="6420488"/>
            <a:ext cx="1007919" cy="675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01706" y="2087110"/>
            <a:ext cx="1062318" cy="927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22393" y="2498850"/>
                <a:ext cx="26882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~ 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393" y="2498850"/>
                <a:ext cx="268823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907" r="-454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048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2250" y="-5191535"/>
            <a:ext cx="16459200" cy="10972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9246" y="-2167038"/>
            <a:ext cx="11754312" cy="4853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Drainage flow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Flow patterns causing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19645" y="2389909"/>
            <a:ext cx="1007919" cy="675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01706" y="2087110"/>
            <a:ext cx="1062318" cy="927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22393" y="2498850"/>
                <a:ext cx="305429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~ −1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393" y="2498850"/>
                <a:ext cx="305429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798" r="-200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91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4702697"/>
          </a:xfrm>
        </p:spPr>
        <p:txBody>
          <a:bodyPr/>
          <a:lstStyle/>
          <a:p>
            <a:r>
              <a:rPr lang="en-US" sz="2400" dirty="0" smtClean="0"/>
              <a:t>Drainage flow can bias the daily integrated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flux because vertical advection is more severe at night than during the day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the above example, a mean vertical velocity of 1 cm 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at the eddy covariance height causes a vertical advection effect of about 0.2 mg 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 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in magnitude at 00:00 but only about 0.001 mg </a:t>
            </a:r>
            <a:r>
              <a:rPr lang="en-US" sz="2400" dirty="0"/>
              <a:t>m</a:t>
            </a:r>
            <a:r>
              <a:rPr lang="en-US" sz="2400" baseline="30000" dirty="0"/>
              <a:t>-2</a:t>
            </a:r>
            <a:r>
              <a:rPr lang="en-US" sz="2400" dirty="0"/>
              <a:t> s</a:t>
            </a:r>
            <a:r>
              <a:rPr lang="en-US" sz="2400" baseline="30000" dirty="0"/>
              <a:t>-1</a:t>
            </a:r>
            <a:r>
              <a:rPr lang="en-US" sz="2400" dirty="0"/>
              <a:t> at </a:t>
            </a:r>
            <a:r>
              <a:rPr lang="en-US" sz="2400" dirty="0" smtClean="0"/>
              <a:t>12:00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Day versus night difference in vertical advection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832" y="2580894"/>
            <a:ext cx="8229600" cy="2543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0559" y="2851484"/>
            <a:ext cx="3531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Growing-season vertical change </a:t>
            </a:r>
          </a:p>
          <a:p>
            <a:pPr algn="r"/>
            <a:r>
              <a:rPr lang="en-US" dirty="0" smtClean="0"/>
              <a:t>in  CO</a:t>
            </a:r>
            <a:r>
              <a:rPr lang="en-US" baseline="-25000" dirty="0" smtClean="0"/>
              <a:t>2</a:t>
            </a:r>
            <a:r>
              <a:rPr lang="en-US" dirty="0" smtClean="0"/>
              <a:t> mixing ratio and air </a:t>
            </a:r>
          </a:p>
          <a:p>
            <a:pPr algn="r"/>
            <a:r>
              <a:rPr lang="en-US" dirty="0"/>
              <a:t>t</a:t>
            </a:r>
            <a:r>
              <a:rPr lang="en-US" dirty="0" smtClean="0"/>
              <a:t>emperature in a mixed forest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4853" y="2610852"/>
            <a:ext cx="11514221" cy="2634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5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5350</TotalTime>
  <Words>280</Words>
  <Application>Microsoft Macintosh PowerPoint</Application>
  <PresentationFormat>Widescreen</PresentationFormat>
  <Paragraphs>55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Cambria Math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Arial</vt:lpstr>
      <vt:lpstr>Median</vt:lpstr>
      <vt:lpstr>Angles</vt:lpstr>
      <vt:lpstr>Principle of Eddy Covariance  5. Vertical and horizontal advection</vt:lpstr>
      <vt:lpstr>Vertical advection and horizontal advection</vt:lpstr>
      <vt:lpstr>Eddy covariance influenced by vertical advection</vt:lpstr>
      <vt:lpstr>Flow patterns causing vertical advection</vt:lpstr>
      <vt:lpstr>Flow patterns causing vertical advection</vt:lpstr>
      <vt:lpstr>Flow patterns causing vertical advection</vt:lpstr>
      <vt:lpstr>Flow patterns causing vertical advection</vt:lpstr>
      <vt:lpstr>Flow patterns causing vertical advection</vt:lpstr>
      <vt:lpstr>Day versus night difference in vertical advection</vt:lpstr>
      <vt:lpstr>Horizontal advection</vt:lpstr>
    </vt:vector>
  </TitlesOfParts>
  <Company>Yale University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Microsoft Office User</cp:lastModifiedBy>
  <cp:revision>476</cp:revision>
  <cp:lastPrinted>2014-01-28T01:06:42Z</cp:lastPrinted>
  <dcterms:created xsi:type="dcterms:W3CDTF">2007-09-17T10:00:58Z</dcterms:created>
  <dcterms:modified xsi:type="dcterms:W3CDTF">2017-10-30T22:22:51Z</dcterms:modified>
</cp:coreProperties>
</file>