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4058" r:id="rId2"/>
  </p:sldMasterIdLst>
  <p:notesMasterIdLst>
    <p:notesMasterId r:id="rId16"/>
  </p:notesMasterIdLst>
  <p:sldIdLst>
    <p:sldId id="439" r:id="rId3"/>
    <p:sldId id="488" r:id="rId4"/>
    <p:sldId id="493" r:id="rId5"/>
    <p:sldId id="503" r:id="rId6"/>
    <p:sldId id="508" r:id="rId7"/>
    <p:sldId id="506" r:id="rId8"/>
    <p:sldId id="509" r:id="rId9"/>
    <p:sldId id="507" r:id="rId10"/>
    <p:sldId id="512" r:id="rId11"/>
    <p:sldId id="514" r:id="rId12"/>
    <p:sldId id="510" r:id="rId13"/>
    <p:sldId id="513" r:id="rId14"/>
    <p:sldId id="495" r:id="rId15"/>
  </p:sldIdLst>
  <p:sldSz cx="12192000" cy="6858000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323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F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03" autoAdjust="0"/>
    <p:restoredTop sz="86466" autoAdjust="0"/>
  </p:normalViewPr>
  <p:slideViewPr>
    <p:cSldViewPr snapToGrid="0">
      <p:cViewPr>
        <p:scale>
          <a:sx n="49" d="100"/>
          <a:sy n="49" d="100"/>
        </p:scale>
        <p:origin x="758" y="96"/>
      </p:cViewPr>
      <p:guideLst>
        <p:guide orient="horz" pos="1323"/>
        <p:guide pos="3849"/>
      </p:guideLst>
    </p:cSldViewPr>
  </p:slideViewPr>
  <p:outlineViewPr>
    <p:cViewPr>
      <p:scale>
        <a:sx n="33" d="100"/>
        <a:sy n="33" d="100"/>
      </p:scale>
      <p:origin x="0" y="-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alt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en-US" altLang="en-US"/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20725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altLang="en-US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8360AE7D-5D25-EA42-88F4-191AF31132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7893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3F7944B-8D25-45BB-A622-1DF692FE1BF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0074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AE7D-5D25-EA42-88F4-191AF3113296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252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AE7D-5D25-EA42-88F4-191AF3113296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63613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AE7D-5D25-EA42-88F4-191AF3113296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5677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AE7D-5D25-EA42-88F4-191AF3113296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56865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AE7D-5D25-EA42-88F4-191AF3113296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31639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AE7D-5D25-EA42-88F4-191AF3113296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598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AE7D-5D25-EA42-88F4-191AF3113296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74465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AE7D-5D25-EA42-88F4-191AF3113296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72283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AE7D-5D25-EA42-88F4-191AF3113296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0830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E60A80BC-895C-E644-992F-763AEB1B43BC}" type="datetimeFigureOut">
              <a:rPr lang="en-US" altLang="en-US"/>
              <a:pPr/>
              <a:t>10/24/2017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3E54D62E-DA59-3443-B6C4-FF7B2DB1D3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3234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4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1" y="5048250"/>
            <a:ext cx="4762500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705101" y="0"/>
            <a:ext cx="9486900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rtlCol="0" anchor="ctr">
            <a:normAutofit/>
          </a:bodyPr>
          <a:lstStyle>
            <a:lvl1pPr algn="r"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94929" y="1717501"/>
            <a:ext cx="73152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524639" y="2180529"/>
            <a:ext cx="8128727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0B4A7F95-5D05-4E29-95BA-6C3B579174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5078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84BEF054-99BD-47BC-91FC-8C14C40C8E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46193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FE3E0B68-1393-45C7-8557-2A07A8A62D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1273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-2117" y="-1588"/>
            <a:ext cx="12194117" cy="6859588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1089484" y="1730403"/>
            <a:ext cx="7531497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616370" y="2470926"/>
            <a:ext cx="8681508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CA936FB2-5D60-46A7-94B0-F5DFBC704B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1695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4D47BCB0-17FD-4878-99EF-49E61FFDFE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3738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-2117" y="-1588"/>
            <a:ext cx="12194117" cy="6859588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ight Triangle 4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1092532" y="1726738"/>
            <a:ext cx="7534656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621536" y="2468304"/>
            <a:ext cx="8680704" cy="329184"/>
          </a:xfrm>
        </p:spPr>
        <p:txBody>
          <a:bodyPr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D6C4B6F1-8F3F-4BE4-875B-3F77FCF14F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8440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097280"/>
            <a:ext cx="42672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6688" y="1097280"/>
            <a:ext cx="42672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17313B19-591F-473D-A2A5-217A696CDD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532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097280"/>
            <a:ext cx="42672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2200" y="1701848"/>
            <a:ext cx="42672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6688" y="1097280"/>
            <a:ext cx="42672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6688" y="1701848"/>
            <a:ext cx="42672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2A090A51-A406-4130-A9AE-D968176118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417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6AEA3484-D2A5-490F-9723-5283C07524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52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09B1B57A-BC90-4C68-B309-BE07B0F817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3638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4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ight Triangle 5"/>
          <p:cNvSpPr/>
          <p:nvPr/>
        </p:nvSpPr>
        <p:spPr>
          <a:xfrm rot="5400000">
            <a:off x="1720851" y="-1720850"/>
            <a:ext cx="6858000" cy="1029970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1046573" y="1576104"/>
            <a:ext cx="694944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2737" y="2618913"/>
            <a:ext cx="507703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730605" y="2253385"/>
            <a:ext cx="7726347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rgbClr val="434342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 eaLnBrk="0" hangingPunct="0">
              <a:defRPr>
                <a:solidFill>
                  <a:srgbClr val="434342"/>
                </a:solidFill>
                <a:latin typeface="Times New Roman" panose="02020603050405020304" pitchFamily="18" charset="0"/>
              </a:defRPr>
            </a:lvl1pPr>
          </a:lstStyle>
          <a:p>
            <a:fld id="{F0B07E6F-64BA-4EF0-89C3-A2D264EC81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1890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21"/>
          <p:cNvSpPr>
            <a:spLocks noGrp="1"/>
          </p:cNvSpPr>
          <p:nvPr>
            <p:ph type="title"/>
          </p:nvPr>
        </p:nvSpPr>
        <p:spPr bwMode="auto">
          <a:xfrm>
            <a:off x="812800" y="228600"/>
            <a:ext cx="10871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817033" y="1600201"/>
            <a:ext cx="108712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128000" y="6248401"/>
            <a:ext cx="3556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775F55"/>
                </a:solidFill>
              </a:defRPr>
            </a:lvl1pPr>
          </a:lstStyle>
          <a:p>
            <a:fld id="{ADAE5F0D-EE0A-5F44-965A-ACBBBAA19A82}" type="datetimeFigureOut">
              <a:rPr lang="en-US" altLang="en-US"/>
              <a:pPr/>
              <a:t>10/24/2017</a:t>
            </a:fld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12801" y="6248401"/>
            <a:ext cx="72284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775F55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12192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latin typeface="Tw Cen MT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latin typeface="Tw Cen MT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7400" y="1279525"/>
            <a:ext cx="1140460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latin typeface="Tw Cen MT" charset="0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9"/>
            <a:ext cx="7112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fld id="{5AE03BC1-6732-6441-ABFF-6AE1B7A8869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4233" y="5051426"/>
            <a:ext cx="4766733" cy="1806575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2117" y="5051426"/>
            <a:ext cx="12194117" cy="180657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6434" y="365126"/>
            <a:ext cx="10028767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96434" y="1100138"/>
            <a:ext cx="10028767" cy="357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68818" y="5870576"/>
            <a:ext cx="2901949" cy="201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fld id="{2963240F-FC65-44ED-9421-7AA0FB0CC610}" type="datetimeFigureOut">
              <a:rPr lang="en-US">
                <a:ea typeface="+mn-ea"/>
              </a:rPr>
              <a:pPr>
                <a:defRPr/>
              </a:pPr>
              <a:t>10/24/2017</a:t>
            </a:fld>
            <a:endParaRPr lang="en-US"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90533" y="6284914"/>
            <a:ext cx="62992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000" cap="all" spc="200" baseline="0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01400" y="6170614"/>
            <a:ext cx="670984" cy="503237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wrap="square" lIns="9144" tIns="9144" rIns="9144" bIns="9144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defRPr sz="160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3A10E68A-56B7-4236-87C2-2C44A52A1FFC}" type="slidenum">
              <a:rPr lang="en-US" altLang="en-US" smtClean="0">
                <a:ea typeface="+mn-ea"/>
              </a:rPr>
              <a:pPr/>
              <a:t>‹#›</a:t>
            </a:fld>
            <a:endParaRPr lang="en-US" altLang="en-US" smtClean="0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5580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4" r:id="rId6"/>
    <p:sldLayoutId id="2147484065" r:id="rId7"/>
    <p:sldLayoutId id="2147484066" r:id="rId8"/>
    <p:sldLayoutId id="2147484067" r:id="rId9"/>
    <p:sldLayoutId id="2147484068" r:id="rId10"/>
    <p:sldLayoutId id="21474840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ts val="800"/>
        </a:spcBef>
        <a:spcAft>
          <a:spcPct val="0"/>
        </a:spcAft>
        <a:buFont typeface="Arial" panose="020B0604020202020204" pitchFamily="34" charset="0"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038" indent="-173038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1638" indent="-16351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238" indent="-16351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8838" indent="-173038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863600" y="1905000"/>
            <a:ext cx="10541000" cy="2628900"/>
          </a:xfrm>
        </p:spPr>
        <p:txBody>
          <a:bodyPr/>
          <a:lstStyle/>
          <a:p>
            <a:r>
              <a:rPr lang="en-US" sz="3600" dirty="0" smtClean="0"/>
              <a:t>Principle of Eddy Covariance</a:t>
            </a:r>
            <a:br>
              <a:rPr lang="en-US" sz="3600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2</a:t>
            </a:r>
            <a:r>
              <a:rPr lang="en-US" dirty="0" smtClean="0"/>
              <a:t>. Net ecosystem exchange and the chamber method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815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Tree chamber, Saskatchewan</a:t>
            </a:r>
            <a:r>
              <a:rPr lang="en-US" altLang="en-US" sz="3200" dirty="0" smtClean="0">
                <a:solidFill>
                  <a:schemeClr val="tx1"/>
                </a:solidFill>
              </a:rPr>
              <a:t>, Canada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5" name="Picture 4" descr="Climate and Life Scan0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732" y="0"/>
            <a:ext cx="4579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464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451299" y="1720759"/>
            <a:ext cx="11191286" cy="5594441"/>
          </a:xfrm>
        </p:spPr>
        <p:txBody>
          <a:bodyPr/>
          <a:lstStyle/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Measurement equation</a:t>
            </a:r>
            <a:endParaRPr lang="en-US" sz="24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5692" y="1629557"/>
            <a:ext cx="8229600" cy="254369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-5143301" y="1635172"/>
            <a:ext cx="5645727" cy="3564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7095458" y="5095123"/>
            <a:ext cx="1101436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7108009" y="6215711"/>
            <a:ext cx="1101436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7002225" y="5668864"/>
            <a:ext cx="1101436" cy="0"/>
          </a:xfrm>
          <a:prstGeom prst="line">
            <a:avLst/>
          </a:prstGeom>
          <a:ln w="19050">
            <a:solidFill>
              <a:srgbClr val="00B050"/>
            </a:solidFill>
            <a:headEnd type="triangle" w="lg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378335" y="5504036"/>
            <a:ext cx="31290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i="1" dirty="0" smtClean="0"/>
              <a:t>d</a:t>
            </a:r>
            <a:endParaRPr lang="en-US" i="1" dirty="0"/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11421290" cy="990600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Dynamic chamber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14" name="Picture 768" descr="Picture 13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368" y="1919736"/>
            <a:ext cx="6858000" cy="457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693408" y="1243584"/>
            <a:ext cx="3113353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Evaporation chamber</a:t>
            </a: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8821" y="5077966"/>
            <a:ext cx="3145542" cy="829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70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11421290" cy="990600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Dynamic chamber measuring soil flux, Saskatchewan, Canada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15" name="Picture 4" descr="Climate and Life Scan0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376" y="1266381"/>
            <a:ext cx="9144000" cy="611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051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770709" y="228600"/>
            <a:ext cx="10190939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Strengths and weaknesses of flux chambers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sp>
        <p:nvSpPr>
          <p:cNvPr id="37" name="Content Placeholder 1"/>
          <p:cNvSpPr>
            <a:spLocks noGrp="1"/>
          </p:cNvSpPr>
          <p:nvPr>
            <p:ph sz="quarter" idx="1"/>
          </p:nvPr>
        </p:nvSpPr>
        <p:spPr>
          <a:xfrm>
            <a:off x="630621" y="1632620"/>
            <a:ext cx="11090324" cy="4720883"/>
          </a:xfrm>
        </p:spPr>
        <p:txBody>
          <a:bodyPr/>
          <a:lstStyle/>
          <a:p>
            <a:r>
              <a:rPr lang="en-US" sz="2400" dirty="0" smtClean="0"/>
              <a:t>Strengths:</a:t>
            </a:r>
          </a:p>
          <a:p>
            <a:pPr lvl="1"/>
            <a:r>
              <a:rPr lang="en-US" sz="2100" dirty="0" smtClean="0"/>
              <a:t>Portable, easy to install and allows spatial replications</a:t>
            </a:r>
          </a:p>
          <a:p>
            <a:pPr lvl="1"/>
            <a:r>
              <a:rPr lang="en-US" sz="2100" dirty="0" smtClean="0"/>
              <a:t>Plot-scale measurement; does not require large and flat fields </a:t>
            </a:r>
          </a:p>
          <a:p>
            <a:pPr lvl="1"/>
            <a:r>
              <a:rPr lang="en-US" sz="2100" dirty="0" smtClean="0"/>
              <a:t>Can work with instruments of low precision and slow time response</a:t>
            </a:r>
            <a:endParaRPr lang="en-US" sz="2100" dirty="0" smtClean="0"/>
          </a:p>
          <a:p>
            <a:endParaRPr lang="en-US" sz="2400" dirty="0" smtClean="0"/>
          </a:p>
          <a:p>
            <a:r>
              <a:rPr lang="en-US" sz="2400" dirty="0" smtClean="0"/>
              <a:t>Weaknesses:</a:t>
            </a:r>
            <a:endParaRPr lang="en-US" sz="2400" dirty="0"/>
          </a:p>
          <a:p>
            <a:pPr lvl="1"/>
            <a:r>
              <a:rPr lang="en-US" sz="2100" dirty="0" smtClean="0"/>
              <a:t>Labor intensive</a:t>
            </a:r>
          </a:p>
          <a:p>
            <a:pPr lvl="1"/>
            <a:r>
              <a:rPr lang="en-US" sz="2100" dirty="0" smtClean="0"/>
              <a:t>Cannot measure sensible heat flux</a:t>
            </a:r>
          </a:p>
          <a:p>
            <a:pPr lvl="1"/>
            <a:r>
              <a:rPr lang="en-US" sz="2100" dirty="0" smtClean="0"/>
              <a:t>Impractical for tall ecosystems</a:t>
            </a:r>
          </a:p>
          <a:p>
            <a:pPr lvl="1"/>
            <a:r>
              <a:rPr lang="en-US" sz="2100" dirty="0" smtClean="0"/>
              <a:t>May disturb the measurement environment</a:t>
            </a:r>
          </a:p>
          <a:p>
            <a:pPr lvl="1"/>
            <a:r>
              <a:rPr lang="en-US" sz="2100" dirty="0" smtClean="0"/>
              <a:t>May be biased spatially and temporally </a:t>
            </a:r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79008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654627" y="1632619"/>
            <a:ext cx="11066318" cy="3344626"/>
          </a:xfrm>
        </p:spPr>
        <p:txBody>
          <a:bodyPr/>
          <a:lstStyle/>
          <a:p>
            <a:r>
              <a:rPr lang="en-US" sz="2400" dirty="0" smtClean="0"/>
              <a:t>Net ecosystem exchange:</a:t>
            </a:r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NEE is a whole-ecosystem property; it does not isolate contributions of individual plants or foliage layers</a:t>
            </a:r>
          </a:p>
          <a:p>
            <a:endParaRPr lang="en-US" sz="2400" dirty="0"/>
          </a:p>
          <a:p>
            <a:r>
              <a:rPr lang="en-US" sz="2400" dirty="0" smtClean="0"/>
              <a:t>NEE is positive if the ecosystem releases CO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to the atmosphere and negative if it removes CO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from the atmosphere</a:t>
            </a:r>
            <a:r>
              <a:rPr lang="en-US" sz="2400" dirty="0" smtClean="0"/>
              <a:t> </a:t>
            </a:r>
          </a:p>
          <a:p>
            <a:endParaRPr lang="en-US" sz="2400" dirty="0"/>
          </a:p>
          <a:p>
            <a:endParaRPr lang="en-US" sz="2400" dirty="0" smtClean="0"/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Net ecosystem exchange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516" y="2136678"/>
            <a:ext cx="2450596" cy="719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70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Daytime NEE versus nighttime NEE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8" name="Picture 3" descr="ne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935" y="1251684"/>
            <a:ext cx="8229600" cy="538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101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451299" y="1720759"/>
            <a:ext cx="11191286" cy="5594441"/>
          </a:xfrm>
        </p:spPr>
        <p:txBody>
          <a:bodyPr/>
          <a:lstStyle/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Measurement equation</a:t>
            </a:r>
            <a:endParaRPr lang="en-US" sz="24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642" y="1605004"/>
            <a:ext cx="8229600" cy="254369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082255" y="1620615"/>
            <a:ext cx="5645727" cy="3564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394855" y="2441864"/>
            <a:ext cx="1101436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07406" y="3562452"/>
            <a:ext cx="1101436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301622" y="3015605"/>
            <a:ext cx="1101436" cy="0"/>
          </a:xfrm>
          <a:prstGeom prst="line">
            <a:avLst/>
          </a:prstGeom>
          <a:ln w="19050">
            <a:solidFill>
              <a:srgbClr val="00B050"/>
            </a:solidFill>
            <a:headEnd type="triangle" w="lg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77732" y="2850777"/>
            <a:ext cx="31290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i="1" dirty="0" smtClean="0"/>
              <a:t>d</a:t>
            </a:r>
            <a:endParaRPr lang="en-US" i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8861" y="5057062"/>
            <a:ext cx="2127508" cy="75590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187" y="958764"/>
            <a:ext cx="3901440" cy="292608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222" y="3711388"/>
            <a:ext cx="4026685" cy="2685011"/>
          </a:xfrm>
          <a:prstGeom prst="rect">
            <a:avLst/>
          </a:prstGeom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853190"/>
            <a:ext cx="3962400" cy="569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11421290" cy="990600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Closed chambers, cropland in Minnesota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71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Closed chamber, Great Mountain Forest, Connecticut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166" y="1249680"/>
            <a:ext cx="7477760" cy="5608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93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Automatic soil chambers, cropland in Minnesota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751" y="1289154"/>
            <a:ext cx="9150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457200" y="6248400"/>
            <a:ext cx="1717675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Times New Roman" panose="02020603050405020304" pitchFamily="18" charset="0"/>
              </a:rPr>
              <a:t>Image source: Griffis</a:t>
            </a:r>
          </a:p>
        </p:txBody>
      </p:sp>
    </p:spTree>
    <p:extLst>
      <p:ext uri="{BB962C8B-B14F-4D97-AF65-F5344CB8AC3E}">
        <p14:creationId xmlns:p14="http://schemas.microsoft.com/office/powerpoint/2010/main" val="289276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>
                <a:solidFill>
                  <a:schemeClr val="tx1"/>
                </a:solidFill>
              </a:rPr>
              <a:t>S</a:t>
            </a:r>
            <a:r>
              <a:rPr lang="en-US" altLang="en-US" sz="3200" dirty="0" smtClean="0">
                <a:solidFill>
                  <a:schemeClr val="tx1"/>
                </a:solidFill>
              </a:rPr>
              <a:t>oil chambers, cropland in Minnesota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457200" y="6248400"/>
            <a:ext cx="1717675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Times New Roman" panose="02020603050405020304" pitchFamily="18" charset="0"/>
              </a:rPr>
              <a:t>Image source: Griffis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261240"/>
            <a:ext cx="9144000" cy="68627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87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Closed chambers, cropland in </a:t>
            </a:r>
            <a:r>
              <a:rPr lang="en-US" altLang="en-US" sz="3200" dirty="0" err="1" smtClean="0">
                <a:solidFill>
                  <a:schemeClr val="tx1"/>
                </a:solidFill>
              </a:rPr>
              <a:t>Yucheng</a:t>
            </a:r>
            <a:r>
              <a:rPr lang="en-US" altLang="en-US" sz="3200" dirty="0" smtClean="0">
                <a:solidFill>
                  <a:schemeClr val="tx1"/>
                </a:solidFill>
              </a:rPr>
              <a:t>, Shandong, China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6" name="Picture 4" descr="DSCF013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830" y="125917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83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Floating chamber</a:t>
            </a:r>
            <a:r>
              <a:rPr lang="en-US" altLang="en-US" sz="3200" dirty="0" smtClean="0">
                <a:solidFill>
                  <a:schemeClr val="tx1"/>
                </a:solidFill>
              </a:rPr>
              <a:t>, Mississippi River, Minnesota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457200" y="6248400"/>
            <a:ext cx="1717675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Times New Roman" panose="02020603050405020304" pitchFamily="18" charset="0"/>
              </a:rPr>
              <a:t>Image source: Griffis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434" y="1284243"/>
            <a:ext cx="7361558" cy="5517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721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4464</TotalTime>
  <Words>206</Words>
  <Application>Microsoft Office PowerPoint</Application>
  <PresentationFormat>Widescreen</PresentationFormat>
  <Paragraphs>66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Franklin Gothic Book</vt:lpstr>
      <vt:lpstr>Franklin Gothic Medium</vt:lpstr>
      <vt:lpstr>Times New Roman</vt:lpstr>
      <vt:lpstr>Tunga</vt:lpstr>
      <vt:lpstr>Tw Cen MT</vt:lpstr>
      <vt:lpstr>Wingdings</vt:lpstr>
      <vt:lpstr>Wingdings 2</vt:lpstr>
      <vt:lpstr>Median</vt:lpstr>
      <vt:lpstr>Angles</vt:lpstr>
      <vt:lpstr>Principle of Eddy Covariance  2. Net ecosystem exchange and the chamber method</vt:lpstr>
      <vt:lpstr>Net ecosystem exchange</vt:lpstr>
      <vt:lpstr>Daytime NEE versus nighttime NEE</vt:lpstr>
      <vt:lpstr>Closed chambers, cropland in Minnesota</vt:lpstr>
      <vt:lpstr>Closed chamber, Great Mountain Forest, Connecticut</vt:lpstr>
      <vt:lpstr>Automatic soil chambers, cropland in Minnesota</vt:lpstr>
      <vt:lpstr>Soil chambers, cropland in Minnesota</vt:lpstr>
      <vt:lpstr>Closed chambers, cropland in Yucheng, Shandong, China</vt:lpstr>
      <vt:lpstr>Floating chamber, Mississippi River, Minnesota</vt:lpstr>
      <vt:lpstr>Tree chamber, Saskatchewan, Canada</vt:lpstr>
      <vt:lpstr>Dynamic chamber</vt:lpstr>
      <vt:lpstr>Dynamic chamber measuring soil flux, Saskatchewan, Canada</vt:lpstr>
      <vt:lpstr>Strengths and weaknesses of flux chambers</vt:lpstr>
    </vt:vector>
  </TitlesOfParts>
  <Company>Yale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rxsmith</dc:creator>
  <cp:lastModifiedBy>Xuhui</cp:lastModifiedBy>
  <cp:revision>458</cp:revision>
  <cp:lastPrinted>2014-01-28T01:06:42Z</cp:lastPrinted>
  <dcterms:created xsi:type="dcterms:W3CDTF">2007-09-17T10:00:58Z</dcterms:created>
  <dcterms:modified xsi:type="dcterms:W3CDTF">2017-10-25T00:42:30Z</dcterms:modified>
</cp:coreProperties>
</file>