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2"/>
  </p:notesMasterIdLst>
  <p:sldIdLst>
    <p:sldId id="439" r:id="rId3"/>
    <p:sldId id="396" r:id="rId4"/>
    <p:sldId id="447" r:id="rId5"/>
    <p:sldId id="448" r:id="rId6"/>
    <p:sldId id="449" r:id="rId7"/>
    <p:sldId id="444" r:id="rId8"/>
    <p:sldId id="441" r:id="rId9"/>
    <p:sldId id="445" r:id="rId10"/>
    <p:sldId id="446" r:id="rId11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14" autoAdjust="0"/>
    <p:restoredTop sz="50000" autoAdjust="0"/>
  </p:normalViewPr>
  <p:slideViewPr>
    <p:cSldViewPr snapToGrid="0">
      <p:cViewPr varScale="1">
        <p:scale>
          <a:sx n="59" d="100"/>
          <a:sy n="59" d="100"/>
        </p:scale>
        <p:origin x="269" y="58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12/13/2017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12/13/2017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12/13/2017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Generation and maintenance of </a:t>
            </a:r>
            <a:r>
              <a:rPr lang="en-US" sz="3600" smtClean="0"/>
              <a:t>atmospheric turbulence</a:t>
            </a:r>
            <a:br>
              <a:rPr lang="en-US" sz="360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2</a:t>
            </a:r>
            <a:r>
              <a:rPr lang="en-US" dirty="0" smtClean="0"/>
              <a:t>. Budget of mean flow kinetic energy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12"/>
    </mc:Choice>
    <mc:Fallback xmlns="">
      <p:transition spd="slow" advTm="5391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budget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41448" y="1812637"/>
            <a:ext cx="11029949" cy="5257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The </a:t>
            </a:r>
            <a:r>
              <a:rPr lang="en-US" alt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en-US" sz="2400" dirty="0" smtClean="0"/>
              <a:t>-component equation: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807" y="1624535"/>
            <a:ext cx="5657100" cy="7498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592"/>
    </mc:Choice>
    <mc:Fallback xmlns="">
      <p:transition spd="slow" advTm="2859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budget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41448" y="1812637"/>
            <a:ext cx="11029949" cy="5257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The </a:t>
            </a:r>
            <a:r>
              <a:rPr lang="en-US" alt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en-US" sz="2400" dirty="0" smtClean="0"/>
              <a:t>-component equation: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alt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The </a:t>
            </a:r>
            <a:r>
              <a:rPr lang="en-US" alt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en-US" sz="2400" dirty="0" smtClean="0"/>
              <a:t>-component equation: 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alt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807" y="1624535"/>
            <a:ext cx="5657100" cy="7498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807" y="3002692"/>
            <a:ext cx="6760478" cy="7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462"/>
    </mc:Choice>
    <mc:Fallback xmlns="">
      <p:transition spd="slow" advTm="3646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budget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41448" y="1812637"/>
            <a:ext cx="11029949" cy="5257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The </a:t>
            </a:r>
            <a:r>
              <a:rPr lang="en-US" alt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en-US" sz="2400" dirty="0" smtClean="0"/>
              <a:t>-component equation: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alt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The </a:t>
            </a:r>
            <a:r>
              <a:rPr lang="en-US" alt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en-US" sz="2400" dirty="0" smtClean="0"/>
              <a:t>-component equation: 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The complete MKE equation: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altLang="en-US" sz="2400" dirty="0" smtClean="0"/>
              <a:t> </a:t>
            </a:r>
            <a:endParaRPr lang="en-US" alt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807" y="1624535"/>
            <a:ext cx="5657100" cy="7498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807" y="3002692"/>
            <a:ext cx="6760478" cy="7863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807" y="4325157"/>
            <a:ext cx="6723902" cy="162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0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080"/>
    </mc:Choice>
    <mc:Fallback xmlns="">
      <p:transition spd="slow" advTm="4608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sz="quarter" idx="1"/>
          </p:nvPr>
        </p:nvSpPr>
        <p:spPr>
          <a:xfrm>
            <a:off x="401228" y="1544782"/>
            <a:ext cx="10871200" cy="4495800"/>
          </a:xfrm>
        </p:spPr>
        <p:txBody>
          <a:bodyPr/>
          <a:lstStyle/>
          <a:p>
            <a:r>
              <a:rPr lang="en-US" sz="2400" dirty="0"/>
              <a:t>The </a:t>
            </a:r>
            <a:r>
              <a:rPr lang="en-US" sz="2400" dirty="0" smtClean="0"/>
              <a:t>pressure </a:t>
            </a:r>
            <a:r>
              <a:rPr lang="en-US" sz="2400" dirty="0"/>
              <a:t>gradient force converts the potential energy of the atmosphere to </a:t>
            </a:r>
            <a:r>
              <a:rPr lang="en-US" sz="2400" dirty="0" smtClean="0"/>
              <a:t>MKE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MKE Production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497" y="2145376"/>
            <a:ext cx="6723902" cy="1627636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2761673" y="2133600"/>
            <a:ext cx="1025236" cy="83127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011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730"/>
    </mc:Choice>
    <mc:Fallback xmlns="">
      <p:transition spd="slow" advTm="997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sz="quarter" idx="1"/>
          </p:nvPr>
        </p:nvSpPr>
        <p:spPr>
          <a:xfrm>
            <a:off x="401228" y="1544782"/>
            <a:ext cx="10871200" cy="4495800"/>
          </a:xfrm>
        </p:spPr>
        <p:txBody>
          <a:bodyPr/>
          <a:lstStyle/>
          <a:p>
            <a:r>
              <a:rPr lang="en-US" sz="2400" dirty="0"/>
              <a:t>The </a:t>
            </a:r>
            <a:r>
              <a:rPr lang="en-US" sz="2400" dirty="0" smtClean="0"/>
              <a:t>pressure </a:t>
            </a:r>
            <a:r>
              <a:rPr lang="en-US" sz="2400" dirty="0"/>
              <a:t>gradient force converts the potential energy of the atmosphere to </a:t>
            </a:r>
            <a:r>
              <a:rPr lang="en-US" sz="2400" dirty="0" smtClean="0"/>
              <a:t>MKE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General expression of the MKE production term: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MKE Production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497" y="2145376"/>
            <a:ext cx="6723902" cy="162763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8980" y="4426942"/>
            <a:ext cx="4181864" cy="154229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3338" y="4085984"/>
            <a:ext cx="2993395" cy="2085013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2761673" y="2133600"/>
            <a:ext cx="1025236" cy="83127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688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535"/>
    </mc:Choice>
    <mc:Fallback xmlns="">
      <p:transition spd="slow" advTm="1355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sz="quarter" idx="1"/>
          </p:nvPr>
        </p:nvSpPr>
        <p:spPr>
          <a:xfrm>
            <a:off x="401228" y="1544782"/>
            <a:ext cx="10871200" cy="4495800"/>
          </a:xfrm>
        </p:spPr>
        <p:txBody>
          <a:bodyPr/>
          <a:lstStyle/>
          <a:p>
            <a:r>
              <a:rPr lang="en-US" sz="2400" dirty="0" smtClean="0"/>
              <a:t>The Coriolis force redistributes energy from the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 </a:t>
            </a:r>
            <a:r>
              <a:rPr lang="en-US" sz="2400" dirty="0" smtClean="0"/>
              <a:t>component to the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400" dirty="0" smtClean="0"/>
              <a:t> component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role of the Coriolis force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752" y="2437335"/>
            <a:ext cx="5657100" cy="74981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099" y="3390620"/>
            <a:ext cx="6760478" cy="786386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3796145" y="2493819"/>
            <a:ext cx="822036" cy="153323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8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395"/>
    </mc:Choice>
    <mc:Fallback xmlns="">
      <p:transition spd="slow" advTm="11639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sz="quarter" idx="1"/>
          </p:nvPr>
        </p:nvSpPr>
        <p:spPr>
          <a:xfrm>
            <a:off x="401228" y="1544782"/>
            <a:ext cx="10871200" cy="4495800"/>
          </a:xfrm>
        </p:spPr>
        <p:txBody>
          <a:bodyPr/>
          <a:lstStyle/>
          <a:p>
            <a:r>
              <a:rPr lang="en-US" sz="2400" dirty="0" smtClean="0"/>
              <a:t>The vertical wind shear destroys MKE, converting it to TKE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role of wind shear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497" y="2145376"/>
            <a:ext cx="6723902" cy="1627636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017819" y="2096655"/>
            <a:ext cx="2567708" cy="83127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2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682"/>
    </mc:Choice>
    <mc:Fallback xmlns="">
      <p:transition spd="slow" advTm="9768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sz="quarter" idx="1"/>
          </p:nvPr>
        </p:nvSpPr>
        <p:spPr>
          <a:xfrm>
            <a:off x="401227" y="1544782"/>
            <a:ext cx="11365899" cy="4495800"/>
          </a:xfrm>
        </p:spPr>
        <p:txBody>
          <a:bodyPr/>
          <a:lstStyle/>
          <a:p>
            <a:r>
              <a:rPr lang="en-US" sz="2400" dirty="0" smtClean="0"/>
              <a:t>The transport term moves energy between different levels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It does not create or destroy MKE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role of transport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315" y="2228503"/>
            <a:ext cx="6723902" cy="1627636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2770909" y="3011055"/>
            <a:ext cx="2826327" cy="83127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796194" y="4864745"/>
            <a:ext cx="8830342" cy="847346"/>
            <a:chOff x="1805430" y="4763145"/>
            <a:chExt cx="8830342" cy="84734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05430" y="4763145"/>
              <a:ext cx="3742952" cy="84734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37042" y="4949534"/>
              <a:ext cx="4998730" cy="542546"/>
            </a:xfrm>
            <a:prstGeom prst="rect">
              <a:avLst/>
            </a:prstGeom>
          </p:spPr>
        </p:pic>
      </p:grpSp>
      <p:cxnSp>
        <p:nvCxnSpPr>
          <p:cNvPr id="9" name="Straight Arrow Connector 8"/>
          <p:cNvCxnSpPr/>
          <p:nvPr/>
        </p:nvCxnSpPr>
        <p:spPr>
          <a:xfrm flipV="1">
            <a:off x="5844209" y="4757530"/>
            <a:ext cx="874643" cy="128305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8587409" y="4757530"/>
            <a:ext cx="874643" cy="128305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18852" y="42164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0</a:t>
            </a:r>
            <a:endParaRPr lang="en-US" sz="2400"/>
          </a:p>
        </p:txBody>
      </p:sp>
      <p:sp>
        <p:nvSpPr>
          <p:cNvPr id="12" name="TextBox 11"/>
          <p:cNvSpPr txBox="1"/>
          <p:nvPr/>
        </p:nvSpPr>
        <p:spPr>
          <a:xfrm>
            <a:off x="9462052" y="42164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0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18949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448"/>
    </mc:Choice>
    <mc:Fallback xmlns="">
      <p:transition spd="slow" advTm="146448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3.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2179</TotalTime>
  <Words>136</Words>
  <Application>Microsoft Office PowerPoint</Application>
  <PresentationFormat>Widescreen</PresentationFormat>
  <Paragraphs>54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Median</vt:lpstr>
      <vt:lpstr>Angles</vt:lpstr>
      <vt:lpstr>Generation and maintenance of atmospheric turbulence  2. Budget of mean flow kinetic energy </vt:lpstr>
      <vt:lpstr>The budget equations</vt:lpstr>
      <vt:lpstr>The budget equations</vt:lpstr>
      <vt:lpstr>The budget equations</vt:lpstr>
      <vt:lpstr>MKE Production</vt:lpstr>
      <vt:lpstr>MKE Production</vt:lpstr>
      <vt:lpstr>The role of the Coriolis force</vt:lpstr>
      <vt:lpstr>The role of wind shear</vt:lpstr>
      <vt:lpstr>The role of transport</vt:lpstr>
    </vt:vector>
  </TitlesOfParts>
  <Company>Yale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Xuhui</cp:lastModifiedBy>
  <cp:revision>367</cp:revision>
  <cp:lastPrinted>2014-01-28T01:06:42Z</cp:lastPrinted>
  <dcterms:created xsi:type="dcterms:W3CDTF">2007-09-17T10:00:58Z</dcterms:created>
  <dcterms:modified xsi:type="dcterms:W3CDTF">2017-12-14T01:40:49Z</dcterms:modified>
</cp:coreProperties>
</file>