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  <p:sldMasterId id="2147484058" r:id="rId2"/>
  </p:sldMasterIdLst>
  <p:notesMasterIdLst>
    <p:notesMasterId r:id="rId11"/>
  </p:notesMasterIdLst>
  <p:sldIdLst>
    <p:sldId id="439" r:id="rId3"/>
    <p:sldId id="472" r:id="rId4"/>
    <p:sldId id="396" r:id="rId5"/>
    <p:sldId id="476" r:id="rId6"/>
    <p:sldId id="473" r:id="rId7"/>
    <p:sldId id="468" r:id="rId8"/>
    <p:sldId id="474" r:id="rId9"/>
    <p:sldId id="475" r:id="rId10"/>
  </p:sldIdLst>
  <p:sldSz cx="12192000" cy="6858000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323" userDrawn="1">
          <p15:clr>
            <a:srgbClr val="A4A3A4"/>
          </p15:clr>
        </p15:guide>
        <p15:guide id="2" pos="38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784" autoAdjust="0"/>
    <p:restoredTop sz="87589" autoAdjust="0"/>
  </p:normalViewPr>
  <p:slideViewPr>
    <p:cSldViewPr snapToGrid="0">
      <p:cViewPr varScale="1">
        <p:scale>
          <a:sx n="83" d="100"/>
          <a:sy n="83" d="100"/>
        </p:scale>
        <p:origin x="896" y="192"/>
      </p:cViewPr>
      <p:guideLst>
        <p:guide orient="horz" pos="1323"/>
        <p:guide pos="3849"/>
      </p:guideLst>
    </p:cSldViewPr>
  </p:slideViewPr>
  <p:outlineViewPr>
    <p:cViewPr>
      <p:scale>
        <a:sx n="33" d="100"/>
        <a:sy n="33" d="100"/>
      </p:scale>
      <p:origin x="0" y="-10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1" d="100"/>
        <a:sy n="41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en-US" alt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endParaRPr lang="en-US" altLang="en-US"/>
          </a:p>
        </p:txBody>
      </p:sp>
      <p:sp>
        <p:nvSpPr>
          <p:cNvPr id="686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57200" y="720725"/>
            <a:ext cx="64008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en-US" altLang="en-US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8360AE7D-5D25-EA42-88F4-191AF31132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17893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C3F7944B-8D25-45BB-A622-1DF692FE1BF6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en-US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0074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60AE7D-5D25-EA42-88F4-191AF3113296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55902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60AE7D-5D25-EA42-88F4-191AF3113296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24063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60AE7D-5D25-EA42-88F4-191AF3113296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6117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6864" y="228600"/>
            <a:ext cx="10871200" cy="990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816864" y="1600200"/>
            <a:ext cx="108712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E60A80BC-895C-E644-992F-763AEB1B43BC}" type="datetimeFigureOut">
              <a:rPr lang="en-US" altLang="en-US"/>
              <a:pPr/>
              <a:t>10/29/17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3E54D62E-DA59-3443-B6C4-FF7B2DB1D3D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73234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ight Triangle 4"/>
          <p:cNvSpPr/>
          <p:nvPr/>
        </p:nvSpPr>
        <p:spPr>
          <a:xfrm>
            <a:off x="1" y="2647950"/>
            <a:ext cx="4762500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1" y="5048250"/>
            <a:ext cx="4762500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705101" y="0"/>
            <a:ext cx="9486900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rtlCol="0" anchor="ctr">
            <a:normAutofit/>
          </a:bodyPr>
          <a:lstStyle>
            <a:lvl1pPr algn="r"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94929" y="1717501"/>
            <a:ext cx="73152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524639" y="2180529"/>
            <a:ext cx="8128727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fld id="{0B4A7F95-5D05-4E29-95BA-6C3B579174F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5078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fld id="{84BEF054-99BD-47BC-91FC-8C14C40C8E8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46193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fld id="{FE3E0B68-1393-45C7-8557-2A07A8A62D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1273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1" y="2647950"/>
            <a:ext cx="4762500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-2117" y="-1588"/>
            <a:ext cx="12194117" cy="6859588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1089484" y="1730403"/>
            <a:ext cx="7531497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616370" y="2470926"/>
            <a:ext cx="8681508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fld id="{CA936FB2-5D60-46A7-94B0-F5DFBC704BA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71695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fld id="{4D47BCB0-17FD-4878-99EF-49E61FFDFE3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37389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-2117" y="-1588"/>
            <a:ext cx="12194117" cy="6859588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ight Triangle 4"/>
          <p:cNvSpPr/>
          <p:nvPr/>
        </p:nvSpPr>
        <p:spPr>
          <a:xfrm>
            <a:off x="1" y="2647950"/>
            <a:ext cx="4762500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1092532" y="1726738"/>
            <a:ext cx="7534656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621536" y="2468304"/>
            <a:ext cx="8680704" cy="329184"/>
          </a:xfrm>
        </p:spPr>
        <p:txBody>
          <a:bodyPr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fld id="{D6C4B6F1-8F3F-4BE4-875B-3F77FCF14F1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84407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097280"/>
            <a:ext cx="42672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6688" y="1097280"/>
            <a:ext cx="42672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fld id="{17313B19-591F-473D-A2A5-217A696CDD5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1532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097280"/>
            <a:ext cx="42672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2200" y="1701848"/>
            <a:ext cx="42672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6688" y="1097280"/>
            <a:ext cx="42672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6688" y="1701848"/>
            <a:ext cx="42672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fld id="{2A090A51-A406-4130-A9AE-D9681761181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417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fld id="{6AEA3484-D2A5-490F-9723-5283C07524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522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fld id="{09B1B57A-BC90-4C68-B309-BE07B0F8178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3638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ight Triangle 4"/>
          <p:cNvSpPr/>
          <p:nvPr/>
        </p:nvSpPr>
        <p:spPr>
          <a:xfrm>
            <a:off x="1" y="2647950"/>
            <a:ext cx="4762500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ight Triangle 5"/>
          <p:cNvSpPr/>
          <p:nvPr/>
        </p:nvSpPr>
        <p:spPr>
          <a:xfrm rot="5400000">
            <a:off x="1720851" y="-1720850"/>
            <a:ext cx="6858000" cy="1029970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1046573" y="1576104"/>
            <a:ext cx="694944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32737" y="2618913"/>
            <a:ext cx="507703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730605" y="2253385"/>
            <a:ext cx="7726347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solidFill>
                  <a:srgbClr val="434342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 eaLnBrk="0" hangingPunct="0">
              <a:defRPr>
                <a:solidFill>
                  <a:srgbClr val="434342"/>
                </a:solidFill>
                <a:latin typeface="Times New Roman" panose="02020603050405020304" pitchFamily="18" charset="0"/>
              </a:defRPr>
            </a:lvl1pPr>
          </a:lstStyle>
          <a:p>
            <a:fld id="{F0B07E6F-64BA-4EF0-89C3-A2D264EC81A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1890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2" Type="http://schemas.openxmlformats.org/officeDocument/2006/relationships/slideLayout" Target="../slideLayouts/slideLayout3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5.xml"/><Relationship Id="rId5" Type="http://schemas.openxmlformats.org/officeDocument/2006/relationships/slideLayout" Target="../slideLayouts/slideLayout6.xml"/><Relationship Id="rId6" Type="http://schemas.openxmlformats.org/officeDocument/2006/relationships/slideLayout" Target="../slideLayouts/slideLayout7.xml"/><Relationship Id="rId7" Type="http://schemas.openxmlformats.org/officeDocument/2006/relationships/slideLayout" Target="../slideLayouts/slideLayout8.xml"/><Relationship Id="rId8" Type="http://schemas.openxmlformats.org/officeDocument/2006/relationships/slideLayout" Target="../slideLayouts/slideLayout9.xml"/><Relationship Id="rId9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21"/>
          <p:cNvSpPr>
            <a:spLocks noGrp="1"/>
          </p:cNvSpPr>
          <p:nvPr>
            <p:ph type="title"/>
          </p:nvPr>
        </p:nvSpPr>
        <p:spPr bwMode="auto">
          <a:xfrm>
            <a:off x="812800" y="228600"/>
            <a:ext cx="108712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817033" y="1600201"/>
            <a:ext cx="108712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8128000" y="6248401"/>
            <a:ext cx="35560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775F55"/>
                </a:solidFill>
              </a:defRPr>
            </a:lvl1pPr>
          </a:lstStyle>
          <a:p>
            <a:fld id="{ADAE5F0D-EE0A-5F44-965A-ACBBBAA19A82}" type="datetimeFigureOut">
              <a:rPr lang="en-US" altLang="en-US"/>
              <a:pPr/>
              <a:t>10/29/17</a:t>
            </a:fld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812801" y="6248401"/>
            <a:ext cx="722841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775F55"/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5075"/>
            <a:ext cx="12192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FFFFFF"/>
              </a:solidFill>
              <a:latin typeface="Tw Cen MT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279525"/>
            <a:ext cx="7112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FFFFFF"/>
              </a:solidFill>
              <a:latin typeface="Tw Cen MT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87400" y="1279525"/>
            <a:ext cx="1140460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FFFFFF"/>
              </a:solidFill>
              <a:latin typeface="Tw Cen MT" charset="0"/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1589"/>
            <a:ext cx="711200" cy="2444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defRPr sz="1400" b="1">
                <a:solidFill>
                  <a:srgbClr val="FFFFFF"/>
                </a:solidFill>
              </a:defRPr>
            </a:lvl1pPr>
          </a:lstStyle>
          <a:p>
            <a:fld id="{5AE03BC1-6732-6441-ABFF-6AE1B7A8869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A5AB81"/>
        </a:buClr>
        <a:buSzPct val="75000"/>
        <a:buFont typeface="Wingdings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4233" y="5051426"/>
            <a:ext cx="4766733" cy="1806575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2117" y="5051426"/>
            <a:ext cx="12194117" cy="180657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6434" y="365126"/>
            <a:ext cx="10028767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96434" y="1100138"/>
            <a:ext cx="10028767" cy="357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68818" y="5870576"/>
            <a:ext cx="2901949" cy="201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rgbClr val="FFFFFF"/>
                </a:solidFill>
                <a:latin typeface="Arial" charset="0"/>
              </a:defRPr>
            </a:lvl1pPr>
          </a:lstStyle>
          <a:p>
            <a:pPr>
              <a:defRPr/>
            </a:pPr>
            <a:fld id="{2963240F-FC65-44ED-9421-7AA0FB0CC610}" type="datetimeFigureOut">
              <a:rPr lang="en-US">
                <a:ea typeface="+mn-ea"/>
              </a:rPr>
              <a:pPr>
                <a:defRPr/>
              </a:pPr>
              <a:t>10/29/17</a:t>
            </a:fld>
            <a:endParaRPr lang="en-US"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90533" y="6284914"/>
            <a:ext cx="62992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1000" cap="all" spc="200" baseline="0">
                <a:solidFill>
                  <a:srgbClr val="FFFFFF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01400" y="6170614"/>
            <a:ext cx="670984" cy="503237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wrap="square" lIns="9144" tIns="9144" rIns="9144" bIns="9144" numCol="1" anchor="ctr" anchorCtr="0" compatLnSpc="1">
            <a:prstTxWarp prst="textNoShape">
              <a:avLst/>
            </a:prstTxWarp>
            <a:normAutofit/>
          </a:bodyPr>
          <a:lstStyle>
            <a:lvl1pPr algn="ctr" eaLnBrk="1" hangingPunct="1">
              <a:defRPr sz="160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3A10E68A-56B7-4236-87C2-2C44A52A1FFC}" type="slidenum">
              <a:rPr lang="en-US" altLang="en-US" smtClean="0">
                <a:ea typeface="+mn-ea"/>
              </a:rPr>
              <a:pPr/>
              <a:t>‹#›</a:t>
            </a:fld>
            <a:endParaRPr lang="en-US" altLang="en-US" smtClean="0"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5580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9" r:id="rId1"/>
    <p:sldLayoutId id="2147484060" r:id="rId2"/>
    <p:sldLayoutId id="2147484061" r:id="rId3"/>
    <p:sldLayoutId id="2147484062" r:id="rId4"/>
    <p:sldLayoutId id="2147484063" r:id="rId5"/>
    <p:sldLayoutId id="2147484064" r:id="rId6"/>
    <p:sldLayoutId id="2147484065" r:id="rId7"/>
    <p:sldLayoutId id="2147484066" r:id="rId8"/>
    <p:sldLayoutId id="2147484067" r:id="rId9"/>
    <p:sldLayoutId id="2147484068" r:id="rId10"/>
    <p:sldLayoutId id="214748406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kern="1200" cap="all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anose="020B06030201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anose="020B06030201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anose="020B06030201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anose="020B06030201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anose="020B06030201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anose="020B06030201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anose="020B06030201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anose="020B0603020102020204" pitchFamily="34" charset="0"/>
        </a:defRPr>
      </a:lvl9pPr>
    </p:titleStyle>
    <p:bodyStyle>
      <a:lvl1pPr marL="342900" indent="-342900" algn="l" rtl="0" eaLnBrk="0" fontAlgn="base" hangingPunct="0">
        <a:spcBef>
          <a:spcPts val="800"/>
        </a:spcBef>
        <a:spcAft>
          <a:spcPct val="0"/>
        </a:spcAft>
        <a:buFont typeface="Arial" panose="020B0604020202020204" pitchFamily="34" charset="0"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038" indent="-173038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1638" indent="-16351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238" indent="-16351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8838" indent="-173038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eg"/><Relationship Id="rId3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863600" y="1905000"/>
            <a:ext cx="10541000" cy="2628900"/>
          </a:xfrm>
        </p:spPr>
        <p:txBody>
          <a:bodyPr/>
          <a:lstStyle/>
          <a:p>
            <a:r>
              <a:rPr lang="en-US" sz="3600" dirty="0" smtClean="0"/>
              <a:t>Flow in plant canopies</a:t>
            </a:r>
            <a:br>
              <a:rPr lang="en-US" sz="3600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>4</a:t>
            </a:r>
            <a:r>
              <a:rPr lang="en-US" dirty="0" smtClean="0"/>
              <a:t>. shear instability and transition to turbulence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98153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770710" y="228600"/>
            <a:ext cx="9519466" cy="990600"/>
          </a:xfrm>
        </p:spPr>
        <p:txBody>
          <a:bodyPr/>
          <a:lstStyle/>
          <a:p>
            <a:pPr eaLnBrk="1" hangingPunct="1"/>
            <a:r>
              <a:rPr lang="en-US" altLang="en-US" sz="3200" dirty="0" smtClean="0">
                <a:solidFill>
                  <a:schemeClr val="tx1"/>
                </a:solidFill>
              </a:rPr>
              <a:t>Instability mechanisms</a:t>
            </a:r>
            <a:endParaRPr lang="en-US" altLang="en-US" sz="3200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2986" y="1634815"/>
            <a:ext cx="8229600" cy="508739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65613" y="2008413"/>
            <a:ext cx="2307042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/>
              <a:t>Static instability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6945085" y="1981200"/>
            <a:ext cx="2359941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/>
              <a:t>Shear instability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32410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770710" y="228600"/>
            <a:ext cx="9519466" cy="990600"/>
          </a:xfrm>
        </p:spPr>
        <p:txBody>
          <a:bodyPr/>
          <a:lstStyle/>
          <a:p>
            <a:pPr eaLnBrk="1" hangingPunct="1"/>
            <a:r>
              <a:rPr lang="en-US" altLang="en-US" sz="3200" dirty="0" smtClean="0">
                <a:solidFill>
                  <a:schemeClr val="tx1"/>
                </a:solidFill>
              </a:rPr>
              <a:t>Plane wave motion </a:t>
            </a:r>
            <a:endParaRPr lang="en-US" altLang="en-US" sz="32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571" y="1683802"/>
            <a:ext cx="7680960" cy="474823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88329" y="1551214"/>
            <a:ext cx="14830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wavelength</a:t>
            </a:r>
            <a:endParaRPr 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4855029" y="4152901"/>
            <a:ext cx="8980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period</a:t>
            </a: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7984671" y="2171700"/>
            <a:ext cx="33202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Wave motion pattern in 3-d </a:t>
            </a:r>
          </a:p>
          <a:p>
            <a:r>
              <a:rPr lang="en-US" sz="2000" dirty="0" smtClean="0"/>
              <a:t>space</a:t>
            </a:r>
            <a:endParaRPr 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7990114" y="4789715"/>
            <a:ext cx="33041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Temperature time series </a:t>
            </a:r>
          </a:p>
          <a:p>
            <a:r>
              <a:rPr lang="en-US" sz="2000" dirty="0"/>
              <a:t>o</a:t>
            </a:r>
            <a:r>
              <a:rPr lang="en-US" sz="2000" dirty="0" smtClean="0"/>
              <a:t>bserved at a fixed location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770710" y="228600"/>
            <a:ext cx="9519466" cy="990600"/>
          </a:xfrm>
        </p:spPr>
        <p:txBody>
          <a:bodyPr/>
          <a:lstStyle/>
          <a:p>
            <a:pPr eaLnBrk="1" hangingPunct="1"/>
            <a:r>
              <a:rPr lang="en-US" altLang="en-US" sz="3200" dirty="0">
                <a:solidFill>
                  <a:schemeClr val="tx1"/>
                </a:solidFill>
              </a:rPr>
              <a:t>W</a:t>
            </a:r>
            <a:r>
              <a:rPr lang="en-US" altLang="en-US" sz="3200" dirty="0" smtClean="0">
                <a:solidFill>
                  <a:schemeClr val="tx1"/>
                </a:solidFill>
              </a:rPr>
              <a:t>ave motion observed in a deciduous forest</a:t>
            </a:r>
            <a:endParaRPr lang="en-US" altLang="en-US" sz="3200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2540" y="1760678"/>
            <a:ext cx="7063755" cy="463144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43151" y="1672318"/>
            <a:ext cx="390026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Air temperature time series observed at the height indicated (m).</a:t>
            </a:r>
          </a:p>
          <a:p>
            <a:endParaRPr lang="en-US" sz="2000" dirty="0" smtClean="0"/>
          </a:p>
          <a:p>
            <a:r>
              <a:rPr lang="en-US" sz="2000" dirty="0" smtClean="0"/>
              <a:t>Canopy height is 18 m</a:t>
            </a:r>
            <a:endParaRPr 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485775" y="3496356"/>
            <a:ext cx="39719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Facts:</a:t>
            </a:r>
          </a:p>
          <a:p>
            <a:pPr marL="457200" indent="-457200">
              <a:buAutoNum type="arabicParenR"/>
            </a:pPr>
            <a:r>
              <a:rPr lang="en-US" sz="2000" dirty="0" smtClean="0"/>
              <a:t>Wave speed of propagation is ~40% higher than the wind speed at the top of the canopy</a:t>
            </a:r>
          </a:p>
          <a:p>
            <a:pPr marL="457200" indent="-457200">
              <a:buAutoNum type="arabicParenR"/>
            </a:pPr>
            <a:r>
              <a:rPr lang="en-US" sz="2000" dirty="0" smtClean="0"/>
              <a:t>Wave propagates in the direction of the mean wind</a:t>
            </a:r>
          </a:p>
          <a:p>
            <a:pPr marL="457200" indent="-457200">
              <a:buAutoNum type="arabicParenR"/>
            </a:pPr>
            <a:r>
              <a:rPr lang="en-US" sz="2000" dirty="0" smtClean="0"/>
              <a:t>Wavelength is about 4 times the canopy height</a:t>
            </a:r>
          </a:p>
        </p:txBody>
      </p:sp>
    </p:spTree>
    <p:extLst>
      <p:ext uri="{BB962C8B-B14F-4D97-AF65-F5344CB8AC3E}">
        <p14:creationId xmlns:p14="http://schemas.microsoft.com/office/powerpoint/2010/main" val="1241561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946" y="2935718"/>
            <a:ext cx="6264165" cy="3075704"/>
          </a:xfrm>
        </p:spPr>
      </p:pic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602544" y="0"/>
            <a:ext cx="9519466" cy="990600"/>
          </a:xfrm>
        </p:spPr>
        <p:txBody>
          <a:bodyPr/>
          <a:lstStyle/>
          <a:p>
            <a:pPr eaLnBrk="1" hangingPunct="1"/>
            <a:r>
              <a:rPr lang="en-US" altLang="en-US" sz="3200" dirty="0" smtClean="0">
                <a:solidFill>
                  <a:schemeClr val="tx1"/>
                </a:solidFill>
              </a:rPr>
              <a:t>Wave motion observed above an orchard canopy</a:t>
            </a:r>
            <a:endParaRPr lang="en-US" altLang="en-US" sz="32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2610" y="1753913"/>
            <a:ext cx="49247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Backscatter intensity of a Lidar scan over </a:t>
            </a:r>
          </a:p>
          <a:p>
            <a:r>
              <a:rPr lang="en-US" sz="2000" dirty="0" smtClean="0"/>
              <a:t>an orchard, showing wave motion pattern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173233" y="6460671"/>
            <a:ext cx="19143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Source: Mayor (2017)</a:t>
            </a:r>
            <a:endParaRPr lang="en-US" sz="1400" dirty="0"/>
          </a:p>
        </p:txBody>
      </p:sp>
      <p:pic>
        <p:nvPicPr>
          <p:cNvPr id="9" name="Content Placeholder 3" descr="croppedmapwithnotes_SDM_22BLT.pd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288" r="-28288"/>
          <a:stretch>
            <a:fillRect/>
          </a:stretch>
        </p:blipFill>
        <p:spPr>
          <a:xfrm>
            <a:off x="3333072" y="792480"/>
            <a:ext cx="10896957" cy="5992907"/>
          </a:xfrm>
          <a:prstGeom prst="rect">
            <a:avLst/>
          </a:prstGeom>
        </p:spPr>
      </p:pic>
      <p:pic>
        <p:nvPicPr>
          <p:cNvPr id="10" name="Picture 9" descr="Figure_04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6998" y="3886297"/>
            <a:ext cx="2529255" cy="252408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505675" y="3023618"/>
            <a:ext cx="34116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Raman-shifted Eye-safe Aerosol Lidar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prstClr val="black"/>
                </a:solidFill>
              </a:rPr>
              <a:t>(REAL)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333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8637" y="3357562"/>
            <a:ext cx="7132320" cy="29718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614863" y="3057525"/>
            <a:ext cx="2014537" cy="30718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"/>
          </p:nvPr>
        </p:nvSpPr>
        <p:spPr>
          <a:xfrm>
            <a:off x="560832" y="1591056"/>
            <a:ext cx="11198352" cy="4495800"/>
          </a:xfrm>
        </p:spPr>
        <p:txBody>
          <a:bodyPr/>
          <a:lstStyle/>
          <a:p>
            <a:r>
              <a:rPr lang="en-US" sz="2400" dirty="0" smtClean="0"/>
              <a:t>Plane wave solution for the vertical velocity</a:t>
            </a:r>
          </a:p>
          <a:p>
            <a:endParaRPr lang="en-US" sz="2400" dirty="0" smtClean="0"/>
          </a:p>
          <a:p>
            <a:endParaRPr lang="en-US" sz="2400" dirty="0"/>
          </a:p>
          <a:p>
            <a:r>
              <a:rPr lang="en-US" sz="2400" dirty="0" smtClean="0"/>
              <a:t>Stability class</a:t>
            </a:r>
          </a:p>
          <a:p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endParaRPr lang="en-US" sz="2400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770710" y="228600"/>
            <a:ext cx="9519466" cy="990600"/>
          </a:xfrm>
        </p:spPr>
        <p:txBody>
          <a:bodyPr/>
          <a:lstStyle/>
          <a:p>
            <a:pPr eaLnBrk="1" hangingPunct="1"/>
            <a:r>
              <a:rPr lang="en-US" altLang="en-US" sz="3200" dirty="0" smtClean="0">
                <a:solidFill>
                  <a:schemeClr val="tx1"/>
                </a:solidFill>
              </a:rPr>
              <a:t>Plane wave solution and shear instability </a:t>
            </a:r>
            <a:endParaRPr lang="en-US" altLang="en-US" sz="32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4688" y="2189742"/>
            <a:ext cx="5394970" cy="43891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75052" y="3641977"/>
            <a:ext cx="2932182" cy="13655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678737" y="3090863"/>
            <a:ext cx="2209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An unstable wave</a:t>
            </a:r>
            <a:endParaRPr lang="en-US" sz="2000" dirty="0"/>
          </a:p>
        </p:txBody>
      </p:sp>
      <p:sp>
        <p:nvSpPr>
          <p:cNvPr id="7" name="Rectangle 6"/>
          <p:cNvSpPr/>
          <p:nvPr/>
        </p:nvSpPr>
        <p:spPr>
          <a:xfrm>
            <a:off x="6357938" y="2828924"/>
            <a:ext cx="5457825" cy="345757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288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770710" y="228600"/>
            <a:ext cx="9519466" cy="990600"/>
          </a:xfrm>
        </p:spPr>
        <p:txBody>
          <a:bodyPr/>
          <a:lstStyle/>
          <a:p>
            <a:pPr eaLnBrk="1" hangingPunct="1"/>
            <a:r>
              <a:rPr lang="en-US" altLang="en-US" sz="3200" dirty="0" smtClean="0">
                <a:solidFill>
                  <a:schemeClr val="tx1"/>
                </a:solidFill>
              </a:rPr>
              <a:t>The plane mixing layer analogy</a:t>
            </a:r>
            <a:endParaRPr lang="en-US" altLang="en-US" sz="32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603" y="3328008"/>
            <a:ext cx="7132320" cy="2971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0112" y="2667355"/>
            <a:ext cx="9326880" cy="38862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36852" y="2584922"/>
            <a:ext cx="29601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 plane-mixing layer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11045952" y="1609344"/>
            <a:ext cx="6437376" cy="4663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8635565" y="2282734"/>
            <a:ext cx="28921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Canopy wind profile</a:t>
            </a:r>
            <a:endParaRPr lang="en-US" sz="2400" dirty="0"/>
          </a:p>
        </p:txBody>
      </p:sp>
      <p:sp>
        <p:nvSpPr>
          <p:cNvPr id="8" name="Oval 7"/>
          <p:cNvSpPr/>
          <p:nvPr/>
        </p:nvSpPr>
        <p:spPr>
          <a:xfrm>
            <a:off x="5731329" y="4547398"/>
            <a:ext cx="182880" cy="182880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9704615" y="4569170"/>
            <a:ext cx="182880" cy="182880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/>
          <p:cNvCxnSpPr>
            <a:stCxn id="20" idx="2"/>
          </p:cNvCxnSpPr>
          <p:nvPr/>
        </p:nvCxnSpPr>
        <p:spPr>
          <a:xfrm flipH="1">
            <a:off x="5943601" y="2564002"/>
            <a:ext cx="685639" cy="19100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20" idx="2"/>
          </p:cNvCxnSpPr>
          <p:nvPr/>
        </p:nvCxnSpPr>
        <p:spPr>
          <a:xfrm>
            <a:off x="6629240" y="2564002"/>
            <a:ext cx="2988289" cy="20406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5081380" y="1733005"/>
            <a:ext cx="30957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70C0"/>
                </a:solidFill>
              </a:rPr>
              <a:t>Inflection point where</a:t>
            </a:r>
          </a:p>
          <a:p>
            <a:r>
              <a:rPr lang="en-US" sz="2400" dirty="0">
                <a:solidFill>
                  <a:srgbClr val="0070C0"/>
                </a:solidFill>
              </a:rPr>
              <a:t>w</a:t>
            </a:r>
            <a:r>
              <a:rPr lang="en-US" sz="2400" dirty="0" smtClean="0">
                <a:solidFill>
                  <a:srgbClr val="0070C0"/>
                </a:solidFill>
              </a:rPr>
              <a:t>ind shear is largest</a:t>
            </a:r>
            <a:endParaRPr lang="en-US" sz="2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980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770710" y="228600"/>
            <a:ext cx="9519466" cy="990600"/>
          </a:xfrm>
        </p:spPr>
        <p:txBody>
          <a:bodyPr/>
          <a:lstStyle/>
          <a:p>
            <a:pPr eaLnBrk="1" hangingPunct="1"/>
            <a:r>
              <a:rPr lang="en-US" altLang="en-US" sz="3200" dirty="0" smtClean="0">
                <a:solidFill>
                  <a:schemeClr val="tx1"/>
                </a:solidFill>
              </a:rPr>
              <a:t>Coherent eddies in plant canopies</a:t>
            </a:r>
            <a:endParaRPr lang="en-US" altLang="en-US" sz="3200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65740" y="2878790"/>
            <a:ext cx="8229600" cy="254369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38210" y="2093516"/>
            <a:ext cx="44962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Temperature ramp over a forest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-3324001" y="2533338"/>
            <a:ext cx="3462728" cy="31929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8898" y="1751216"/>
            <a:ext cx="4501905" cy="486766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459890" y="949131"/>
            <a:ext cx="4582858" cy="83099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Temperature ramp at six heights</a:t>
            </a:r>
          </a:p>
          <a:p>
            <a:pPr algn="ctr"/>
            <a:r>
              <a:rPr lang="en-US" sz="2400" dirty="0"/>
              <a:t>i</a:t>
            </a:r>
            <a:r>
              <a:rPr lang="en-US" sz="2400" dirty="0" smtClean="0"/>
              <a:t>n a forest</a:t>
            </a:r>
            <a:endParaRPr lang="en-US" sz="2400" dirty="0"/>
          </a:p>
        </p:txBody>
      </p:sp>
      <p:sp>
        <p:nvSpPr>
          <p:cNvPr id="8" name="Left Arrow 7"/>
          <p:cNvSpPr/>
          <p:nvPr/>
        </p:nvSpPr>
        <p:spPr>
          <a:xfrm>
            <a:off x="10523912" y="3574472"/>
            <a:ext cx="299258" cy="13300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0807932" y="3393071"/>
            <a:ext cx="12344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Treetop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9632753" y="6362491"/>
            <a:ext cx="21932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Source: Gao et al. (1989)</a:t>
            </a:r>
            <a:endParaRPr lang="en-US" sz="1400" dirty="0"/>
          </a:p>
        </p:txBody>
      </p:sp>
      <p:cxnSp>
        <p:nvCxnSpPr>
          <p:cNvPr id="4" name="Straight Connector 3"/>
          <p:cNvCxnSpPr/>
          <p:nvPr/>
        </p:nvCxnSpPr>
        <p:spPr>
          <a:xfrm flipH="1" flipV="1">
            <a:off x="8912772" y="1902373"/>
            <a:ext cx="189187" cy="4172606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 flipV="1">
            <a:off x="9380483" y="1928648"/>
            <a:ext cx="189187" cy="4172606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 flipV="1">
            <a:off x="9953297" y="1975945"/>
            <a:ext cx="189187" cy="4172606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7569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3776</TotalTime>
  <Words>193</Words>
  <Application>Microsoft Macintosh PowerPoint</Application>
  <PresentationFormat>Widescreen</PresentationFormat>
  <Paragraphs>49</Paragraphs>
  <Slides>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Franklin Gothic Book</vt:lpstr>
      <vt:lpstr>Franklin Gothic Medium</vt:lpstr>
      <vt:lpstr>Times New Roman</vt:lpstr>
      <vt:lpstr>Tunga</vt:lpstr>
      <vt:lpstr>Tw Cen MT</vt:lpstr>
      <vt:lpstr>Wingdings</vt:lpstr>
      <vt:lpstr>Wingdings 2</vt:lpstr>
      <vt:lpstr>Arial</vt:lpstr>
      <vt:lpstr>Median</vt:lpstr>
      <vt:lpstr>Angles</vt:lpstr>
      <vt:lpstr>Flow in plant canopies  4. shear instability and transition to turbulence</vt:lpstr>
      <vt:lpstr>Instability mechanisms</vt:lpstr>
      <vt:lpstr>Plane wave motion </vt:lpstr>
      <vt:lpstr>Wave motion observed in a deciduous forest</vt:lpstr>
      <vt:lpstr>Wave motion observed above an orchard canopy</vt:lpstr>
      <vt:lpstr>Plane wave solution and shear instability </vt:lpstr>
      <vt:lpstr>The plane mixing layer analogy</vt:lpstr>
      <vt:lpstr>Coherent eddies in plant canopies</vt:lpstr>
    </vt:vector>
  </TitlesOfParts>
  <Company>Yale University</Company>
  <LinksUpToDate>false</LinksUpToDate>
  <SharedDoc>false</SharedDoc>
  <HyperlinksChanged>false</HyperlinksChanged>
  <AppVersion>15.0023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rxsmith</dc:creator>
  <cp:lastModifiedBy>Microsoft Office User</cp:lastModifiedBy>
  <cp:revision>403</cp:revision>
  <cp:lastPrinted>2014-01-28T01:06:42Z</cp:lastPrinted>
  <dcterms:created xsi:type="dcterms:W3CDTF">2007-09-17T10:00:58Z</dcterms:created>
  <dcterms:modified xsi:type="dcterms:W3CDTF">2017-10-29T18:21:19Z</dcterms:modified>
</cp:coreProperties>
</file>