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3"/>
  </p:notesMasterIdLst>
  <p:sldIdLst>
    <p:sldId id="439" r:id="rId3"/>
    <p:sldId id="488" r:id="rId4"/>
    <p:sldId id="515" r:id="rId5"/>
    <p:sldId id="493" r:id="rId6"/>
    <p:sldId id="519" r:id="rId7"/>
    <p:sldId id="516" r:id="rId8"/>
    <p:sldId id="517" r:id="rId9"/>
    <p:sldId id="520" r:id="rId10"/>
    <p:sldId id="521" r:id="rId11"/>
    <p:sldId id="522" r:id="rId12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2" autoAdjust="0"/>
    <p:restoredTop sz="92321" autoAdjust="0"/>
  </p:normalViewPr>
  <p:slideViewPr>
    <p:cSldViewPr snapToGrid="0">
      <p:cViewPr varScale="1">
        <p:scale>
          <a:sx n="88" d="100"/>
          <a:sy n="88" d="100"/>
        </p:scale>
        <p:origin x="1080" y="176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253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860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923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11/13/17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6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Energy Balance, evaporation, and surface temperature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2</a:t>
            </a:r>
            <a:r>
              <a:rPr lang="en-US" dirty="0" smtClean="0"/>
              <a:t>. Canopy-scale fluxes and big-leaf model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7946" y="1761604"/>
            <a:ext cx="11191286" cy="4435995"/>
          </a:xfrm>
        </p:spPr>
        <p:txBody>
          <a:bodyPr/>
          <a:lstStyle/>
          <a:p>
            <a:r>
              <a:rPr lang="en-US" sz="2400" dirty="0" smtClean="0"/>
              <a:t>According to the Priestley-Taylor model, does the Bowen ratio of a lake increase or decrease with increasing temperature?</a:t>
            </a:r>
          </a:p>
          <a:p>
            <a:r>
              <a:rPr lang="en-US" sz="2400" dirty="0" smtClean="0"/>
              <a:t>Under the same atmospheric conditions, which lake </a:t>
            </a:r>
            <a:r>
              <a:rPr lang="en-US" sz="2400" smtClean="0"/>
              <a:t>has a higher </a:t>
            </a:r>
            <a:r>
              <a:rPr lang="en-US" sz="2400" dirty="0" smtClean="0"/>
              <a:t>Bowen ratio: a high-altitude lake or a lake at sea level? </a:t>
            </a:r>
          </a:p>
          <a:p>
            <a:r>
              <a:rPr lang="en-US" sz="2400" dirty="0" smtClean="0"/>
              <a:t>Will lake evaporation rate increase or decrease in a warmer climate?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12608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Questions about lake evaporation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Energy balance of a canopy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389888"/>
            <a:ext cx="10972800" cy="67831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4700" y="1663700"/>
            <a:ext cx="6896100" cy="678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0300" y="5168900"/>
            <a:ext cx="6438900" cy="3136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"/>
          </p:nvPr>
        </p:nvSpPr>
        <p:spPr>
          <a:xfrm>
            <a:off x="696191" y="1843900"/>
            <a:ext cx="6568209" cy="4518800"/>
          </a:xfrm>
        </p:spPr>
        <p:txBody>
          <a:bodyPr/>
          <a:lstStyle/>
          <a:p>
            <a:r>
              <a:rPr lang="en-US" sz="2400" dirty="0" smtClean="0"/>
              <a:t>Energy balance equation (ignoring the heat storage term)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085" y="2832608"/>
            <a:ext cx="250546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542288"/>
            <a:ext cx="5486400" cy="3392424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big-leaf conceptualization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11" name="Content Placeholder 1"/>
          <p:cNvSpPr>
            <a:spLocks noGrp="1"/>
          </p:cNvSpPr>
          <p:nvPr>
            <p:ph sz="quarter" idx="1"/>
          </p:nvPr>
        </p:nvSpPr>
        <p:spPr>
          <a:xfrm>
            <a:off x="696191" y="1767700"/>
            <a:ext cx="6669809" cy="1515827"/>
          </a:xfrm>
        </p:spPr>
        <p:txBody>
          <a:bodyPr/>
          <a:lstStyle/>
          <a:p>
            <a:r>
              <a:rPr lang="en-US" sz="2400" dirty="0" smtClean="0"/>
              <a:t>The energy and water exchanges between the foliage layer (plus the ground surface) with the atmosphere are approximated by a “big leaf”</a:t>
            </a:r>
          </a:p>
          <a:p>
            <a:r>
              <a:rPr lang="en-US" sz="2400" dirty="0" smtClean="0"/>
              <a:t>This hypothetical leaf is located at the zero-plane displacement</a:t>
            </a:r>
          </a:p>
          <a:p>
            <a:r>
              <a:rPr lang="en-US" sz="2400" dirty="0" smtClean="0"/>
              <a:t>Its temperature is approximated by the surface temperature </a:t>
            </a:r>
            <a:r>
              <a:rPr lang="en-US" sz="2400" i="1" dirty="0" err="1" smtClean="0"/>
              <a:t>Ts</a:t>
            </a:r>
            <a:endParaRPr lang="en-US" sz="2400" i="1" dirty="0" smtClean="0"/>
          </a:p>
          <a:p>
            <a:r>
              <a:rPr lang="en-US" sz="2400" dirty="0" smtClean="0"/>
              <a:t>A bulk stoma is the effective source of water vapor; its diffusion resistance to water vapor 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c</a:t>
            </a:r>
            <a:r>
              <a:rPr lang="en-US" sz="2400" dirty="0" smtClean="0"/>
              <a:t> is called canopy resistance</a:t>
            </a:r>
          </a:p>
        </p:txBody>
      </p:sp>
    </p:spTree>
    <p:extLst>
      <p:ext uri="{BB962C8B-B14F-4D97-AF65-F5344CB8AC3E}">
        <p14:creationId xmlns:p14="http://schemas.microsoft.com/office/powerpoint/2010/main" val="17087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985" y="2894645"/>
            <a:ext cx="2261620" cy="89611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72179" y="1454342"/>
            <a:ext cx="7225621" cy="5606858"/>
          </a:xfrm>
        </p:spPr>
        <p:txBody>
          <a:bodyPr/>
          <a:lstStyle/>
          <a:p>
            <a:r>
              <a:rPr lang="en-US" sz="2400" dirty="0" smtClean="0"/>
              <a:t>Energy balance:</a:t>
            </a:r>
          </a:p>
          <a:p>
            <a:endParaRPr lang="en-US" sz="2400" dirty="0" smtClean="0"/>
          </a:p>
          <a:p>
            <a:endParaRPr lang="en-US" sz="1000" dirty="0" smtClean="0"/>
          </a:p>
          <a:p>
            <a:r>
              <a:rPr lang="en-US" sz="2400" dirty="0" smtClean="0"/>
              <a:t>Sensible heat flux:</a:t>
            </a:r>
          </a:p>
          <a:p>
            <a:endParaRPr lang="en-US" sz="2400" dirty="0" smtClean="0"/>
          </a:p>
          <a:p>
            <a:endParaRPr lang="en-US" sz="1000" dirty="0" smtClean="0"/>
          </a:p>
          <a:p>
            <a:r>
              <a:rPr lang="en-US" sz="2400" dirty="0" smtClean="0"/>
              <a:t>Latent heat flux: </a:t>
            </a:r>
          </a:p>
          <a:p>
            <a:endParaRPr lang="en-US" sz="2400" dirty="0"/>
          </a:p>
          <a:p>
            <a:endParaRPr lang="en-US" sz="1000" dirty="0" smtClean="0"/>
          </a:p>
          <a:p>
            <a:r>
              <a:rPr lang="en-US" sz="2400" dirty="0" smtClean="0"/>
              <a:t>Linear approximation for saturation vapor pressure 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System of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678688"/>
            <a:ext cx="6583680" cy="40699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7985" y="1984883"/>
            <a:ext cx="2505462" cy="4876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395" y="4212842"/>
            <a:ext cx="1969012" cy="72542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3978" y="5422898"/>
            <a:ext cx="3919736" cy="57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35679" y="1543242"/>
                <a:ext cx="10984821" cy="1932880"/>
              </a:xfrm>
            </p:spPr>
            <p:txBody>
              <a:bodyPr/>
              <a:lstStyle/>
              <a:p>
                <a:r>
                  <a:rPr lang="en-US" sz="2400" dirty="0" smtClean="0"/>
                  <a:t>Penman-</a:t>
                </a:r>
                <a:r>
                  <a:rPr lang="en-US" sz="2400" dirty="0" err="1" smtClean="0"/>
                  <a:t>Monteith</a:t>
                </a:r>
                <a:r>
                  <a:rPr lang="en-US" sz="2400" dirty="0" smtClean="0"/>
                  <a:t> big-leaf model of canopy evapotranspiration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Canopy or surface temperature: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dirty="0" smtClean="0"/>
                  <a:t> aerodynamic resistance (s </a:t>
                </a:r>
                <a:r>
                  <a:rPr lang="en-US" sz="2400" dirty="0"/>
                  <a:t>m</a:t>
                </a:r>
                <a:r>
                  <a:rPr lang="en-US" sz="2400" baseline="30000" dirty="0"/>
                  <a:t>-1</a:t>
                </a:r>
                <a:r>
                  <a:rPr lang="en-US" sz="240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canopy resistance (s </a:t>
                </a:r>
                <a:r>
                  <a:rPr lang="en-US" sz="2400" dirty="0"/>
                  <a:t>m</a:t>
                </a:r>
                <a:r>
                  <a:rPr lang="en-US" sz="2400" baseline="30000" dirty="0"/>
                  <a:t>-1</a:t>
                </a:r>
                <a:r>
                  <a:rPr lang="en-US" sz="2400" dirty="0"/>
                  <a:t>)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  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35679" y="1543242"/>
                <a:ext cx="10984821" cy="1932880"/>
              </a:xfrm>
              <a:blipFill rotWithShape="0">
                <a:blip r:embed="rId2"/>
                <a:stretch>
                  <a:fillRect l="-111" t="-2524" b="-119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The big-leaf solution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362" y="2179826"/>
            <a:ext cx="4035560" cy="8046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791" y="3851654"/>
            <a:ext cx="6400814" cy="8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0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35679" y="1543241"/>
            <a:ext cx="6146121" cy="4600383"/>
          </a:xfrm>
        </p:spPr>
        <p:txBody>
          <a:bodyPr/>
          <a:lstStyle/>
          <a:p>
            <a:r>
              <a:rPr lang="en-US" sz="2400" dirty="0" smtClean="0"/>
              <a:t>Land evapotranspiration is controlled by two sets of conditions: atmospheric demand and physiological control</a:t>
            </a:r>
          </a:p>
          <a:p>
            <a:r>
              <a:rPr lang="en-US" sz="2400" dirty="0" smtClean="0"/>
              <a:t>Atmospheric demand refers to atmospheric influences on evapotranspiration, including available energy and air humidity</a:t>
            </a:r>
          </a:p>
          <a:p>
            <a:r>
              <a:rPr lang="en-US" sz="2400" dirty="0" smtClean="0"/>
              <a:t>Physiological control is expressed by canopy resistance 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c</a:t>
            </a:r>
            <a:endParaRPr lang="en-US" sz="2400" i="1" baseline="-25000" dirty="0" smtClean="0"/>
          </a:p>
          <a:p>
            <a:r>
              <a:rPr lang="en-US" sz="2400" dirty="0" smtClean="0"/>
              <a:t>In moist climate, ET is energy limited; in dry climate, ET is limited by high canopy resistance (as a result of low soil moisture)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Atmospheric demand versus physiological control on ET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762" y="3195826"/>
            <a:ext cx="4035560" cy="804674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 rot="16200000">
            <a:off x="9264650" y="2622550"/>
            <a:ext cx="190500" cy="96520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Brace 21"/>
          <p:cNvSpPr/>
          <p:nvPr/>
        </p:nvSpPr>
        <p:spPr>
          <a:xfrm rot="16200000">
            <a:off x="10814050" y="2901950"/>
            <a:ext cx="279400" cy="44450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274300" y="3644900"/>
            <a:ext cx="368300" cy="3683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9334500" y="2514600"/>
            <a:ext cx="228600" cy="406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0668000" y="2565400"/>
            <a:ext cx="2540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851900" y="1917700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Atmospheric influence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0210800" y="4089400"/>
            <a:ext cx="215900" cy="304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661400" y="440690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Physiological influence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2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35679" y="1679877"/>
            <a:ext cx="10984821" cy="4044758"/>
          </a:xfrm>
        </p:spPr>
        <p:txBody>
          <a:bodyPr/>
          <a:lstStyle/>
          <a:p>
            <a:r>
              <a:rPr lang="en-US" sz="2400" dirty="0" smtClean="0"/>
              <a:t>Potential evaporation: the rate of evapotranspiration if soil water supply is unlimited; a measure of atmospheric demand for evaporation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Penman-</a:t>
            </a:r>
            <a:r>
              <a:rPr lang="en-US" sz="2400" dirty="0" err="1" smtClean="0"/>
              <a:t>Monteith</a:t>
            </a:r>
            <a:r>
              <a:rPr lang="en-US" sz="2400" dirty="0" smtClean="0"/>
              <a:t> model of potential evaporation: 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Potential evaporation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053" y="4297868"/>
            <a:ext cx="4663450" cy="975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298" y="3965764"/>
            <a:ext cx="4035560" cy="80467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114800" y="4831639"/>
            <a:ext cx="0" cy="3714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69461" y="4431096"/>
            <a:ext cx="315310" cy="3626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37931" y="520360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en-US" sz="2400" dirty="0"/>
          </a:p>
        </p:txBody>
      </p:sp>
      <p:cxnSp>
        <p:nvCxnSpPr>
          <p:cNvPr id="10" name="Elbow Connector 9"/>
          <p:cNvCxnSpPr/>
          <p:nvPr/>
        </p:nvCxnSpPr>
        <p:spPr>
          <a:xfrm>
            <a:off x="5529262" y="4429125"/>
            <a:ext cx="962682" cy="380343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53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67946" y="1761604"/>
                <a:ext cx="11191286" cy="4435995"/>
              </a:xfrm>
            </p:spPr>
            <p:txBody>
              <a:bodyPr/>
              <a:lstStyle/>
              <a:p>
                <a:r>
                  <a:rPr lang="en-US" sz="2400" dirty="0" smtClean="0"/>
                  <a:t>The Priestley-Taylor equation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Empirical coefficient: </a:t>
                </a:r>
                <a:endParaRPr lang="en-US" sz="2400" dirty="0"/>
              </a:p>
              <a:p>
                <a:r>
                  <a:rPr lang="en-US" sz="2400" dirty="0" smtClean="0"/>
                  <a:t>Only data on radiation (and heat conduction into the water) are required; there is no need for measurement of vapor pressure deficit </a:t>
                </a:r>
                <a:endParaRPr lang="en-US" sz="2400" dirty="0"/>
              </a:p>
              <a:p>
                <a:r>
                  <a:rPr lang="en-US" sz="2400" dirty="0" smtClean="0"/>
                  <a:t>Good for water bodies and wetland systems</a:t>
                </a:r>
                <a:endParaRPr lang="en-US" sz="2400" dirty="0"/>
              </a:p>
              <a:p>
                <a:r>
                  <a:rPr lang="en-US" sz="2400" dirty="0" smtClean="0"/>
                  <a:t>For forests,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 smtClean="0"/>
                  <a:t> is lower than 1.26, even with ample soil moisture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67946" y="1761604"/>
                <a:ext cx="11191286" cy="4435995"/>
              </a:xfrm>
              <a:blipFill rotWithShape="0">
                <a:blip r:embed="rId3"/>
                <a:stretch>
                  <a:fillRect l="-109" t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12608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Priestley-Taylor model of potential evaporation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817" y="2246374"/>
            <a:ext cx="3212598" cy="871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265" y="3691341"/>
            <a:ext cx="1170434" cy="29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9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12608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Validation of the Priestley-Taylor model, Lake </a:t>
            </a:r>
            <a:r>
              <a:rPr lang="en-US" altLang="en-US" sz="3200" dirty="0" err="1" smtClean="0">
                <a:solidFill>
                  <a:schemeClr val="tx1"/>
                </a:solidFill>
              </a:rPr>
              <a:t>Taihu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8" descr="pt_1_cu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34" y="963029"/>
            <a:ext cx="5867954" cy="5894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139700" y="6381948"/>
            <a:ext cx="22028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prstClr val="black"/>
                </a:solidFill>
              </a:rPr>
              <a:t>Source: Lee </a:t>
            </a:r>
            <a:r>
              <a:rPr lang="en-US" sz="1400" dirty="0">
                <a:solidFill>
                  <a:prstClr val="black"/>
                </a:solidFill>
              </a:rPr>
              <a:t>et al. (</a:t>
            </a:r>
            <a:r>
              <a:rPr lang="en-US" sz="1400" dirty="0" smtClean="0">
                <a:solidFill>
                  <a:prstClr val="black"/>
                </a:solidFill>
              </a:rPr>
              <a:t>201</a:t>
            </a:r>
            <a:r>
              <a:rPr lang="en-US" altLang="zh-CN" sz="1400" dirty="0" smtClean="0">
                <a:solidFill>
                  <a:prstClr val="black"/>
                </a:solidFill>
              </a:rPr>
              <a:t>4</a:t>
            </a:r>
            <a:r>
              <a:rPr lang="en-US" sz="1400" dirty="0" smtClean="0">
                <a:solidFill>
                  <a:prstClr val="black"/>
                </a:solidFill>
              </a:rPr>
              <a:t>)</a:t>
            </a: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9" name="Picture 9" descr="PTS platform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0" y="2222501"/>
            <a:ext cx="46228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04200" y="1765300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platform at BFG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041900" y="4330700"/>
            <a:ext cx="88900" cy="723900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68900" y="45085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Lake sites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864100" y="5232400"/>
            <a:ext cx="457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72100" y="49911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Land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22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4281</TotalTime>
  <Words>381</Words>
  <Application>Microsoft Macintosh PowerPoint</Application>
  <PresentationFormat>Widescreen</PresentationFormat>
  <Paragraphs>71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Energy Balance, evaporation, and surface temperature  2. Canopy-scale fluxes and big-leaf model</vt:lpstr>
      <vt:lpstr>Energy balance of a canopy</vt:lpstr>
      <vt:lpstr>The big-leaf conceptualization</vt:lpstr>
      <vt:lpstr>System of equations</vt:lpstr>
      <vt:lpstr>The big-leaf solution</vt:lpstr>
      <vt:lpstr>Atmospheric demand versus physiological control on ET</vt:lpstr>
      <vt:lpstr>Potential evaporation</vt:lpstr>
      <vt:lpstr>Priestley-Taylor model of potential evaporation</vt:lpstr>
      <vt:lpstr>Validation of the Priestley-Taylor model, Lake Taihu</vt:lpstr>
      <vt:lpstr>Questions about lake evaporation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482</cp:revision>
  <cp:lastPrinted>2014-01-28T01:06:42Z</cp:lastPrinted>
  <dcterms:created xsi:type="dcterms:W3CDTF">2007-09-17T10:00:58Z</dcterms:created>
  <dcterms:modified xsi:type="dcterms:W3CDTF">2017-11-14T03:15:49Z</dcterms:modified>
</cp:coreProperties>
</file>