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4058" r:id="rId2"/>
  </p:sldMasterIdLst>
  <p:notesMasterIdLst>
    <p:notesMasterId r:id="rId16"/>
  </p:notesMasterIdLst>
  <p:sldIdLst>
    <p:sldId id="439" r:id="rId3"/>
    <p:sldId id="449" r:id="rId4"/>
    <p:sldId id="444" r:id="rId5"/>
    <p:sldId id="396" r:id="rId6"/>
    <p:sldId id="448" r:id="rId7"/>
    <p:sldId id="450" r:id="rId8"/>
    <p:sldId id="454" r:id="rId9"/>
    <p:sldId id="455" r:id="rId10"/>
    <p:sldId id="456" r:id="rId11"/>
    <p:sldId id="451" r:id="rId12"/>
    <p:sldId id="453" r:id="rId13"/>
    <p:sldId id="457" r:id="rId14"/>
    <p:sldId id="458" r:id="rId15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23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14" autoAdjust="0"/>
    <p:restoredTop sz="86429" autoAdjust="0"/>
  </p:normalViewPr>
  <p:slideViewPr>
    <p:cSldViewPr snapToGrid="0">
      <p:cViewPr>
        <p:scale>
          <a:sx n="77" d="100"/>
          <a:sy n="77" d="100"/>
        </p:scale>
        <p:origin x="1336" y="592"/>
      </p:cViewPr>
      <p:guideLst>
        <p:guide orient="horz" pos="1323"/>
        <p:guide pos="3849"/>
      </p:guideLst>
    </p:cSldViewPr>
  </p:slideViewPr>
  <p:outlineViewPr>
    <p:cViewPr>
      <p:scale>
        <a:sx n="33" d="100"/>
        <a:sy n="33" d="100"/>
      </p:scale>
      <p:origin x="0" y="-4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8360AE7D-5D25-EA42-88F4-191AF3113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89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3F7944B-8D25-45BB-A622-1DF692FE1BF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07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AE7D-5D25-EA42-88F4-191AF3113296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13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60A80BC-895C-E644-992F-763AEB1B43BC}" type="datetimeFigureOut">
              <a:rPr lang="en-US" altLang="en-US"/>
              <a:pPr/>
              <a:t>8/8/17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E54D62E-DA59-3443-B6C4-FF7B2DB1D3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23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B4A7F95-5D05-4E29-95BA-6C3B579174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507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84BEF054-99BD-47BC-91FC-8C14C40C8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4619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FE3E0B68-1393-45C7-8557-2A07A8A62D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273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CA936FB2-5D60-46A7-94B0-F5DFBC704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1695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4D47BCB0-17FD-4878-99EF-49E61FFDFE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73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D6C4B6F1-8F3F-4BE4-875B-3F77FCF14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440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17313B19-591F-473D-A2A5-217A696CDD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532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2A090A51-A406-4130-A9AE-D96817611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41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6AEA3484-D2A5-490F-9723-5283C07524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2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9B1B57A-BC90-4C68-B309-BE07B0F817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638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5400000">
            <a:off x="1720851" y="-1720850"/>
            <a:ext cx="6858000" cy="1029970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fld id="{F0B07E6F-64BA-4EF0-89C3-A2D264EC81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1890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Relationship Id="rId9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812800" y="228600"/>
            <a:ext cx="10871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817033" y="1600201"/>
            <a:ext cx="10871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775F55"/>
                </a:solidFill>
              </a:defRPr>
            </a:lvl1pPr>
          </a:lstStyle>
          <a:p>
            <a:fld id="{ADAE5F0D-EE0A-5F44-965A-ACBBBAA19A82}" type="datetimeFigureOut">
              <a:rPr lang="en-US" altLang="en-US"/>
              <a:pPr/>
              <a:t>8/8/17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775F55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5AE03BC1-6732-6441-ABFF-6AE1B7A886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4233" y="5051426"/>
            <a:ext cx="4766733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2117" y="5051426"/>
            <a:ext cx="12194117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434" y="365126"/>
            <a:ext cx="10028767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434" y="1100138"/>
            <a:ext cx="10028767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818" y="5870576"/>
            <a:ext cx="2901949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2963240F-FC65-44ED-9421-7AA0FB0CC610}" type="datetimeFigureOut">
              <a:rPr lang="en-US">
                <a:ea typeface="+mn-ea"/>
              </a:rPr>
              <a:pPr>
                <a:defRPr/>
              </a:pPr>
              <a:t>8/8/17</a:t>
            </a:fld>
            <a:endParaRPr lang="en-US"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533" y="6284914"/>
            <a:ext cx="62992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cap="all" spc="200" baseline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0" y="6170614"/>
            <a:ext cx="670984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wrap="square" lIns="9144" tIns="9144" rIns="9144" bIns="9144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3A10E68A-56B7-4236-87C2-2C44A52A1FFC}" type="slidenum">
              <a:rPr lang="en-US" altLang="en-US" smtClean="0">
                <a:ea typeface="+mn-ea"/>
              </a:rPr>
              <a:pPr/>
              <a:t>‹#›</a:t>
            </a:fld>
            <a:endParaRPr lang="en-US" altLang="en-US" smtClean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58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3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tiff"/><Relationship Id="rId3" Type="http://schemas.openxmlformats.org/officeDocument/2006/relationships/image" Target="../media/image7.tiff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6.tiff"/><Relationship Id="rId5" Type="http://schemas.openxmlformats.org/officeDocument/2006/relationships/image" Target="../media/image25.png"/><Relationship Id="rId6" Type="http://schemas.openxmlformats.org/officeDocument/2006/relationships/image" Target="../media/image17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3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jpeg"/><Relationship Id="rId3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1905000"/>
            <a:ext cx="10541000" cy="2628900"/>
          </a:xfrm>
        </p:spPr>
        <p:txBody>
          <a:bodyPr/>
          <a:lstStyle/>
          <a:p>
            <a:r>
              <a:rPr lang="en-US" sz="3600" dirty="0" smtClean="0"/>
              <a:t>Mean governing Equations: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4. Experimental </a:t>
            </a:r>
            <a:r>
              <a:rPr lang="en-US" dirty="0" smtClean="0"/>
              <a:t>Determination </a:t>
            </a:r>
            <a:r>
              <a:rPr lang="en-US" dirty="0" smtClean="0"/>
              <a:t>of Surface fluxes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1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225587" y="340823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Measuring net radiation and soil heat flux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3" descr="Climate and Life Scan0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91" y="1653562"/>
            <a:ext cx="5518766" cy="369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Climate and Life Scan04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722" y="340823"/>
            <a:ext cx="4132384" cy="63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97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The </a:t>
            </a:r>
            <a:r>
              <a:rPr lang="en-US" altLang="en-US" sz="3200" dirty="0" smtClean="0">
                <a:solidFill>
                  <a:schemeClr val="tx1"/>
                </a:solidFill>
              </a:rPr>
              <a:t>modified </a:t>
            </a:r>
            <a:r>
              <a:rPr lang="en-US" altLang="en-US" sz="3200" dirty="0" smtClean="0">
                <a:solidFill>
                  <a:schemeClr val="tx1"/>
                </a:solidFill>
              </a:rPr>
              <a:t>Bowen ratio method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8426" y="1385888"/>
            <a:ext cx="9542735" cy="4595539"/>
          </a:xfrm>
        </p:spPr>
        <p:txBody>
          <a:bodyPr/>
          <a:lstStyle/>
          <a:p>
            <a:pPr marL="990600" lvl="1" indent="-533400" eaLnBrk="1" hangingPunct="1">
              <a:lnSpc>
                <a:spcPct val="90000"/>
              </a:lnSpc>
            </a:pPr>
            <a:endParaRPr lang="en-US" sz="2400" dirty="0" smtClean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24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CO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flux: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929" y="2079505"/>
            <a:ext cx="2340864" cy="73152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5661170" y="5667432"/>
            <a:ext cx="6109652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7169930" y="1887912"/>
            <a:ext cx="0" cy="3749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155370" y="2625065"/>
            <a:ext cx="12815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7155370" y="4228105"/>
            <a:ext cx="12815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8172122" y="2100688"/>
                <a:ext cx="6065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𝑠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𝑣</m:t>
                    </m:r>
                    <m:r>
                      <a:rPr lang="en-US" b="0" i="1" baseline="-25000" smtClean="0">
                        <a:latin typeface="Cambria Math" charset="0"/>
                      </a:rPr>
                      <m:t>,2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2122" y="2100688"/>
                <a:ext cx="606513" cy="369332"/>
              </a:xfrm>
              <a:prstGeom prst="rect">
                <a:avLst/>
              </a:prstGeom>
              <a:blipFill rotWithShape="0">
                <a:blip r:embed="rId3"/>
                <a:stretch>
                  <a:fillRect r="-4040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8172122" y="3712787"/>
                <a:ext cx="60651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𝑠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𝑣</m:t>
                    </m:r>
                    <m:r>
                      <a:rPr lang="en-US" b="0" i="1" baseline="-25000" smtClean="0">
                        <a:latin typeface="Cambria Math" charset="0"/>
                      </a:rPr>
                      <m:t>,1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2122" y="3712787"/>
                <a:ext cx="606513" cy="369332"/>
              </a:xfrm>
              <a:prstGeom prst="rect">
                <a:avLst/>
              </a:prstGeom>
              <a:blipFill rotWithShape="0">
                <a:blip r:embed="rId4"/>
                <a:stretch>
                  <a:fillRect r="-4040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val 14"/>
          <p:cNvSpPr/>
          <p:nvPr/>
        </p:nvSpPr>
        <p:spPr>
          <a:xfrm>
            <a:off x="8334561" y="2502661"/>
            <a:ext cx="102330" cy="1195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329099" y="4102197"/>
            <a:ext cx="102330" cy="1195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712195" y="4108566"/>
            <a:ext cx="102330" cy="119539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744904" y="2505526"/>
            <a:ext cx="102330" cy="119539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7511268" y="2079505"/>
                <a:ext cx="5942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𝑠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𝑐</m:t>
                    </m:r>
                    <m:r>
                      <a:rPr lang="en-US" b="0" i="1" baseline="-25000" smtClean="0">
                        <a:latin typeface="Cambria Math" charset="0"/>
                      </a:rPr>
                      <m:t>,2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1268" y="2079505"/>
                <a:ext cx="594265" cy="369332"/>
              </a:xfrm>
              <a:prstGeom prst="rect">
                <a:avLst/>
              </a:prstGeom>
              <a:blipFill rotWithShape="0">
                <a:blip r:embed="rId5"/>
                <a:stretch>
                  <a:fillRect r="-6122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7490296" y="3679465"/>
                <a:ext cx="5942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𝑠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𝑐</m:t>
                    </m:r>
                    <m:r>
                      <a:rPr lang="en-US" b="0" i="1" baseline="-25000" smtClean="0">
                        <a:latin typeface="Cambria Math" charset="0"/>
                      </a:rPr>
                      <m:t>,1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0296" y="3679465"/>
                <a:ext cx="594265" cy="369332"/>
              </a:xfrm>
              <a:prstGeom prst="rect">
                <a:avLst/>
              </a:prstGeom>
              <a:blipFill rotWithShape="0">
                <a:blip r:embed="rId6"/>
                <a:stretch>
                  <a:fillRect r="-61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Group 28"/>
          <p:cNvGrpSpPr/>
          <p:nvPr/>
        </p:nvGrpSpPr>
        <p:grpSpPr>
          <a:xfrm flipH="1">
            <a:off x="9798476" y="4079277"/>
            <a:ext cx="310529" cy="1588155"/>
            <a:chOff x="9280068" y="4537725"/>
            <a:chExt cx="201470" cy="1099227"/>
          </a:xfrm>
        </p:grpSpPr>
        <p:cxnSp>
          <p:nvCxnSpPr>
            <p:cNvPr id="22" name="Straight Connector 21"/>
            <p:cNvCxnSpPr/>
            <p:nvPr/>
          </p:nvCxnSpPr>
          <p:spPr>
            <a:xfrm flipV="1">
              <a:off x="9481538" y="4537725"/>
              <a:ext cx="0" cy="109922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/>
          </p:nvGrpSpPr>
          <p:grpSpPr>
            <a:xfrm>
              <a:off x="9280068" y="4648611"/>
              <a:ext cx="193360" cy="102187"/>
              <a:chOff x="2151987" y="183320"/>
              <a:chExt cx="193360" cy="102187"/>
            </a:xfrm>
          </p:grpSpPr>
          <p:cxnSp>
            <p:nvCxnSpPr>
              <p:cNvPr id="27" name="Straight Connector 26"/>
              <p:cNvCxnSpPr/>
              <p:nvPr/>
            </p:nvCxnSpPr>
            <p:spPr>
              <a:xfrm>
                <a:off x="2254501" y="233883"/>
                <a:ext cx="9084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Arc 27"/>
              <p:cNvSpPr/>
              <p:nvPr/>
            </p:nvSpPr>
            <p:spPr>
              <a:xfrm>
                <a:off x="2151987" y="183320"/>
                <a:ext cx="93968" cy="102187"/>
              </a:xfrm>
              <a:prstGeom prst="arc">
                <a:avLst>
                  <a:gd name="adj1" fmla="val 13655023"/>
                  <a:gd name="adj2" fmla="val 8648120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10110007" y="3762432"/>
                <a:ext cx="35753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charset="0"/>
                            </a:rPr>
                            <m:t>𝐹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0007" y="3762432"/>
                <a:ext cx="357534" cy="369332"/>
              </a:xfrm>
              <a:prstGeom prst="rect">
                <a:avLst/>
              </a:prstGeom>
              <a:blipFill rotWithShape="0">
                <a:blip r:embed="rId7"/>
                <a:stretch>
                  <a:fillRect l="-16949"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316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Sequential sampling of gas gradients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10" y="1371600"/>
            <a:ext cx="109728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15468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Times series obtained by sequential sampling of air drawn from two heights above a lake 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538" y="1521209"/>
            <a:ext cx="9141922" cy="50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91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Eddy fluxes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313" y="2079796"/>
            <a:ext cx="5961888" cy="232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53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679269" y="200025"/>
            <a:ext cx="8967969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Measuring eddy fluxes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04503" y="1600200"/>
            <a:ext cx="9542735" cy="4495800"/>
          </a:xfrm>
        </p:spPr>
        <p:txBody>
          <a:bodyPr/>
          <a:lstStyle/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Eddy </a:t>
            </a:r>
            <a:r>
              <a:rPr lang="en-US" sz="2400" dirty="0"/>
              <a:t>covariance: deployment of fast-responding instruments for sampling the </a:t>
            </a:r>
            <a:r>
              <a:rPr lang="en-US" sz="2400" dirty="0" smtClean="0"/>
              <a:t>velocity components</a:t>
            </a:r>
            <a:r>
              <a:rPr lang="en-US" sz="2400" dirty="0"/>
              <a:t>, the gaseous concentrations and </a:t>
            </a:r>
            <a:r>
              <a:rPr lang="en-US" sz="2400" dirty="0" smtClean="0"/>
              <a:t>temperature. Fluxes are computed from Reynolds </a:t>
            </a:r>
            <a:r>
              <a:rPr lang="en-US" sz="2400" dirty="0" err="1" smtClean="0"/>
              <a:t>covariances</a:t>
            </a:r>
            <a:r>
              <a:rPr lang="en-US" sz="2400" dirty="0" smtClean="0"/>
              <a:t>.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8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Flux-gradient method: computes the </a:t>
            </a:r>
            <a:r>
              <a:rPr lang="en-US" sz="2400" dirty="0"/>
              <a:t>flux using the flux-gradient </a:t>
            </a:r>
            <a:r>
              <a:rPr lang="en-US" sz="2400" dirty="0" smtClean="0"/>
              <a:t>relationships.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8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/>
              <a:t>Bowen ratio method: </a:t>
            </a:r>
            <a:r>
              <a:rPr lang="en-US" sz="2400" dirty="0" smtClean="0"/>
              <a:t>measurements </a:t>
            </a:r>
            <a:r>
              <a:rPr lang="en-US" sz="2400" dirty="0"/>
              <a:t>of the available </a:t>
            </a:r>
            <a:r>
              <a:rPr lang="en-US" sz="2400" dirty="0" smtClean="0"/>
              <a:t>energy, and air </a:t>
            </a:r>
            <a:r>
              <a:rPr lang="en-US" sz="2400" dirty="0"/>
              <a:t>temperature and </a:t>
            </a:r>
            <a:r>
              <a:rPr lang="en-US" sz="2400" dirty="0" smtClean="0"/>
              <a:t>humidity at two heights are used to determine water vapor and sensible heat flux.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8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/>
              <a:t>M</a:t>
            </a:r>
            <a:r>
              <a:rPr lang="en-US" sz="2400" dirty="0" smtClean="0"/>
              <a:t>odified </a:t>
            </a:r>
            <a:r>
              <a:rPr lang="en-US" sz="2400" dirty="0"/>
              <a:t>Bowen ratio </a:t>
            </a:r>
            <a:r>
              <a:rPr lang="en-US" sz="2400" dirty="0" smtClean="0"/>
              <a:t>method: Similar to the Bowen ratio method but modified for the determination of trace gas flux. </a:t>
            </a:r>
            <a:endParaRPr lang="en-US" sz="2400" dirty="0" smtClean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2400" dirty="0"/>
          </a:p>
        </p:txBody>
      </p:sp>
      <p:sp>
        <p:nvSpPr>
          <p:cNvPr id="5" name="Right Brace 4"/>
          <p:cNvSpPr/>
          <p:nvPr/>
        </p:nvSpPr>
        <p:spPr>
          <a:xfrm>
            <a:off x="9432925" y="2943225"/>
            <a:ext cx="428625" cy="315277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 rot="16200000" flipH="1">
            <a:off x="9013812" y="3903264"/>
            <a:ext cx="27510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First order </a:t>
            </a:r>
            <a:r>
              <a:rPr lang="en-US" sz="2400" smtClean="0"/>
              <a:t>closure </a:t>
            </a:r>
          </a:p>
          <a:p>
            <a:r>
              <a:rPr lang="en-US" sz="2400" dirty="0" smtClean="0"/>
              <a:t>parameterization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8217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289" y="4025600"/>
            <a:ext cx="224536" cy="16944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289" y="2408883"/>
            <a:ext cx="224536" cy="16944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0465" y="3828523"/>
            <a:ext cx="555364" cy="41711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0465" y="2211120"/>
            <a:ext cx="555364" cy="417113"/>
          </a:xfrm>
          <a:prstGeom prst="rect">
            <a:avLst/>
          </a:prstGeom>
        </p:spPr>
      </p:pic>
      <p:sp>
        <p:nvSpPr>
          <p:cNvPr id="28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8426" y="1385888"/>
            <a:ext cx="9542735" cy="4595539"/>
          </a:xfrm>
        </p:spPr>
        <p:txBody>
          <a:bodyPr/>
          <a:lstStyle/>
          <a:p>
            <a:pPr marL="990600" lvl="1" indent="-533400" eaLnBrk="1" hangingPunct="1">
              <a:lnSpc>
                <a:spcPct val="90000"/>
              </a:lnSpc>
            </a:pPr>
            <a:endParaRPr lang="en-US" sz="24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Momentum flux: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2400" dirty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8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Sensible heat flux: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800" dirty="0" smtClean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24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Eddy diffusivities:</a:t>
            </a:r>
            <a:endParaRPr lang="en-US" sz="2400" dirty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The flux-gradient method 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762" y="1662547"/>
            <a:ext cx="2292096" cy="7132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7169" y="2581193"/>
            <a:ext cx="2968752" cy="80467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7169" y="3656791"/>
            <a:ext cx="1658112" cy="737616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737169" y="4561095"/>
            <a:ext cx="1644012" cy="749808"/>
            <a:chOff x="6416363" y="3882499"/>
            <a:chExt cx="1644012" cy="749808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16363" y="4044043"/>
              <a:ext cx="426720" cy="42672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63095" y="3882499"/>
              <a:ext cx="1097280" cy="749808"/>
            </a:xfrm>
            <a:prstGeom prst="rect">
              <a:avLst/>
            </a:prstGeom>
          </p:spPr>
        </p:pic>
      </p:grpSp>
      <p:cxnSp>
        <p:nvCxnSpPr>
          <p:cNvPr id="9" name="Straight Connector 8"/>
          <p:cNvCxnSpPr/>
          <p:nvPr/>
        </p:nvCxnSpPr>
        <p:spPr>
          <a:xfrm>
            <a:off x="7040880" y="5623560"/>
            <a:ext cx="437388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8549640" y="1844040"/>
            <a:ext cx="0" cy="3749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535080" y="2581193"/>
            <a:ext cx="12815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535080" y="4184233"/>
            <a:ext cx="12815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549640" y="2419676"/>
            <a:ext cx="127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549640" y="4045301"/>
            <a:ext cx="127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552180" y="3283276"/>
            <a:ext cx="127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8182965" y="3887100"/>
                <a:ext cx="27270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2965" y="3887100"/>
                <a:ext cx="272702" cy="276999"/>
              </a:xfrm>
              <a:prstGeom prst="rect">
                <a:avLst/>
              </a:prstGeom>
              <a:blipFill rotWithShape="0">
                <a:blip r:embed="rId9"/>
                <a:stretch>
                  <a:fillRect l="-8889" r="-4444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8149939" y="2250937"/>
                <a:ext cx="27802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9939" y="2250937"/>
                <a:ext cx="278025" cy="276999"/>
              </a:xfrm>
              <a:prstGeom prst="rect">
                <a:avLst/>
              </a:prstGeom>
              <a:blipFill rotWithShape="0">
                <a:blip r:embed="rId10"/>
                <a:stretch>
                  <a:fillRect l="-10870" r="-2174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7173699" y="3091027"/>
                <a:ext cx="1413464" cy="3978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charset="0"/>
                            </a:rPr>
                            <m:t>𝑔</m:t>
                          </m:r>
                        </m:sub>
                      </m:sSub>
                      <m:r>
                        <a:rPr lang="en-US" b="0" i="1" smtClean="0">
                          <a:latin typeface="Cambria Math" charset="0"/>
                        </a:rPr>
                        <m:t>=</m:t>
                      </m:r>
                      <m:rad>
                        <m:radPr>
                          <m:ctrlPr>
                            <a:rPr lang="mr-IN" b="0" i="1" smtClean="0">
                              <a:latin typeface="Cambria Math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charset="0"/>
                                </a:rPr>
                                <m:t>2</m:t>
                              </m:r>
                            </m:sub>
                          </m:sSub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3699" y="3091027"/>
                <a:ext cx="1413464" cy="397866"/>
              </a:xfrm>
              <a:prstGeom prst="rect">
                <a:avLst/>
              </a:prstGeom>
              <a:blipFill rotWithShape="0">
                <a:blip r:embed="rId11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9033039" y="2089457"/>
                <a:ext cx="4766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𝑇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2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3039" y="2089457"/>
                <a:ext cx="476669" cy="369332"/>
              </a:xfrm>
              <a:prstGeom prst="rect">
                <a:avLst/>
              </a:prstGeom>
              <a:blipFill rotWithShape="0">
                <a:blip r:embed="rId12"/>
                <a:stretch>
                  <a:fillRect l="-11538" t="-10000" r="-5128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9018863" y="3702434"/>
                <a:ext cx="4766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𝑇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1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8863" y="3702434"/>
                <a:ext cx="476669" cy="369332"/>
              </a:xfrm>
              <a:prstGeom prst="rect">
                <a:avLst/>
              </a:prstGeom>
              <a:blipFill rotWithShape="0">
                <a:blip r:embed="rId13"/>
                <a:stretch>
                  <a:fillRect r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9551832" y="1904791"/>
                <a:ext cx="472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𝑢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2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1832" y="1904791"/>
                <a:ext cx="472630" cy="369332"/>
              </a:xfrm>
              <a:prstGeom prst="rect">
                <a:avLst/>
              </a:prstGeom>
              <a:blipFill rotWithShape="0">
                <a:blip r:embed="rId14"/>
                <a:stretch>
                  <a:fillRect r="-38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/>
              <p:nvPr/>
            </p:nvSpPr>
            <p:spPr>
              <a:xfrm>
                <a:off x="9578266" y="3533894"/>
                <a:ext cx="4726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𝑢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1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8266" y="3533894"/>
                <a:ext cx="472630" cy="369332"/>
              </a:xfrm>
              <a:prstGeom prst="rect">
                <a:avLst/>
              </a:prstGeom>
              <a:blipFill rotWithShape="0">
                <a:blip r:embed="rId15"/>
                <a:stretch>
                  <a:fillRect r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Picture 4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794" y="1202545"/>
            <a:ext cx="3722185" cy="5669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The flux-gradient method: an iterative scheme 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3"/>
              <p:cNvSpPr>
                <a:spLocks noGrp="1" noChangeArrowheads="1"/>
              </p:cNvSpPr>
              <p:nvPr>
                <p:ph sz="quarter" idx="1"/>
              </p:nvPr>
            </p:nvSpPr>
            <p:spPr>
              <a:xfrm>
                <a:off x="104503" y="1600200"/>
                <a:ext cx="11354072" cy="4495800"/>
              </a:xfrm>
            </p:spPr>
            <p:txBody>
              <a:bodyPr/>
              <a:lstStyle/>
              <a:p>
                <a:pPr marL="990600" lvl="1" indent="-533400" eaLnBrk="1" hangingPunct="1">
                  <a:lnSpc>
                    <a:spcPct val="90000"/>
                  </a:lnSpc>
                </a:pPr>
                <a:r>
                  <a:rPr lang="en-US" sz="2400" dirty="0" smtClean="0"/>
                  <a:t>Step 1: </a:t>
                </a:r>
                <a:r>
                  <a:rPr lang="en-US" sz="2400" dirty="0"/>
                  <a:t>A</a:t>
                </a:r>
                <a:r>
                  <a:rPr lang="en-US" sz="2400" dirty="0" smtClean="0"/>
                  <a:t>ssuming neutral stability, obtain initial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charset="0"/>
                      </a:rPr>
                      <m:t> </m:t>
                    </m:r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charset="0"/>
                          </a:rPr>
                          <m:t>𝑢</m:t>
                        </m:r>
                      </m:e>
                      <m:sub>
                        <m:r>
                          <a:rPr lang="en-US" sz="2400" i="1">
                            <a:latin typeface="Cambria Math" charset="0"/>
                          </a:rPr>
                          <m:t>∗</m:t>
                        </m:r>
                      </m:sub>
                    </m:sSub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charset="0"/>
                          </a:rPr>
                          <m:t>𝐾</m:t>
                        </m:r>
                      </m:e>
                      <m:sub>
                        <m:r>
                          <a:rPr lang="en-US" sz="2400" i="1">
                            <a:latin typeface="Cambria Math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2400" dirty="0" smtClean="0"/>
                  <a:t> from:</a:t>
                </a:r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endParaRPr lang="en-US" sz="2400" dirty="0"/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endParaRPr lang="en-US" sz="2400" dirty="0" smtClean="0"/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endParaRPr lang="en-US" sz="2400" dirty="0" smtClean="0"/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r>
                  <a:rPr lang="en-US" sz="2400" dirty="0" smtClean="0"/>
                  <a:t>Step 2: Obtain initial heat flux from the flux-gradient relationship for heat.</a:t>
                </a:r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endParaRPr lang="en-US" sz="2400" dirty="0"/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r>
                  <a:rPr lang="en-US" sz="2400" dirty="0" smtClean="0"/>
                  <a:t>Step 3: Obtain updated stability correction function values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i="1" smtClean="0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𝜑</m:t>
                        </m:r>
                      </m:e>
                      <m:sub>
                        <m:r>
                          <a:rPr lang="en-US" sz="2400" b="0" i="1" smtClean="0">
                            <a:latin typeface="Cambria Math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charset="0"/>
                            <a:ea typeface="Cambria Math" charset="0"/>
                            <a:cs typeface="Cambria Math" charset="0"/>
                          </a:rPr>
                          <m:t>𝜑</m:t>
                        </m:r>
                      </m:e>
                      <m:sub>
                        <m:r>
                          <a:rPr lang="en-US" sz="2400" i="1">
                            <a:latin typeface="Cambria Math" charset="0"/>
                          </a:rPr>
                          <m:t>h</m:t>
                        </m:r>
                      </m:sub>
                    </m:sSub>
                  </m:oMath>
                </a14:m>
                <a:r>
                  <a:rPr lang="en-US" sz="2400" dirty="0" smtClean="0"/>
                  <a:t>.</a:t>
                </a:r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endParaRPr lang="en-US" sz="2400" dirty="0"/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r>
                  <a:rPr lang="en-US" sz="2400" dirty="0" smtClean="0"/>
                  <a:t>Step 4: Calculate updated heat flux and momentum flux.</a:t>
                </a:r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endParaRPr lang="en-US" sz="2400" dirty="0"/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r>
                  <a:rPr lang="en-US" sz="2400" dirty="0" smtClean="0"/>
                  <a:t>Repeat Steps 3 &amp; 4 until a convergence criterion is met.</a:t>
                </a:r>
              </a:p>
              <a:p>
                <a:pPr marL="990600" lvl="1" indent="-533400" eaLnBrk="1" hangingPunct="1">
                  <a:lnSpc>
                    <a:spcPct val="90000"/>
                  </a:lnSpc>
                </a:pPr>
                <a:endParaRPr lang="en-US" sz="800" dirty="0" smtClean="0"/>
              </a:p>
            </p:txBody>
          </p:sp>
        </mc:Choice>
        <mc:Fallback>
          <p:sp>
            <p:nvSpPr>
              <p:cNvPr id="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104503" y="1600200"/>
                <a:ext cx="11354072" cy="4495800"/>
              </a:xfrm>
              <a:blipFill rotWithShape="0">
                <a:blip r:embed="rId2"/>
                <a:stretch>
                  <a:fillRect t="-11533" b="-2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960" y="2266997"/>
            <a:ext cx="4407408" cy="77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6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8426" y="1385888"/>
            <a:ext cx="9542735" cy="4595539"/>
          </a:xfrm>
        </p:spPr>
        <p:txBody>
          <a:bodyPr/>
          <a:lstStyle/>
          <a:p>
            <a:pPr marL="990600" lvl="1" indent="-533400" eaLnBrk="1" hangingPunct="1">
              <a:lnSpc>
                <a:spcPct val="90000"/>
              </a:lnSpc>
            </a:pPr>
            <a:endParaRPr lang="en-US" sz="24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Bowen ratio: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2400" dirty="0" smtClean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2400" dirty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800" dirty="0" smtClean="0"/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dirty="0" smtClean="0"/>
              <a:t>Water vapor flux:</a:t>
            </a:r>
          </a:p>
          <a:p>
            <a:pPr marL="990600" lvl="1" indent="-533400" eaLnBrk="1" hangingPunct="1">
              <a:lnSpc>
                <a:spcPct val="90000"/>
              </a:lnSpc>
            </a:pPr>
            <a:endParaRPr lang="en-US" sz="800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70710" y="228600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The Bowen ratio method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667" y="1622669"/>
            <a:ext cx="2103120" cy="8717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009" y="3013605"/>
            <a:ext cx="2639568" cy="792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289" y="4025600"/>
            <a:ext cx="224536" cy="1694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289" y="2408883"/>
            <a:ext cx="224536" cy="169445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7040880" y="5623560"/>
            <a:ext cx="437388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8549640" y="1844040"/>
            <a:ext cx="0" cy="3749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535080" y="2581193"/>
            <a:ext cx="12815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535080" y="4184233"/>
            <a:ext cx="128152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9033039" y="2089457"/>
                <a:ext cx="4766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𝑇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2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3039" y="2089457"/>
                <a:ext cx="476669" cy="369332"/>
              </a:xfrm>
              <a:prstGeom prst="rect">
                <a:avLst/>
              </a:prstGeom>
              <a:blipFill rotWithShape="0">
                <a:blip r:embed="rId5"/>
                <a:stretch>
                  <a:fillRect r="-51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/>
              <p:cNvSpPr txBox="1"/>
              <p:nvPr/>
            </p:nvSpPr>
            <p:spPr>
              <a:xfrm>
                <a:off x="9018863" y="3702434"/>
                <a:ext cx="4766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𝑇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1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8863" y="3702434"/>
                <a:ext cx="476669" cy="369332"/>
              </a:xfrm>
              <a:prstGeom prst="rect">
                <a:avLst/>
              </a:prstGeom>
              <a:blipFill rotWithShape="0">
                <a:blip r:embed="rId6"/>
                <a:stretch>
                  <a:fillRect r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/>
              <p:cNvSpPr txBox="1"/>
              <p:nvPr/>
            </p:nvSpPr>
            <p:spPr>
              <a:xfrm>
                <a:off x="9551832" y="2056816"/>
                <a:ext cx="6132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𝑒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𝑣</m:t>
                    </m:r>
                    <m:r>
                      <a:rPr lang="en-US" b="0" i="1" baseline="-25000" smtClean="0">
                        <a:latin typeface="Cambria Math" charset="0"/>
                      </a:rPr>
                      <m:t>,2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1832" y="2056816"/>
                <a:ext cx="613245" cy="369332"/>
              </a:xfrm>
              <a:prstGeom prst="rect">
                <a:avLst/>
              </a:prstGeom>
              <a:blipFill rotWithShape="0">
                <a:blip r:embed="rId7"/>
                <a:stretch>
                  <a:fillRect r="-4000" b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9551832" y="3668915"/>
                <a:ext cx="6132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charset="0"/>
                          </a:rPr>
                          <m:t>𝑒</m:t>
                        </m:r>
                      </m:e>
                    </m:acc>
                    <m:r>
                      <a:rPr lang="en-US" b="0" i="1" baseline="-25000" smtClean="0">
                        <a:latin typeface="Cambria Math" charset="0"/>
                      </a:rPr>
                      <m:t>𝑣</m:t>
                    </m:r>
                    <m:r>
                      <a:rPr lang="en-US" b="0" i="1" baseline="-25000" smtClean="0">
                        <a:latin typeface="Cambria Math" charset="0"/>
                      </a:rPr>
                      <m:t>,1</m:t>
                    </m:r>
                  </m:oMath>
                </a14:m>
                <a:endParaRPr lang="en-US" baseline="-25000" dirty="0"/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1832" y="3668915"/>
                <a:ext cx="613245" cy="369332"/>
              </a:xfrm>
              <a:prstGeom prst="rect">
                <a:avLst/>
              </a:prstGeom>
              <a:blipFill rotWithShape="0">
                <a:blip r:embed="rId8"/>
                <a:stretch>
                  <a:fillRect r="-4000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/>
          <p:cNvSpPr/>
          <p:nvPr/>
        </p:nvSpPr>
        <p:spPr>
          <a:xfrm>
            <a:off x="9714271" y="2458789"/>
            <a:ext cx="102330" cy="1195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9708809" y="4058325"/>
            <a:ext cx="102330" cy="1195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8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647618" y="36513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Measuring Bowen ratio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3" name="Picture 4" descr="Climate and Life Scan0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246" y="990600"/>
            <a:ext cx="3810000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Climate and Life Scan0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446" y="1027113"/>
            <a:ext cx="3843338" cy="58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2316" y="6260123"/>
            <a:ext cx="268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 credit: Andy Black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9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647618" y="36513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Measuring Bowen ratio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316" y="6260123"/>
            <a:ext cx="268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 credit: Andy Black</a:t>
            </a:r>
            <a:endParaRPr lang="en-US" dirty="0"/>
          </a:p>
        </p:txBody>
      </p:sp>
      <p:pic>
        <p:nvPicPr>
          <p:cNvPr id="6" name="Picture 5" descr="Climate and Life Scan03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38" y="1735015"/>
            <a:ext cx="6090490" cy="410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limate and Life Scan03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169" y="1735015"/>
            <a:ext cx="6090831" cy="410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53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647618" y="36513"/>
            <a:ext cx="9519466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Measuring wet- and dry-bulb temperatures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316" y="6260123"/>
            <a:ext cx="268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 credit: Andy Black</a:t>
            </a:r>
            <a:endParaRPr lang="en-US" dirty="0"/>
          </a:p>
        </p:txBody>
      </p:sp>
      <p:pic>
        <p:nvPicPr>
          <p:cNvPr id="8" name="Picture 4" descr="Climate and Life Scan0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599" y="1014413"/>
            <a:ext cx="8667750" cy="584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64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</TotalTime>
  <Words>215</Words>
  <Application>Microsoft Macintosh PowerPoint</Application>
  <PresentationFormat>Widescreen</PresentationFormat>
  <Paragraphs>71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Cambria Math</vt:lpstr>
      <vt:lpstr>Franklin Gothic Book</vt:lpstr>
      <vt:lpstr>Franklin Gothic Medium</vt:lpstr>
      <vt:lpstr>Times New Roman</vt:lpstr>
      <vt:lpstr>Tunga</vt:lpstr>
      <vt:lpstr>Tw Cen MT</vt:lpstr>
      <vt:lpstr>Wingdings</vt:lpstr>
      <vt:lpstr>Wingdings 2</vt:lpstr>
      <vt:lpstr>Arial</vt:lpstr>
      <vt:lpstr>Median</vt:lpstr>
      <vt:lpstr>Angles</vt:lpstr>
      <vt:lpstr>Mean governing Equations:   4. Experimental Determination of Surface fluxes</vt:lpstr>
      <vt:lpstr>Eddy fluxes</vt:lpstr>
      <vt:lpstr>Measuring eddy fluxes</vt:lpstr>
      <vt:lpstr>The flux-gradient method </vt:lpstr>
      <vt:lpstr>The flux-gradient method: an iterative scheme </vt:lpstr>
      <vt:lpstr>The Bowen ratio method</vt:lpstr>
      <vt:lpstr>Measuring Bowen ratio</vt:lpstr>
      <vt:lpstr>Measuring Bowen ratio</vt:lpstr>
      <vt:lpstr>Measuring wet- and dry-bulb temperatures</vt:lpstr>
      <vt:lpstr>Measuring net radiation and soil heat flux</vt:lpstr>
      <vt:lpstr>The modified Bowen ratio method</vt:lpstr>
      <vt:lpstr>Sequential sampling of gas gradients</vt:lpstr>
      <vt:lpstr>Times series obtained by sequential sampling of air drawn from two heights above a lake </vt:lpstr>
    </vt:vector>
  </TitlesOfParts>
  <Company>Yale University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rxsmith</dc:creator>
  <cp:lastModifiedBy>Microsoft Office User</cp:lastModifiedBy>
  <cp:revision>387</cp:revision>
  <cp:lastPrinted>2014-01-28T01:06:42Z</cp:lastPrinted>
  <dcterms:created xsi:type="dcterms:W3CDTF">2007-09-17T10:00:58Z</dcterms:created>
  <dcterms:modified xsi:type="dcterms:W3CDTF">2017-08-08T17:31:54Z</dcterms:modified>
</cp:coreProperties>
</file>