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oleObject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4058" r:id="rId2"/>
  </p:sldMasterIdLst>
  <p:notesMasterIdLst>
    <p:notesMasterId r:id="rId10"/>
  </p:notesMasterIdLst>
  <p:sldIdLst>
    <p:sldId id="439" r:id="rId3"/>
    <p:sldId id="488" r:id="rId4"/>
    <p:sldId id="534" r:id="rId5"/>
    <p:sldId id="532" r:id="rId6"/>
    <p:sldId id="533" r:id="rId7"/>
    <p:sldId id="535" r:id="rId8"/>
    <p:sldId id="536" r:id="rId9"/>
  </p:sldIdLst>
  <p:sldSz cx="12192000" cy="6858000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323" userDrawn="1">
          <p15:clr>
            <a:srgbClr val="A4A3A4"/>
          </p15:clr>
        </p15:guide>
        <p15:guide id="2" pos="384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FC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89" autoAdjust="0"/>
    <p:restoredTop sz="92321" autoAdjust="0"/>
  </p:normalViewPr>
  <p:slideViewPr>
    <p:cSldViewPr snapToGrid="0">
      <p:cViewPr>
        <p:scale>
          <a:sx n="90" d="100"/>
          <a:sy n="90" d="100"/>
        </p:scale>
        <p:origin x="144" y="144"/>
      </p:cViewPr>
      <p:guideLst>
        <p:guide orient="horz" pos="1323"/>
        <p:guide pos="3849"/>
      </p:guideLst>
    </p:cSldViewPr>
  </p:slideViewPr>
  <p:outlineViewPr>
    <p:cViewPr>
      <p:scale>
        <a:sx n="33" d="100"/>
        <a:sy n="33" d="100"/>
      </p:scale>
      <p:origin x="0" y="-100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1" d="100"/>
        <a:sy n="41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Relationship Id="rId2" Type="http://schemas.openxmlformats.org/officeDocument/2006/relationships/image" Target="../media/image10.png"/><Relationship Id="rId3" Type="http://schemas.openxmlformats.org/officeDocument/2006/relationships/image" Target="../media/image1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 alt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en-US" altLang="en-US"/>
          </a:p>
        </p:txBody>
      </p:sp>
      <p:sp>
        <p:nvSpPr>
          <p:cNvPr id="686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7200" y="720725"/>
            <a:ext cx="64008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60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 altLang="en-US"/>
          </a:p>
        </p:txBody>
      </p:sp>
      <p:sp>
        <p:nvSpPr>
          <p:cNvPr id="460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8360AE7D-5D25-EA42-88F4-191AF31132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7893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C3F7944B-8D25-45BB-A622-1DF692FE1BF6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US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0074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0AE7D-5D25-EA42-88F4-191AF3113296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823172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0AE7D-5D25-EA42-88F4-191AF3113296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181133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0AE7D-5D25-EA42-88F4-191AF3113296}" type="slidenum">
              <a:rPr lang="en-US" altLang="en-US" smtClean="0"/>
              <a:pPr/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596922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0AE7D-5D25-EA42-88F4-191AF3113296}" type="slidenum">
              <a:rPr lang="en-US" altLang="en-US" smtClean="0"/>
              <a:pPr/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2858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0AE7D-5D25-EA42-88F4-191AF3113296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288332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0AE7D-5D25-EA42-88F4-191AF3113296}" type="slidenum">
              <a:rPr lang="en-US" altLang="en-US" smtClean="0"/>
              <a:pPr/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20769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864" y="228600"/>
            <a:ext cx="108712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816864" y="1600200"/>
            <a:ext cx="108712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fld id="{E60A80BC-895C-E644-992F-763AEB1B43BC}" type="datetimeFigureOut">
              <a:rPr lang="en-US" altLang="en-US"/>
              <a:pPr/>
              <a:t>11/27/17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fld id="{3E54D62E-DA59-3443-B6C4-FF7B2DB1D3D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3234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1" y="5048250"/>
            <a:ext cx="4762500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705101" y="0"/>
            <a:ext cx="9486900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rtlCol="0" anchor="ctr">
            <a:normAutofit/>
          </a:bodyPr>
          <a:lstStyle>
            <a:lvl1pPr algn="r"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94929" y="1717501"/>
            <a:ext cx="73152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524639" y="2180529"/>
            <a:ext cx="8128727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0B4A7F95-5D05-4E29-95BA-6C3B579174F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5078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84BEF054-99BD-47BC-91FC-8C14C40C8E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46193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FE3E0B68-1393-45C7-8557-2A07A8A62DD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1273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-2117" y="-1588"/>
            <a:ext cx="12194117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1089484" y="1730403"/>
            <a:ext cx="7531497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616370" y="2470926"/>
            <a:ext cx="8681508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CA936FB2-5D60-46A7-94B0-F5DFBC704B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1695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4D47BCB0-17FD-4878-99EF-49E61FFDFE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3738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-2117" y="-1588"/>
            <a:ext cx="12194117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1092532" y="1726738"/>
            <a:ext cx="7534656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621536" y="2468304"/>
            <a:ext cx="8680704" cy="329184"/>
          </a:xfrm>
        </p:spPr>
        <p:txBody>
          <a:bodyPr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D6C4B6F1-8F3F-4BE4-875B-3F77FCF14F1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8440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097280"/>
            <a:ext cx="42672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6688" y="1097280"/>
            <a:ext cx="42672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17313B19-591F-473D-A2A5-217A696CDD5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1532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097280"/>
            <a:ext cx="42672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2200" y="1701848"/>
            <a:ext cx="42672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6688" y="1097280"/>
            <a:ext cx="42672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6688" y="1701848"/>
            <a:ext cx="42672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2A090A51-A406-4130-A9AE-D9681761181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417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6AEA3484-D2A5-490F-9723-5283C07524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3522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09B1B57A-BC90-4C68-B309-BE07B0F8178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33638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ight Triangle 5"/>
          <p:cNvSpPr/>
          <p:nvPr/>
        </p:nvSpPr>
        <p:spPr>
          <a:xfrm rot="5400000">
            <a:off x="1720851" y="-1720850"/>
            <a:ext cx="6858000" cy="1029970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1046573" y="1576104"/>
            <a:ext cx="694944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32737" y="2618913"/>
            <a:ext cx="507703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730605" y="2253385"/>
            <a:ext cx="7726347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solidFill>
                  <a:srgbClr val="434342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 eaLnBrk="0" hangingPunct="0">
              <a:defRPr>
                <a:solidFill>
                  <a:srgbClr val="434342"/>
                </a:solidFill>
                <a:latin typeface="Times New Roman" panose="02020603050405020304" pitchFamily="18" charset="0"/>
              </a:defRPr>
            </a:lvl1pPr>
          </a:lstStyle>
          <a:p>
            <a:fld id="{F0B07E6F-64BA-4EF0-89C3-A2D264EC81A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1890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5.xml"/><Relationship Id="rId5" Type="http://schemas.openxmlformats.org/officeDocument/2006/relationships/slideLayout" Target="../slideLayouts/slideLayout6.xml"/><Relationship Id="rId6" Type="http://schemas.openxmlformats.org/officeDocument/2006/relationships/slideLayout" Target="../slideLayouts/slideLayout7.xml"/><Relationship Id="rId7" Type="http://schemas.openxmlformats.org/officeDocument/2006/relationships/slideLayout" Target="../slideLayouts/slideLayout8.xml"/><Relationship Id="rId8" Type="http://schemas.openxmlformats.org/officeDocument/2006/relationships/slideLayout" Target="../slideLayouts/slideLayout9.xml"/><Relationship Id="rId9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812800" y="228600"/>
            <a:ext cx="108712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817033" y="1600201"/>
            <a:ext cx="108712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8128000" y="6248401"/>
            <a:ext cx="35560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775F55"/>
                </a:solidFill>
              </a:defRPr>
            </a:lvl1pPr>
          </a:lstStyle>
          <a:p>
            <a:fld id="{ADAE5F0D-EE0A-5F44-965A-ACBBBAA19A82}" type="datetimeFigureOut">
              <a:rPr lang="en-US" altLang="en-US"/>
              <a:pPr/>
              <a:t>11/27/17</a:t>
            </a:fld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812801" y="6248401"/>
            <a:ext cx="722841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775F55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12192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7112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87400" y="1279525"/>
            <a:ext cx="1140460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9"/>
            <a:ext cx="7112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</a:lstStyle>
          <a:p>
            <a:fld id="{5AE03BC1-6732-6441-ABFF-6AE1B7A8869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4233" y="5051426"/>
            <a:ext cx="4766733" cy="1806575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2117" y="5051426"/>
            <a:ext cx="12194117" cy="180657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6434" y="365126"/>
            <a:ext cx="10028767" cy="5492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5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96434" y="1100138"/>
            <a:ext cx="10028767" cy="357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68818" y="5870576"/>
            <a:ext cx="2901949" cy="201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fld id="{2963240F-FC65-44ED-9421-7AA0FB0CC610}" type="datetimeFigureOut">
              <a:rPr lang="en-US">
                <a:ea typeface="+mn-ea"/>
              </a:rPr>
              <a:pPr>
                <a:defRPr/>
              </a:pPr>
              <a:t>11/27/17</a:t>
            </a:fld>
            <a:endParaRPr lang="en-US"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90533" y="6284914"/>
            <a:ext cx="62992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1000" cap="all" spc="200" baseline="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01400" y="6170614"/>
            <a:ext cx="670984" cy="503237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wrap="square" lIns="9144" tIns="9144" rIns="9144" bIns="9144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60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3A10E68A-56B7-4236-87C2-2C44A52A1FFC}" type="slidenum">
              <a:rPr lang="en-US" altLang="en-US" smtClean="0">
                <a:ea typeface="+mn-ea"/>
              </a:rPr>
              <a:pPr/>
              <a:t>‹#›</a:t>
            </a:fld>
            <a:endParaRPr lang="en-US" altLang="en-US" smtClean="0"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5580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9" r:id="rId1"/>
    <p:sldLayoutId id="2147484060" r:id="rId2"/>
    <p:sldLayoutId id="2147484061" r:id="rId3"/>
    <p:sldLayoutId id="2147484062" r:id="rId4"/>
    <p:sldLayoutId id="2147484063" r:id="rId5"/>
    <p:sldLayoutId id="2147484064" r:id="rId6"/>
    <p:sldLayoutId id="2147484065" r:id="rId7"/>
    <p:sldLayoutId id="2147484066" r:id="rId8"/>
    <p:sldLayoutId id="2147484067" r:id="rId9"/>
    <p:sldLayoutId id="2147484068" r:id="rId10"/>
    <p:sldLayoutId id="214748406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9pPr>
    </p:titleStyle>
    <p:bodyStyle>
      <a:lvl1pPr marL="342900" indent="-342900" algn="l" rtl="0" eaLnBrk="0" fontAlgn="base" hangingPunct="0">
        <a:spcBef>
          <a:spcPts val="800"/>
        </a:spcBef>
        <a:spcAft>
          <a:spcPct val="0"/>
        </a:spcAft>
        <a:buFont typeface="Arial" panose="020B0604020202020204" pitchFamily="34" charset="0"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038" indent="-173038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1638" indent="-16351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238" indent="-16351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8838" indent="-173038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9.wmf"/><Relationship Id="rId6" Type="http://schemas.openxmlformats.org/officeDocument/2006/relationships/oleObject" Target="../embeddings/oleObject2.bin"/><Relationship Id="rId7" Type="http://schemas.openxmlformats.org/officeDocument/2006/relationships/image" Target="../media/image10.png"/><Relationship Id="rId8" Type="http://schemas.openxmlformats.org/officeDocument/2006/relationships/oleObject" Target="../embeddings/oleObject3.bin"/><Relationship Id="rId9" Type="http://schemas.openxmlformats.org/officeDocument/2006/relationships/image" Target="../media/image11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735013" y="1905000"/>
            <a:ext cx="11023600" cy="2628900"/>
          </a:xfrm>
        </p:spPr>
        <p:txBody>
          <a:bodyPr/>
          <a:lstStyle/>
          <a:p>
            <a:r>
              <a:rPr lang="en-US" sz="3600" dirty="0" smtClean="0"/>
              <a:t>Budgets of energy and masses in the boundary layer</a:t>
            </a:r>
            <a:br>
              <a:rPr lang="en-US" sz="3600" dirty="0" smtClean="0"/>
            </a:br>
            <a:r>
              <a:rPr lang="en-US" sz="3600" dirty="0"/>
              <a:t/>
            </a:r>
            <a:br>
              <a:rPr lang="en-US" sz="3600" dirty="0"/>
            </a:br>
            <a:r>
              <a:rPr lang="en-US" dirty="0" smtClean="0"/>
              <a:t>5. Tracer correlation in stable boundary layers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98153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1165412" y="1524000"/>
            <a:ext cx="7422776" cy="4876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640338" y="1497030"/>
            <a:ext cx="11018261" cy="4582444"/>
          </a:xfrm>
        </p:spPr>
        <p:txBody>
          <a:bodyPr/>
          <a:lstStyle/>
          <a:p>
            <a:r>
              <a:rPr lang="en-US" sz="2400" dirty="0" smtClean="0"/>
              <a:t>If two trace gases are released to the same (non-leaky) mixing volume, the linear slope of their correlation is equivalent to the ratio of their emission fluxes</a:t>
            </a:r>
          </a:p>
          <a:p>
            <a:r>
              <a:rPr lang="en-US" sz="2400" dirty="0" smtClean="0"/>
              <a:t>Because exchanges of materials and energy at the top of a </a:t>
            </a:r>
            <a:r>
              <a:rPr lang="en-US" sz="2400" dirty="0" smtClean="0"/>
              <a:t>nighttime stable </a:t>
            </a:r>
            <a:r>
              <a:rPr lang="en-US" sz="2400" dirty="0" smtClean="0"/>
              <a:t>boundary layer are </a:t>
            </a:r>
            <a:r>
              <a:rPr lang="en-US" sz="2400" dirty="0" smtClean="0"/>
              <a:t>negligible, </a:t>
            </a:r>
            <a:r>
              <a:rPr lang="en-US" sz="2400" dirty="0" smtClean="0"/>
              <a:t>the nocturnal boundary layer can be considered a “non-leaky” mixing volume, and the tracer correlation method can be used to infer the flux of one gas from the known flux of another gas  </a:t>
            </a:r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Tracer correlation analysis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701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1165412" y="1524000"/>
            <a:ext cx="7422776" cy="4876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640338" y="4978947"/>
                <a:ext cx="11018261" cy="1303320"/>
              </a:xfrm>
            </p:spPr>
            <p:txBody>
              <a:bodyPr/>
              <a:lstStyle/>
              <a:p>
                <a:r>
                  <a:rPr lang="en-US" sz="2400" dirty="0" smtClean="0"/>
                  <a:t>Let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 smtClean="0"/>
                  <a:t> be the flux of tracer gas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400" b="0" i="0" smtClean="0">
                        <a:latin typeface="Cambria Math" charset="0"/>
                      </a:rPr>
                      <m:t>.</m:t>
                    </m:r>
                  </m:oMath>
                </a14:m>
                <a:r>
                  <a:rPr lang="en-US" sz="2400" dirty="0" smtClean="0"/>
                  <a:t> </a:t>
                </a:r>
                <a:r>
                  <a:rPr lang="en-US" sz="2400" dirty="0" smtClean="0"/>
                  <a:t>The </a:t>
                </a:r>
                <a:r>
                  <a:rPr lang="en-US" sz="2400" dirty="0" smtClean="0"/>
                  <a:t>flux of target gas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sz="2400" dirty="0" smtClean="0"/>
                  <a:t> </a:t>
                </a:r>
                <a:r>
                  <a:rPr lang="en-US" sz="2400" dirty="0" smtClean="0"/>
                  <a:t>is given by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sz="240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𝑏</m:t>
                    </m:r>
                    <m:sSub>
                      <m:sSubPr>
                        <m:ctrlPr>
                          <a:rPr lang="en-US" sz="2400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endParaRPr lang="en-US" sz="2400" dirty="0" smtClean="0"/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640338" y="4978947"/>
                <a:ext cx="11018261" cy="1303320"/>
              </a:xfrm>
              <a:blipFill rotWithShape="0">
                <a:blip r:embed="rId3"/>
                <a:stretch>
                  <a:fillRect l="-111" t="-364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Tracer correlation analysis: a graphic illustration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0043" y="1549947"/>
            <a:ext cx="82296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517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654627" y="1668479"/>
            <a:ext cx="10838126" cy="2917809"/>
          </a:xfrm>
        </p:spPr>
        <p:txBody>
          <a:bodyPr/>
          <a:lstStyle/>
          <a:p>
            <a:r>
              <a:rPr lang="en-US" sz="2400" b="1" dirty="0" smtClean="0"/>
              <a:t>Ordinary </a:t>
            </a:r>
            <a:r>
              <a:rPr lang="en-US" sz="2400" b="1" dirty="0" smtClean="0"/>
              <a:t>least </a:t>
            </a:r>
            <a:r>
              <a:rPr lang="en-US" sz="2400" b="1" dirty="0"/>
              <a:t>s</a:t>
            </a:r>
            <a:r>
              <a:rPr lang="en-US" sz="2400" b="1" dirty="0" smtClean="0"/>
              <a:t>quares </a:t>
            </a:r>
            <a:r>
              <a:rPr lang="en-US" sz="2400" b="1" dirty="0" smtClean="0"/>
              <a:t>regression</a:t>
            </a:r>
            <a:r>
              <a:rPr lang="en-US" sz="2400" b="1" dirty="0"/>
              <a:t> </a:t>
            </a:r>
            <a:r>
              <a:rPr lang="en-US" sz="2400" dirty="0" smtClean="0"/>
              <a:t>is preferred </a:t>
            </a:r>
            <a:r>
              <a:rPr lang="en-US" sz="2400" dirty="0"/>
              <a:t>i</a:t>
            </a:r>
            <a:r>
              <a:rPr lang="en-US" sz="2400" dirty="0" smtClean="0"/>
              <a:t>f the relative measurement error of the mixing ratio of gas 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dirty="0" smtClean="0"/>
              <a:t> are much smaller than that of gas 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sz="2400" dirty="0" smtClean="0"/>
              <a:t>.</a:t>
            </a:r>
          </a:p>
          <a:p>
            <a:r>
              <a:rPr lang="en-US" sz="2400" b="1" dirty="0" smtClean="0"/>
              <a:t>Geometric mean regression </a:t>
            </a:r>
            <a:r>
              <a:rPr lang="en-US" sz="2400" dirty="0" smtClean="0"/>
              <a:t>is preferred if relative errors of the two mixing ratio measurements are about the same.    </a:t>
            </a:r>
          </a:p>
          <a:p>
            <a:r>
              <a:rPr lang="en-US" sz="2400" dirty="0" smtClean="0"/>
              <a:t>More generally, the </a:t>
            </a:r>
            <a:r>
              <a:rPr lang="en-US" sz="2400" b="1" dirty="0" smtClean="0"/>
              <a:t>York solution method </a:t>
            </a:r>
            <a:r>
              <a:rPr lang="en-US" sz="2400" dirty="0" smtClean="0"/>
              <a:t>should be used if their relative errors and error correlation are known. 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Regression method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47737" y="4796135"/>
            <a:ext cx="106680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York, D.: Least squares fitting of a straight line with correlated </a:t>
            </a:r>
            <a:r>
              <a:rPr lang="en-US" dirty="0" smtClean="0"/>
              <a:t>errors, </a:t>
            </a:r>
            <a:r>
              <a:rPr lang="en-US" i="1" dirty="0" smtClean="0"/>
              <a:t>Earth Planetary Science Letters</a:t>
            </a:r>
            <a:r>
              <a:rPr lang="en-US" dirty="0" smtClean="0"/>
              <a:t>, </a:t>
            </a:r>
            <a:r>
              <a:rPr lang="en-US" dirty="0"/>
              <a:t>5, 320–324, 1969</a:t>
            </a:r>
          </a:p>
        </p:txBody>
      </p:sp>
    </p:spTree>
    <p:extLst>
      <p:ext uri="{BB962C8B-B14F-4D97-AF65-F5344CB8AC3E}">
        <p14:creationId xmlns:p14="http://schemas.microsoft.com/office/powerpoint/2010/main" val="4055137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5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9" r="2781"/>
          <a:stretch/>
        </p:blipFill>
        <p:spPr bwMode="auto">
          <a:xfrm>
            <a:off x="408184" y="-2696056"/>
            <a:ext cx="11299434" cy="81880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Rectangle 5"/>
          <p:cNvSpPr/>
          <p:nvPr/>
        </p:nvSpPr>
        <p:spPr>
          <a:xfrm>
            <a:off x="657226" y="-3545514"/>
            <a:ext cx="10801350" cy="51435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09" y="228600"/>
            <a:ext cx="10359253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CO2 and CH4 volume mixing ratios in a traffic tunnel, Nanjing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57226" y="5418108"/>
            <a:ext cx="110503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The slope of the linear regression gives the ratio of traffic CH</a:t>
            </a:r>
            <a:r>
              <a:rPr lang="en-US" baseline="-25000" dirty="0" smtClean="0"/>
              <a:t>4</a:t>
            </a:r>
            <a:r>
              <a:rPr lang="en-US" dirty="0" smtClean="0"/>
              <a:t> emission to its CO</a:t>
            </a:r>
            <a:r>
              <a:rPr lang="en-US" baseline="-25000" dirty="0" smtClean="0"/>
              <a:t>2</a:t>
            </a:r>
            <a:r>
              <a:rPr lang="en-US" dirty="0" smtClean="0"/>
              <a:t> emission. Since the CO</a:t>
            </a:r>
            <a:r>
              <a:rPr lang="en-US" baseline="-25000" dirty="0" smtClean="0"/>
              <a:t>2</a:t>
            </a:r>
            <a:r>
              <a:rPr lang="en-US" dirty="0" smtClean="0"/>
              <a:t> traffic emission rate can be easily calculated from fuel consumption, the tracer correlation method allows us to determine the traffic CH</a:t>
            </a:r>
            <a:r>
              <a:rPr lang="en-US" baseline="-25000" dirty="0" smtClean="0"/>
              <a:t>4</a:t>
            </a:r>
            <a:r>
              <a:rPr lang="en-US" dirty="0" smtClean="0"/>
              <a:t> emission rate.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8830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11421290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CO</a:t>
            </a:r>
            <a:r>
              <a:rPr lang="en-US" altLang="en-US" sz="3200" baseline="-25000" dirty="0" smtClean="0">
                <a:solidFill>
                  <a:schemeClr val="tx1"/>
                </a:solidFill>
              </a:rPr>
              <a:t>2</a:t>
            </a:r>
            <a:r>
              <a:rPr lang="en-US" altLang="en-US" sz="3200" dirty="0" smtClean="0">
                <a:solidFill>
                  <a:schemeClr val="tx1"/>
                </a:solidFill>
              </a:rPr>
              <a:t> and CH</a:t>
            </a:r>
            <a:r>
              <a:rPr lang="en-US" altLang="en-US" sz="3200" baseline="-25000" dirty="0" smtClean="0">
                <a:solidFill>
                  <a:schemeClr val="tx1"/>
                </a:solidFill>
              </a:rPr>
              <a:t>4</a:t>
            </a:r>
            <a:r>
              <a:rPr lang="en-US" altLang="en-US" sz="3200" dirty="0" smtClean="0">
                <a:solidFill>
                  <a:schemeClr val="tx1"/>
                </a:solidFill>
              </a:rPr>
              <a:t> volume mixing ratios in Nanjing</a:t>
            </a:r>
            <a:br>
              <a:rPr lang="en-US" altLang="en-US" sz="3200" dirty="0" smtClean="0">
                <a:solidFill>
                  <a:schemeClr val="tx1"/>
                </a:solidFill>
              </a:rPr>
            </a:br>
            <a:r>
              <a:rPr lang="en-US" altLang="en-US" sz="3200" dirty="0" smtClean="0">
                <a:solidFill>
                  <a:schemeClr val="tx1"/>
                </a:solidFill>
              </a:rPr>
              <a:t>(Winter nighttime measurement)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1026" name="Picture 2" descr="midnigh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284" y="1488074"/>
            <a:ext cx="4774596" cy="4894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ontent Placeholder 1"/>
          <p:cNvSpPr>
            <a:spLocks noGrp="1"/>
          </p:cNvSpPr>
          <p:nvPr>
            <p:ph sz="quarter" idx="1"/>
          </p:nvPr>
        </p:nvSpPr>
        <p:spPr>
          <a:xfrm>
            <a:off x="5977450" y="1758288"/>
            <a:ext cx="5779122" cy="2197892"/>
          </a:xfrm>
        </p:spPr>
        <p:txBody>
          <a:bodyPr/>
          <a:lstStyle/>
          <a:p>
            <a:r>
              <a:rPr lang="en-US" sz="2400" dirty="0" smtClean="0"/>
              <a:t>The tracer correlation method yields a </a:t>
            </a:r>
            <a:r>
              <a:rPr lang="en-US" sz="2400" dirty="0" smtClean="0"/>
              <a:t>CH</a:t>
            </a:r>
            <a:r>
              <a:rPr lang="en-US" sz="2400" baseline="-25000" dirty="0" smtClean="0"/>
              <a:t>4</a:t>
            </a:r>
            <a:r>
              <a:rPr lang="en-US" sz="2400" dirty="0" smtClean="0"/>
              <a:t>:CO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 </a:t>
            </a:r>
            <a:r>
              <a:rPr lang="en-US" sz="2400" dirty="0" smtClean="0"/>
              <a:t>molar emission ratio of 0.011</a:t>
            </a:r>
          </a:p>
          <a:p>
            <a:r>
              <a:rPr lang="en-US" sz="2400" dirty="0" smtClean="0"/>
              <a:t>For comparison, the IPCC inventory method </a:t>
            </a:r>
            <a:r>
              <a:rPr lang="en-US" sz="2400" dirty="0" smtClean="0"/>
              <a:t>give</a:t>
            </a:r>
            <a:r>
              <a:rPr lang="en-US" sz="2400" dirty="0" smtClean="0"/>
              <a:t>s </a:t>
            </a:r>
            <a:r>
              <a:rPr lang="en-US" sz="2400" dirty="0" smtClean="0"/>
              <a:t>a much smaller emission ratio of 0.0036</a:t>
            </a:r>
          </a:p>
        </p:txBody>
      </p:sp>
    </p:spTree>
    <p:extLst>
      <p:ext uri="{BB962C8B-B14F-4D97-AF65-F5344CB8AC3E}">
        <p14:creationId xmlns:p14="http://schemas.microsoft.com/office/powerpoint/2010/main" val="2414718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62709549"/>
              </p:ext>
            </p:extLst>
          </p:nvPr>
        </p:nvGraphicFramePr>
        <p:xfrm>
          <a:off x="6126072" y="0"/>
          <a:ext cx="6065928" cy="51162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5" r:id="rId4" imgW="6739920" imgH="5684760" progId="">
                  <p:embed/>
                </p:oleObj>
              </mc:Choice>
              <mc:Fallback>
                <p:oleObj r:id="rId4" imgW="6739920" imgH="5684760" progId="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26072" y="0"/>
                        <a:ext cx="6065928" cy="511628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11421290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Emission of mercury by forest </a:t>
            </a:r>
            <a:r>
              <a:rPr lang="en-US" altLang="en-US" sz="3200" dirty="0" smtClean="0">
                <a:solidFill>
                  <a:schemeClr val="tx1"/>
                </a:solidFill>
              </a:rPr>
              <a:t>fires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02418815"/>
              </p:ext>
            </p:extLst>
          </p:nvPr>
        </p:nvGraphicFramePr>
        <p:xfrm>
          <a:off x="686802" y="1920875"/>
          <a:ext cx="4741862" cy="4937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6" r:id="rId6" imgW="6203218" imgH="8154107" progId="">
                  <p:embed/>
                </p:oleObj>
              </mc:Choice>
              <mc:Fallback>
                <p:oleObj r:id="rId6" imgW="6203218" imgH="8154107" progId="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6802" y="1920875"/>
                        <a:ext cx="4741862" cy="4937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209368" y="1504335"/>
            <a:ext cx="272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Forest fire, July 14, 2002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5467341" y="2082096"/>
            <a:ext cx="6840538" cy="6326188"/>
            <a:chOff x="5467341" y="2082096"/>
            <a:chExt cx="6840538" cy="6326188"/>
          </a:xfrm>
        </p:grpSpPr>
        <p:graphicFrame>
          <p:nvGraphicFramePr>
            <p:cNvPr id="5" name="Objec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87220332"/>
                </p:ext>
              </p:extLst>
            </p:nvPr>
          </p:nvGraphicFramePr>
          <p:xfrm>
            <a:off x="5467341" y="2082096"/>
            <a:ext cx="6840538" cy="63261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67" r:id="rId8" imgW="6840360" imgH="6325560" progId="">
                    <p:embed/>
                  </p:oleObj>
                </mc:Choice>
                <mc:Fallback>
                  <p:oleObj r:id="rId8" imgW="6840360" imgH="6325560" progId="">
                    <p:embed/>
                    <p:pic>
                      <p:nvPicPr>
                        <p:cNvPr id="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67341" y="2082096"/>
                          <a:ext cx="6840538" cy="632618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" name="Rectangle 10"/>
            <p:cNvSpPr/>
            <p:nvPr/>
          </p:nvSpPr>
          <p:spPr>
            <a:xfrm>
              <a:off x="9188245" y="4822723"/>
              <a:ext cx="2123768" cy="4719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167716" y="3215149"/>
              <a:ext cx="18133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Industrial plume</a:t>
              </a:r>
              <a:endParaRPr 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9266903" y="4149213"/>
              <a:ext cx="12747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Fire plume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237371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5792</TotalTime>
  <Words>314</Words>
  <Application>Microsoft Macintosh PowerPoint</Application>
  <PresentationFormat>Widescreen</PresentationFormat>
  <Paragraphs>27</Paragraphs>
  <Slides>7</Slides>
  <Notes>7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7</vt:i4>
      </vt:variant>
    </vt:vector>
  </HeadingPairs>
  <TitlesOfParts>
    <vt:vector size="18" baseType="lpstr">
      <vt:lpstr>Cambria Math</vt:lpstr>
      <vt:lpstr>Franklin Gothic Book</vt:lpstr>
      <vt:lpstr>Franklin Gothic Medium</vt:lpstr>
      <vt:lpstr>Times New Roman</vt:lpstr>
      <vt:lpstr>Tunga</vt:lpstr>
      <vt:lpstr>Tw Cen MT</vt:lpstr>
      <vt:lpstr>Wingdings</vt:lpstr>
      <vt:lpstr>Wingdings 2</vt:lpstr>
      <vt:lpstr>Arial</vt:lpstr>
      <vt:lpstr>Median</vt:lpstr>
      <vt:lpstr>Angles</vt:lpstr>
      <vt:lpstr>Budgets of energy and masses in the boundary layer  5. Tracer correlation in stable boundary layers</vt:lpstr>
      <vt:lpstr>Tracer correlation analysis</vt:lpstr>
      <vt:lpstr>Tracer correlation analysis: a graphic illustration</vt:lpstr>
      <vt:lpstr>Regression method</vt:lpstr>
      <vt:lpstr>CO2 and CH4 volume mixing ratios in a traffic tunnel, Nanjing</vt:lpstr>
      <vt:lpstr>CO2 and CH4 volume mixing ratios in Nanjing (Winter nighttime measurement)</vt:lpstr>
      <vt:lpstr>Emission of mercury by forest fires</vt:lpstr>
    </vt:vector>
  </TitlesOfParts>
  <Company>Yale University</Company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rxsmith</dc:creator>
  <cp:lastModifiedBy>Microsoft Office User</cp:lastModifiedBy>
  <cp:revision>512</cp:revision>
  <cp:lastPrinted>2014-01-28T01:06:42Z</cp:lastPrinted>
  <dcterms:created xsi:type="dcterms:W3CDTF">2007-09-17T10:00:58Z</dcterms:created>
  <dcterms:modified xsi:type="dcterms:W3CDTF">2017-11-28T00:16:38Z</dcterms:modified>
</cp:coreProperties>
</file>