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3"/>
  </p:notesMasterIdLst>
  <p:sldIdLst>
    <p:sldId id="439" r:id="rId3"/>
    <p:sldId id="396" r:id="rId4"/>
    <p:sldId id="444" r:id="rId5"/>
    <p:sldId id="445" r:id="rId6"/>
    <p:sldId id="451" r:id="rId7"/>
    <p:sldId id="446" r:id="rId8"/>
    <p:sldId id="447" r:id="rId9"/>
    <p:sldId id="448" r:id="rId10"/>
    <p:sldId id="449" r:id="rId11"/>
    <p:sldId id="450" r:id="rId12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84" autoAdjust="0"/>
    <p:restoredTop sz="86429" autoAdjust="0"/>
  </p:normalViewPr>
  <p:slideViewPr>
    <p:cSldViewPr snapToGrid="0">
      <p:cViewPr varScale="1">
        <p:scale>
          <a:sx n="82" d="100"/>
          <a:sy n="82" d="100"/>
        </p:scale>
        <p:origin x="896" y="168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953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260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9/26/17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9/26/17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9/26/17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Generation and maintenance of atmospheric turbulence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Budget of turbulent kinetic energy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Two numerical examples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99127" y="1998604"/>
            <a:ext cx="374333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Shear driven:</a:t>
            </a:r>
          </a:p>
          <a:p>
            <a:r>
              <a:rPr lang="en-US" dirty="0"/>
              <a:t> </a:t>
            </a:r>
            <a:r>
              <a:rPr lang="en-US" dirty="0" smtClean="0"/>
              <a:t>   Geostrophic wind = 15 m s</a:t>
            </a:r>
            <a:r>
              <a:rPr lang="en-US" baseline="30000" dirty="0" smtClean="0"/>
              <a:t>-1</a:t>
            </a:r>
          </a:p>
          <a:p>
            <a:r>
              <a:rPr lang="en-US" dirty="0"/>
              <a:t> </a:t>
            </a:r>
            <a:r>
              <a:rPr lang="en-US" dirty="0" smtClean="0"/>
              <a:t>   Surface heat flux = 0 K m s</a:t>
            </a:r>
            <a:r>
              <a:rPr lang="en-US" baseline="30000" dirty="0" smtClean="0"/>
              <a:t>-1</a:t>
            </a:r>
            <a:endParaRPr lang="en-US" baseline="30000" dirty="0"/>
          </a:p>
          <a:p>
            <a:endParaRPr lang="en-US" dirty="0" smtClean="0"/>
          </a:p>
          <a:p>
            <a:r>
              <a:rPr lang="en-US" b="1" dirty="0" smtClean="0"/>
              <a:t>Buoyancy driven: </a:t>
            </a:r>
          </a:p>
          <a:p>
            <a:r>
              <a:rPr lang="en-US" dirty="0"/>
              <a:t> </a:t>
            </a:r>
            <a:r>
              <a:rPr lang="en-US" dirty="0" smtClean="0"/>
              <a:t>   Geostrophic wind = 10 m s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</a:p>
          <a:p>
            <a:r>
              <a:rPr lang="en-US" dirty="0" smtClean="0"/>
              <a:t>    Surface heat flux = 0.24 K m s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69" y="1756234"/>
            <a:ext cx="6583680" cy="40699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4431" y="6353907"/>
            <a:ext cx="2929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Data source: </a:t>
            </a:r>
            <a:r>
              <a:rPr lang="en-US" sz="1200" dirty="0" err="1" smtClean="0"/>
              <a:t>Moeng</a:t>
            </a:r>
            <a:r>
              <a:rPr lang="en-US" sz="1200" dirty="0" smtClean="0"/>
              <a:t> and Sullivan (1988)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2256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1198352" cy="4495800"/>
          </a:xfrm>
        </p:spPr>
        <p:txBody>
          <a:bodyPr/>
          <a:lstStyle/>
          <a:p>
            <a:r>
              <a:rPr lang="en-US" sz="2400" dirty="0" smtClean="0"/>
              <a:t>The component equations: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The full equation:</a:t>
            </a: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Budget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264" y="2203702"/>
            <a:ext cx="7638304" cy="8778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6264" y="3113135"/>
            <a:ext cx="7528576" cy="841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6845" y="4092502"/>
            <a:ext cx="7406656" cy="8107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4282" y="5393377"/>
            <a:ext cx="7479808" cy="78029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1060704" y="2478024"/>
            <a:ext cx="219456" cy="21031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2375859" y="3465802"/>
            <a:ext cx="219456" cy="21031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3329771" y="4385846"/>
            <a:ext cx="219456" cy="21031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1198352" cy="4495800"/>
          </a:xfrm>
        </p:spPr>
        <p:txBody>
          <a:bodyPr/>
          <a:lstStyle/>
          <a:p>
            <a:r>
              <a:rPr lang="en-US" sz="2400" dirty="0" smtClean="0"/>
              <a:t>Wind shear produces turbulence. It converts MKE to TKE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role of wind shear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074" y="2357569"/>
            <a:ext cx="7479808" cy="7802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31720" y="2359152"/>
            <a:ext cx="2807208" cy="896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224" y="3382942"/>
            <a:ext cx="5486400" cy="339242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688222" y="3621024"/>
            <a:ext cx="2788920" cy="3236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41777" y="4492978"/>
            <a:ext cx="4397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Shear production of turbulence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459779" y="3657366"/>
            <a:ext cx="11359662" cy="28487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6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1198352" cy="4495800"/>
          </a:xfrm>
        </p:spPr>
        <p:txBody>
          <a:bodyPr/>
          <a:lstStyle/>
          <a:p>
            <a:r>
              <a:rPr lang="en-US" sz="2400" dirty="0" smtClean="0"/>
              <a:t>In </a:t>
            </a:r>
            <a:r>
              <a:rPr lang="en-US" sz="2400" dirty="0"/>
              <a:t>unstable </a:t>
            </a:r>
            <a:r>
              <a:rPr lang="en-US" sz="2400" dirty="0" smtClean="0"/>
              <a:t>conditions, buoyancy produces turbulence. It converts potential energy to TKE. In stable conditions, it destroys turbulence by converting TKE to potential energy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 algn="r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role of buoyancy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930" y="2631889"/>
            <a:ext cx="7479808" cy="7802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29955" y="2561449"/>
            <a:ext cx="790223" cy="896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68923" y="3739662"/>
            <a:ext cx="11359662" cy="2848707"/>
            <a:chOff x="468923" y="3739662"/>
            <a:chExt cx="11359662" cy="2848707"/>
          </a:xfrm>
        </p:grpSpPr>
        <p:sp>
          <p:nvSpPr>
            <p:cNvPr id="3" name="Oval 2"/>
            <p:cNvSpPr/>
            <p:nvPr/>
          </p:nvSpPr>
          <p:spPr>
            <a:xfrm>
              <a:off x="5685692" y="5380892"/>
              <a:ext cx="804672" cy="71182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68923" y="3739662"/>
              <a:ext cx="11359662" cy="2848707"/>
              <a:chOff x="468923" y="3739662"/>
              <a:chExt cx="11359662" cy="2848707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519003" y="3890758"/>
                <a:ext cx="45818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2000" dirty="0" smtClean="0"/>
                  <a:t>Conversion of  potential energy to TKE</a:t>
                </a:r>
                <a:endParaRPr lang="en-US" sz="2000" dirty="0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5720862" y="4243753"/>
                <a:ext cx="609600" cy="5392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778436" y="4383127"/>
                <a:ext cx="9590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2000" dirty="0" smtClean="0"/>
                  <a:t>Time 1</a:t>
                </a:r>
                <a:endParaRPr lang="en-US" sz="2000" dirty="0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468923" y="3739662"/>
                <a:ext cx="11359662" cy="2848707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5416061" y="5017477"/>
                <a:ext cx="1254369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6706833" y="4769989"/>
                <a:ext cx="206338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2000" dirty="0" smtClean="0"/>
                  <a:t>Center of gravity</a:t>
                </a:r>
                <a:endParaRPr lang="en-US" sz="2000" dirty="0"/>
              </a:p>
            </p:txBody>
          </p:sp>
        </p:grpSp>
      </p:grpSp>
      <p:sp>
        <p:nvSpPr>
          <p:cNvPr id="5" name="Arc 4"/>
          <p:cNvSpPr/>
          <p:nvPr/>
        </p:nvSpPr>
        <p:spPr>
          <a:xfrm flipH="1">
            <a:off x="4996543" y="4376058"/>
            <a:ext cx="1159327" cy="1534886"/>
          </a:xfrm>
          <a:prstGeom prst="arc">
            <a:avLst>
              <a:gd name="adj1" fmla="val 16340236"/>
              <a:gd name="adj2" fmla="val 5117854"/>
            </a:avLst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/>
        </p:nvSpPr>
        <p:spPr>
          <a:xfrm>
            <a:off x="5916386" y="4381501"/>
            <a:ext cx="1121228" cy="1534886"/>
          </a:xfrm>
          <a:prstGeom prst="arc">
            <a:avLst>
              <a:gd name="adj1" fmla="val 16340236"/>
              <a:gd name="adj2" fmla="val 5117854"/>
            </a:avLst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81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1198352" cy="4495800"/>
          </a:xfrm>
        </p:spPr>
        <p:txBody>
          <a:bodyPr/>
          <a:lstStyle/>
          <a:p>
            <a:r>
              <a:rPr lang="en-US" sz="2400" dirty="0" smtClean="0"/>
              <a:t>In </a:t>
            </a:r>
            <a:r>
              <a:rPr lang="en-US" sz="2400" dirty="0"/>
              <a:t>unstable </a:t>
            </a:r>
            <a:r>
              <a:rPr lang="en-US" sz="2400" dirty="0" smtClean="0"/>
              <a:t>conditions, buoyancy produces turbulence. It converts potential energy to TKE. In stable conditions, it destroys turbulence by converting TKE to potential energy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 algn="r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role of buoyancy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930" y="2631889"/>
            <a:ext cx="7479808" cy="7802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29955" y="2561449"/>
            <a:ext cx="790223" cy="896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9003" y="3890758"/>
            <a:ext cx="4581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Conversion of  potential energy to TKE</a:t>
            </a:r>
            <a:endParaRPr lang="en-US" sz="2000" dirty="0"/>
          </a:p>
        </p:txBody>
      </p:sp>
      <p:sp>
        <p:nvSpPr>
          <p:cNvPr id="3" name="Oval 2"/>
          <p:cNvSpPr/>
          <p:nvPr/>
        </p:nvSpPr>
        <p:spPr>
          <a:xfrm>
            <a:off x="5685692" y="4149969"/>
            <a:ext cx="804672" cy="711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793599" y="5439507"/>
            <a:ext cx="609600" cy="539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78436" y="4383127"/>
            <a:ext cx="959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Time 2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68923" y="3739662"/>
            <a:ext cx="11359662" cy="28487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5416061" y="5240216"/>
            <a:ext cx="125436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06833" y="4992728"/>
            <a:ext cx="2063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Center of gravity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609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1198352" cy="4495800"/>
          </a:xfrm>
        </p:spPr>
        <p:txBody>
          <a:bodyPr/>
          <a:lstStyle/>
          <a:p>
            <a:r>
              <a:rPr lang="en-US" sz="2400" dirty="0" smtClean="0"/>
              <a:t>Pressure fluctuations distribute TKE among the three components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This is because of the weak incompressibility constraint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 algn="r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role of pressure fluctuations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264" y="2203702"/>
            <a:ext cx="7638304" cy="8778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6264" y="3113135"/>
            <a:ext cx="7528576" cy="8412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6845" y="4092502"/>
            <a:ext cx="7406656" cy="810770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1060704" y="2478024"/>
            <a:ext cx="219456" cy="21031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2375859" y="3465802"/>
            <a:ext cx="219456" cy="21031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3329771" y="4385846"/>
            <a:ext cx="219456" cy="21031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824728" y="2130552"/>
            <a:ext cx="1152144" cy="9509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24254" y="2996184"/>
            <a:ext cx="1001129" cy="9509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782673" y="4003271"/>
            <a:ext cx="1152144" cy="9509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6280" y="5693583"/>
            <a:ext cx="6547118" cy="79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29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1198352" cy="4495800"/>
          </a:xfrm>
        </p:spPr>
        <p:txBody>
          <a:bodyPr/>
          <a:lstStyle/>
          <a:p>
            <a:r>
              <a:rPr lang="en-US" sz="2400" dirty="0" smtClean="0"/>
              <a:t>Turbulent and pressure transports </a:t>
            </a:r>
            <a:r>
              <a:rPr lang="en-US" sz="2400" dirty="0"/>
              <a:t>move </a:t>
            </a:r>
            <a:r>
              <a:rPr lang="en-US" sz="2400" dirty="0" smtClean="0"/>
              <a:t>TKE </a:t>
            </a:r>
            <a:r>
              <a:rPr lang="en-US" sz="2400" dirty="0"/>
              <a:t>between different levels but do </a:t>
            </a:r>
            <a:r>
              <a:rPr lang="en-US" sz="2400" dirty="0" smtClean="0"/>
              <a:t>not create </a:t>
            </a:r>
            <a:r>
              <a:rPr lang="en-US" sz="2400" dirty="0"/>
              <a:t>or destroy </a:t>
            </a:r>
            <a:r>
              <a:rPr lang="en-US" sz="2400" dirty="0" smtClean="0"/>
              <a:t>TKE </a:t>
            </a:r>
            <a:r>
              <a:rPr lang="en-US" sz="2400" dirty="0"/>
              <a:t>in the flow domain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role of turbulent and pressure transport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074" y="2894897"/>
            <a:ext cx="7479808" cy="7802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259397" y="2839919"/>
            <a:ext cx="2300141" cy="896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0832" y="1591056"/>
            <a:ext cx="11198352" cy="4495800"/>
          </a:xfrm>
        </p:spPr>
        <p:txBody>
          <a:bodyPr/>
          <a:lstStyle/>
          <a:p>
            <a:r>
              <a:rPr lang="en-US" sz="2400" dirty="0" smtClean="0"/>
              <a:t>Viscous </a:t>
            </a:r>
            <a:r>
              <a:rPr lang="en-US" sz="2400" dirty="0"/>
              <a:t>dissipation converts TKE </a:t>
            </a:r>
            <a:r>
              <a:rPr lang="en-US" sz="2400" dirty="0" smtClean="0"/>
              <a:t>to </a:t>
            </a:r>
            <a:r>
              <a:rPr lang="en-US" sz="2400" dirty="0"/>
              <a:t>internal energy or kinetic energy of molecular motion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Here                                              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 0</a:t>
            </a:r>
          </a:p>
          <a:p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Eddy motion versus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molecular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motion:</a:t>
            </a:r>
          </a:p>
          <a:p>
            <a:pPr lvl="1"/>
            <a:r>
              <a:rPr lang="en-US" sz="2100" dirty="0" smtClean="0">
                <a:latin typeface="+mj-lt"/>
                <a:cs typeface="Times New Roman" panose="02020603050405020304" pitchFamily="18" charset="0"/>
              </a:rPr>
              <a:t>In eddy </a:t>
            </a:r>
            <a:r>
              <a:rPr lang="en-US" sz="2100" dirty="0">
                <a:latin typeface="+mj-lt"/>
                <a:cs typeface="Times New Roman" panose="02020603050405020304" pitchFamily="18" charset="0"/>
              </a:rPr>
              <a:t>motion, even at the smallest scale, molecules are moving in groups. </a:t>
            </a:r>
            <a:endParaRPr lang="en-US" sz="2100" dirty="0" smtClean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100" dirty="0" smtClean="0">
                <a:latin typeface="+mj-lt"/>
                <a:cs typeface="Times New Roman" panose="02020603050405020304" pitchFamily="18" charset="0"/>
              </a:rPr>
              <a:t>Molecular motion is </a:t>
            </a:r>
            <a:r>
              <a:rPr lang="en-US" sz="2100" dirty="0">
                <a:latin typeface="+mj-lt"/>
                <a:cs typeface="Times New Roman" panose="02020603050405020304" pitchFamily="18" charset="0"/>
              </a:rPr>
              <a:t>totally erratic, with each molecule moving </a:t>
            </a:r>
            <a:r>
              <a:rPr lang="en-US" sz="2100" dirty="0" smtClean="0">
                <a:latin typeface="+mj-lt"/>
                <a:cs typeface="Times New Roman" panose="02020603050405020304" pitchFamily="18" charset="0"/>
              </a:rPr>
              <a:t>randomly and </a:t>
            </a:r>
            <a:r>
              <a:rPr lang="en-US" sz="2100" dirty="0">
                <a:latin typeface="+mj-lt"/>
                <a:cs typeface="Times New Roman" panose="02020603050405020304" pitchFamily="18" charset="0"/>
              </a:rPr>
              <a:t>independently of its neighboring molecules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role of viscous dissipation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245" y="2319862"/>
            <a:ext cx="7479808" cy="7802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484123" y="2312017"/>
            <a:ext cx="452488" cy="8082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439" y="3439604"/>
            <a:ext cx="4700026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4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Putting it all together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7126" y="1916542"/>
            <a:ext cx="469872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1: production of MKE by pressure gradient </a:t>
            </a:r>
          </a:p>
          <a:p>
            <a:r>
              <a:rPr lang="en-US" dirty="0" smtClean="0"/>
              <a:t>    force</a:t>
            </a:r>
          </a:p>
          <a:p>
            <a:endParaRPr lang="en-US" dirty="0" smtClean="0"/>
          </a:p>
          <a:p>
            <a:r>
              <a:rPr lang="en-US" dirty="0" smtClean="0"/>
              <a:t>2: Conversion of MKE to TKE by shear</a:t>
            </a:r>
          </a:p>
          <a:p>
            <a:endParaRPr lang="en-US" dirty="0" smtClean="0"/>
          </a:p>
          <a:p>
            <a:r>
              <a:rPr lang="en-US" dirty="0" smtClean="0"/>
              <a:t>3: Conversion between potential and energy</a:t>
            </a:r>
          </a:p>
          <a:p>
            <a:r>
              <a:rPr lang="en-US" dirty="0" smtClean="0"/>
              <a:t>    and TKE by buoyancy 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46" y="1736372"/>
            <a:ext cx="6583680" cy="407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02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2136</TotalTime>
  <Words>318</Words>
  <Application>Microsoft Macintosh PowerPoint</Application>
  <PresentationFormat>Widescreen</PresentationFormat>
  <Paragraphs>86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Generation and maintenance of atmospheric turbulence  3. Budget of turbulent kinetic energy  </vt:lpstr>
      <vt:lpstr>Budget equations</vt:lpstr>
      <vt:lpstr>The role of wind shear</vt:lpstr>
      <vt:lpstr>The role of buoyancy</vt:lpstr>
      <vt:lpstr>The role of buoyancy</vt:lpstr>
      <vt:lpstr>The role of pressure fluctuations </vt:lpstr>
      <vt:lpstr>The role of turbulent and pressure transport</vt:lpstr>
      <vt:lpstr>The role of viscous dissipation</vt:lpstr>
      <vt:lpstr>Putting it all together</vt:lpstr>
      <vt:lpstr>Two numerical examples 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370</cp:revision>
  <cp:lastPrinted>2014-01-28T01:06:42Z</cp:lastPrinted>
  <dcterms:created xsi:type="dcterms:W3CDTF">2007-09-17T10:00:58Z</dcterms:created>
  <dcterms:modified xsi:type="dcterms:W3CDTF">2017-09-26T23:10:19Z</dcterms:modified>
</cp:coreProperties>
</file>