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4058" r:id="rId2"/>
    <p:sldMasterId id="2147484070" r:id="rId3"/>
    <p:sldMasterId id="2147484083" r:id="rId4"/>
  </p:sldMasterIdLst>
  <p:notesMasterIdLst>
    <p:notesMasterId r:id="rId17"/>
  </p:notesMasterIdLst>
  <p:sldIdLst>
    <p:sldId id="439" r:id="rId5"/>
    <p:sldId id="488" r:id="rId6"/>
    <p:sldId id="512" r:id="rId7"/>
    <p:sldId id="513" r:id="rId8"/>
    <p:sldId id="514" r:id="rId9"/>
    <p:sldId id="506" r:id="rId10"/>
    <p:sldId id="507" r:id="rId11"/>
    <p:sldId id="508" r:id="rId12"/>
    <p:sldId id="511" r:id="rId13"/>
    <p:sldId id="493" r:id="rId14"/>
    <p:sldId id="509" r:id="rId15"/>
    <p:sldId id="510" r:id="rId16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23" userDrawn="1">
          <p15:clr>
            <a:srgbClr val="A4A3A4"/>
          </p15:clr>
        </p15:guide>
        <p15:guide id="2" pos="3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3" autoAdjust="0"/>
    <p:restoredTop sz="86466" autoAdjust="0"/>
  </p:normalViewPr>
  <p:slideViewPr>
    <p:cSldViewPr snapToGrid="0">
      <p:cViewPr varScale="1">
        <p:scale>
          <a:sx n="74" d="100"/>
          <a:sy n="74" d="100"/>
        </p:scale>
        <p:origin x="634" y="72"/>
      </p:cViewPr>
      <p:guideLst>
        <p:guide orient="horz" pos="1323"/>
        <p:guide pos="3849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360AE7D-5D25-EA42-88F4-191AF3113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3F7944B-8D25-45BB-A622-1DF692FE1BF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0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E60A80BC-895C-E644-992F-763AEB1B43BC}" type="datetimeFigureOut">
              <a:rPr lang="en-US" altLang="en-US"/>
              <a:pPr/>
              <a:t>10/27/2017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fld id="{3E54D62E-DA59-3443-B6C4-FF7B2DB1D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23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B4A7F95-5D05-4E29-95BA-6C3B57917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07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84BEF054-99BD-47BC-91FC-8C14C40C8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61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FE3E0B68-1393-45C7-8557-2A07A8A62D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73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AFD912-4C25-4B13-84A6-ADDFD743F5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14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41D21-C634-4BD0-8CDA-4E8B03A85C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477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C51AF-3AE0-46A1-A058-19D946375FB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947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39441D-C6A5-4224-A75D-B72F8C3A54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88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E85E28-5645-4DFB-950C-DF8F3866D8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307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D7D844-5B3A-4892-A6AB-D44B7BDCF04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7126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951F7B-ECC6-4F58-B246-F51F1556C1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58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CA936FB2-5D60-46A7-94B0-F5DFBC704B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95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5EBC46-74BD-4749-B9F7-36D10BCFA4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18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59EFAC-2FE8-4FDE-9B16-1BFEE0FD71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450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4CE109-3246-49FA-949A-E7DA11ECA82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753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B1816-3DB3-4F82-B7BA-D5284B5984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543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4D67E1-8261-4D2D-9AEC-BA79EC4ABF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3491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08BE759-6029-4C27-9813-AED8DA334CB4}" type="datetimeFigureOut">
              <a:rPr lang="en-US" smtClean="0"/>
              <a:pPr>
                <a:defRPr/>
              </a:pPr>
              <a:t>10/27/2017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EBDDC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8004451-B218-4D33-A66A-9FEC96E5DBF2}" type="slidenum">
              <a:rPr lang="en-US" smtClean="0">
                <a:solidFill>
                  <a:srgbClr val="EBDDC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508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EFAE9A-FD2F-4FD1-ADE9-30A6D8858FC9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F868702-2BEC-4600-ADE7-2186F40B0B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21596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A3850C-C106-47A3-9092-C7BB83066689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D7F023-C56E-42D2-99C2-91D72B109D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3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27F5393A-39D4-4693-9E39-93734EB6CE6E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675F55CB-B2E8-44DB-B1B4-B87E569D50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1014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9C0D0E11-6762-4C60-990B-C572488B3B69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4E9BDD6D-AB7E-497F-BEF0-F86A5BDC86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3985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4D47BCB0-17FD-4878-99EF-49E61FFDF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389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D289A2-1DBA-4B78-ADBB-CAD22356CE1F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33879E-96FC-4421-80E9-ECD169907F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399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0710A6-1BCB-4391-B8D8-A328E3F3DB84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80BF20B-6FAC-4BD9-AA78-D4ADF3E4122C}" type="slidenum">
              <a:rPr lang="en-US" smtClean="0">
                <a:solidFill>
                  <a:srgbClr val="775F55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0774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9827C8-A85E-4B1D-8A95-39C24F0CD322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666C7B8-2156-4D42-AFA2-EE309EBF43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469285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pPr>
              <a:defRPr/>
            </a:pPr>
            <a:fld id="{33990040-A1CC-4F54-8EF0-BA0ECC844E0C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3348FD79-070E-4A41-B32C-9B508EF0EA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24051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9B5B35-8A2B-4849-8F5E-42DEA44A7983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593F6-EFCA-4659-8CDE-C89F964EA4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108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pPr>
              <a:defRPr/>
            </a:pPr>
            <a:fld id="{F78913A4-EE6C-4D9B-B2A0-196F5C7EA27A}" type="datetimeFigureOut">
              <a:rPr lang="en-US" smtClean="0">
                <a:solidFill>
                  <a:srgbClr val="775F55"/>
                </a:solidFill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pPr>
              <a:defRPr/>
            </a:pPr>
            <a:fld id="{73C5EE2C-2193-4F2F-9692-366AE9CA86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671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2117" y="-1588"/>
            <a:ext cx="12194117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D6C4B6F1-8F3F-4BE4-875B-3F77FCF14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17313B19-591F-473D-A2A5-217A696CDD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3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2A090A51-A406-4130-A9AE-D96817611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6AEA3484-D2A5-490F-9723-5283C0752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2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fld id="{09B1B57A-BC90-4C68-B309-BE07B0F817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6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720851" y="-1720850"/>
            <a:ext cx="6858000" cy="102997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 eaLnBrk="0" hangingPunct="0">
              <a:defRPr>
                <a:solidFill>
                  <a:srgbClr val="434342"/>
                </a:solidFill>
                <a:latin typeface="Times New Roman" panose="02020603050405020304" pitchFamily="18" charset="0"/>
              </a:defRPr>
            </a:lvl1pPr>
          </a:lstStyle>
          <a:p>
            <a:fld id="{F0B07E6F-64BA-4EF0-89C3-A2D264EC8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9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775F55"/>
                </a:solidFill>
              </a:defRPr>
            </a:lvl1pPr>
          </a:lstStyle>
          <a:p>
            <a:fld id="{ADAE5F0D-EE0A-5F44-965A-ACBBBAA19A82}" type="datetimeFigureOut">
              <a:rPr lang="en-US" altLang="en-US"/>
              <a:pPr/>
              <a:t>10/27/2017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75F55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5AE03BC1-6732-6441-ABFF-6AE1B7A88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4233" y="5051426"/>
            <a:ext cx="4766733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117" y="5051426"/>
            <a:ext cx="12194117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34" y="365126"/>
            <a:ext cx="1002876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434" y="1100138"/>
            <a:ext cx="10028767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818" y="5870576"/>
            <a:ext cx="2901949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963240F-FC65-44ED-9421-7AA0FB0CC610}" type="datetimeFigureOut">
              <a:rPr lang="en-US">
                <a:ea typeface="+mn-ea"/>
              </a:rPr>
              <a:pPr>
                <a:defRPr/>
              </a:pPr>
              <a:t>10/27/2017</a:t>
            </a:fld>
            <a:endParaRPr lang="en-US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533" y="6284914"/>
            <a:ext cx="62992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spc="200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170614"/>
            <a:ext cx="670984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10E68A-56B7-4236-87C2-2C44A52A1FFC}" type="slidenum">
              <a:rPr lang="en-US" altLang="en-US" smtClean="0">
                <a:ea typeface="+mn-ea"/>
              </a:rPr>
              <a:pPr/>
              <a:t>‹#›</a:t>
            </a:fld>
            <a:endParaRPr lang="en-US" altLang="en-US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58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69BDBC70-105B-4ED8-B790-FF0FE334AC53}" type="slidenum">
              <a:rPr lang="en-US" altLang="en-US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rPr>
              <a:pPr/>
              <a:t>‹#›</a:t>
            </a:fld>
            <a:endParaRPr lang="en-US" altLang="en-US" smtClean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51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  <p:sldLayoutId id="214748408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42000B4-0C24-4447-94B8-67F98C16ED08}" type="datetimeFigureOut">
              <a:rPr lang="en-US" smtClean="0">
                <a:solidFill>
                  <a:srgbClr val="775F55"/>
                </a:solidFill>
                <a:ea typeface="+mn-ea"/>
                <a:cs typeface="+mn-cs"/>
              </a:rPr>
              <a:pPr>
                <a:defRPr/>
              </a:pPr>
              <a:t>10/27/2017</a:t>
            </a:fld>
            <a:endParaRPr lang="en-US">
              <a:solidFill>
                <a:srgbClr val="775F55"/>
              </a:solidFill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73B7303-9763-4463-8512-16BF6B96B5ED}" type="slidenum">
              <a:rPr lang="en-US" smtClean="0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958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0541000" cy="2628900"/>
          </a:xfrm>
        </p:spPr>
        <p:txBody>
          <a:bodyPr/>
          <a:lstStyle/>
          <a:p>
            <a:r>
              <a:rPr lang="en-US" sz="3600" dirty="0" smtClean="0"/>
              <a:t>Principle of Eddy Covariance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 Single tower strategy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83113"/>
            <a:ext cx="11191286" cy="2009577"/>
          </a:xfrm>
        </p:spPr>
        <p:txBody>
          <a:bodyPr/>
          <a:lstStyle/>
          <a:p>
            <a:r>
              <a:rPr lang="en-US" sz="2400" dirty="0" smtClean="0"/>
              <a:t>High frequency loss: contributions by small eddies are missed because of finite sensing volume, sensor separation, and tube attenuation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Practical considerations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08" y="2610533"/>
            <a:ext cx="10972800" cy="33915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87827" y="5995724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Open-path eddy covariance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6686" y="5908281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Closed-path eddy covariance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8746" y="1683113"/>
            <a:ext cx="11191286" cy="4702697"/>
          </a:xfrm>
        </p:spPr>
        <p:txBody>
          <a:bodyPr/>
          <a:lstStyle/>
          <a:p>
            <a:r>
              <a:rPr lang="en-US" sz="2400" dirty="0" smtClean="0"/>
              <a:t>High frequency loss: contributions by small eddies are missed because of finite sensing volume, sensor separation, and tube attenuation</a:t>
            </a:r>
          </a:p>
          <a:p>
            <a:r>
              <a:rPr lang="en-US" sz="2400" dirty="0" smtClean="0"/>
              <a:t>Time delay: concentration measurement may be delayed relative to velocity measurement, and vice versa</a:t>
            </a:r>
          </a:p>
          <a:p>
            <a:r>
              <a:rPr lang="en-US" sz="2400" dirty="0" smtClean="0"/>
              <a:t>Instrument tilt: Post-field coordinate rotation must be performed to remove tilt errors</a:t>
            </a:r>
          </a:p>
          <a:p>
            <a:r>
              <a:rPr lang="en-US" sz="2400" dirty="0" smtClean="0"/>
              <a:t>Low frequency contributions: </a:t>
            </a:r>
            <a:r>
              <a:rPr lang="en-US" sz="2400" dirty="0"/>
              <a:t>T</a:t>
            </a:r>
            <a:r>
              <a:rPr lang="en-US" sz="2400" dirty="0" smtClean="0"/>
              <a:t>he 30-min averaging period may be too short to capture contributions by very large eddies</a:t>
            </a:r>
          </a:p>
          <a:p>
            <a:r>
              <a:rPr lang="en-US" sz="2400" dirty="0" smtClean="0"/>
              <a:t>Density effects: Large errors exist if the covariance calculation is based on the mass density, not the mass mixing ratio 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Practical considerations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05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70709" y="228600"/>
            <a:ext cx="10190939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Strengths and weaknesses of eddy covariance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>
            <a:spLocks noGrp="1"/>
          </p:cNvSpPr>
          <p:nvPr>
            <p:ph sz="quarter" idx="1"/>
          </p:nvPr>
        </p:nvSpPr>
        <p:spPr>
          <a:xfrm>
            <a:off x="630621" y="1632620"/>
            <a:ext cx="11090324" cy="4720883"/>
          </a:xfrm>
        </p:spPr>
        <p:txBody>
          <a:bodyPr/>
          <a:lstStyle/>
          <a:p>
            <a:r>
              <a:rPr lang="en-US" sz="2400" dirty="0" smtClean="0"/>
              <a:t>Strengths:</a:t>
            </a:r>
          </a:p>
          <a:p>
            <a:pPr lvl="1"/>
            <a:r>
              <a:rPr lang="en-US" sz="2100" dirty="0" smtClean="0"/>
              <a:t>An in-situ technology and with minimum disturbance to the system being measured</a:t>
            </a:r>
          </a:p>
          <a:p>
            <a:pPr lvl="1"/>
            <a:r>
              <a:rPr lang="en-US" sz="2100" dirty="0" smtClean="0"/>
              <a:t>A true ecosystem-scale measurement</a:t>
            </a:r>
          </a:p>
          <a:p>
            <a:pPr lvl="1"/>
            <a:r>
              <a:rPr lang="en-US" sz="2100" dirty="0" smtClean="0"/>
              <a:t>Unattended and uninterrupted monitoring</a:t>
            </a:r>
          </a:p>
          <a:p>
            <a:endParaRPr lang="en-US" sz="2400" dirty="0" smtClean="0"/>
          </a:p>
          <a:p>
            <a:r>
              <a:rPr lang="en-US" sz="2400" dirty="0" smtClean="0"/>
              <a:t>Weaknesses:</a:t>
            </a:r>
            <a:endParaRPr lang="en-US" sz="2400" dirty="0"/>
          </a:p>
          <a:p>
            <a:pPr lvl="1"/>
            <a:r>
              <a:rPr lang="en-US" sz="2100" dirty="0" smtClean="0"/>
              <a:t>Does not work well for small fields or on rough terrain</a:t>
            </a:r>
          </a:p>
          <a:p>
            <a:pPr lvl="1"/>
            <a:r>
              <a:rPr lang="en-US" sz="2100" dirty="0" smtClean="0"/>
              <a:t>Difficult to replicate spatially</a:t>
            </a:r>
          </a:p>
          <a:p>
            <a:pPr lvl="1"/>
            <a:r>
              <a:rPr lang="en-US" sz="2100" dirty="0" smtClean="0"/>
              <a:t>May be biased in low wind, nighttime stable conditions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4124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3063" y="1518319"/>
            <a:ext cx="6494318" cy="3344626"/>
          </a:xfrm>
        </p:spPr>
        <p:txBody>
          <a:bodyPr/>
          <a:lstStyle/>
          <a:p>
            <a:r>
              <a:rPr lang="en-US" sz="2400" dirty="0" smtClean="0"/>
              <a:t>Measurement equation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Implicit assumption: by placing the measurement tower in an extensive, uniform and leveled field, the horizontal and vertical advection effects are negligible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Eddy covariance in </a:t>
            </a:r>
            <a:r>
              <a:rPr lang="en-US" altLang="en-US" sz="3200" dirty="0" smtClean="0">
                <a:solidFill>
                  <a:schemeClr val="tx1"/>
                </a:solidFill>
              </a:rPr>
              <a:t>advection-free </a:t>
            </a:r>
            <a:r>
              <a:rPr lang="en-US" altLang="en-US" sz="3200" dirty="0" smtClean="0">
                <a:solidFill>
                  <a:schemeClr val="tx1"/>
                </a:solidFill>
              </a:rPr>
              <a:t>conditions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 descr="tower_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276213"/>
            <a:ext cx="4638128" cy="618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595" y="2010096"/>
            <a:ext cx="3846584" cy="79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Installing an eddy covariance system in Nanjing, China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92" y="120015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57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Eddy covariance at sea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www.asrc.albany.edu/people/faculty/miller/research/air-sea/images/Knor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995" y="1343567"/>
            <a:ext cx="7117293" cy="533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7094" y="6176211"/>
            <a:ext cx="2254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source: Scott Miller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57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70710" y="228600"/>
            <a:ext cx="9519466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Eddy covariance in a cropland, Minnesota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7094" y="6176211"/>
            <a:ext cx="2170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source: Tim Griffis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779" y="125128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84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814388" y="176349"/>
            <a:ext cx="9980612" cy="9906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</a:rPr>
              <a:t>Ecosystem metabolism</a:t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r>
              <a:rPr lang="en-US" altLang="en-US" sz="3200" dirty="0" smtClean="0">
                <a:solidFill>
                  <a:schemeClr val="tx1"/>
                </a:solidFill>
              </a:rPr>
              <a:t>Great Mountain Forest, Connecticut, Sept 12-18, 2002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37461" y="1286604"/>
            <a:ext cx="6459538" cy="5248275"/>
            <a:chOff x="1384300" y="1050925"/>
            <a:chExt cx="6459538" cy="5248275"/>
          </a:xfrm>
        </p:grpSpPr>
        <p:pic>
          <p:nvPicPr>
            <p:cNvPr id="7" name="Picture 4" descr="gm_data_cu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4300" y="1050925"/>
              <a:ext cx="6459538" cy="524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 flipV="1">
              <a:off x="1423417" y="2869670"/>
              <a:ext cx="323165" cy="238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charset="2"/>
                <a:buNone/>
              </a:pPr>
              <a:r>
                <a:rPr lang="en-US" altLang="en-US" sz="900">
                  <a:solidFill>
                    <a:prstClr val="black"/>
                  </a:solidFill>
                </a:rPr>
                <a:t>S</a:t>
              </a:r>
              <a:r>
                <a:rPr lang="en-US" altLang="en-US" sz="900" baseline="30000">
                  <a:solidFill>
                    <a:prstClr val="black"/>
                  </a:solidFill>
                </a:rPr>
                <a:t>-1</a:t>
              </a: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 flipV="1">
              <a:off x="1423417" y="4457316"/>
              <a:ext cx="323165" cy="238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charset="2"/>
                <a:buNone/>
              </a:pPr>
              <a:r>
                <a:rPr lang="en-US" altLang="en-US" sz="900">
                  <a:solidFill>
                    <a:prstClr val="black"/>
                  </a:solidFill>
                </a:rPr>
                <a:t>S</a:t>
              </a:r>
              <a:r>
                <a:rPr lang="en-US" altLang="en-US" sz="900" baseline="30000">
                  <a:solidFill>
                    <a:prstClr val="black"/>
                  </a:solidFill>
                </a:rPr>
                <a:t>-1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623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6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534525128"/>
              </p:ext>
            </p:extLst>
          </p:nvPr>
        </p:nvGraphicFramePr>
        <p:xfrm>
          <a:off x="2026480" y="313643"/>
          <a:ext cx="8148638" cy="625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SPW 8.0 Graph" r:id="rId3" imgW="7301160" imgH="5607000" progId="SigmaPlotGraphicObject.7">
                  <p:embed/>
                </p:oleObj>
              </mc:Choice>
              <mc:Fallback>
                <p:oleObj name="SPW 8.0 Graph" r:id="rId3" imgW="7301160" imgH="5607000" progId="SigmaPlotGraphicObjec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6480" y="313643"/>
                        <a:ext cx="8148638" cy="625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2900" y="6390409"/>
            <a:ext cx="2670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Source: Lee et al. (1999)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826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47429" y="149902"/>
            <a:ext cx="6226128" cy="8057149"/>
            <a:chOff x="2751377" y="0"/>
            <a:chExt cx="6226128" cy="8057149"/>
          </a:xfrm>
        </p:grpSpPr>
        <p:pic>
          <p:nvPicPr>
            <p:cNvPr id="65538" name="Picture 5" descr="figure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377" y="0"/>
              <a:ext cx="6226128" cy="8057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823167" y="2635193"/>
              <a:ext cx="6326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ea typeface="+mn-ea"/>
                  <a:cs typeface="+mn-cs"/>
                </a:rPr>
                <a:t>MLW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65851" y="3258441"/>
              <a:ext cx="6326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prstClr val="black"/>
                  </a:solidFill>
                  <a:ea typeface="+mn-ea"/>
                  <a:cs typeface="+mn-cs"/>
                </a:rPr>
                <a:t>BFG</a:t>
              </a:r>
            </a:p>
          </p:txBody>
        </p:sp>
      </p:grpSp>
      <p:sp>
        <p:nvSpPr>
          <p:cNvPr id="65539" name="Title 1"/>
          <p:cNvSpPr>
            <a:spLocks noGrp="1"/>
          </p:cNvSpPr>
          <p:nvPr>
            <p:ph type="title"/>
          </p:nvPr>
        </p:nvSpPr>
        <p:spPr>
          <a:xfrm>
            <a:off x="695037" y="145473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CO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 flux and drivers, BFG </a:t>
            </a:r>
            <a:r>
              <a:rPr lang="en-US" sz="3200" dirty="0" smtClean="0">
                <a:solidFill>
                  <a:schemeClr val="tx1"/>
                </a:solidFill>
              </a:rPr>
              <a:t>site, Lake </a:t>
            </a:r>
            <a:r>
              <a:rPr lang="en-US" sz="3200" dirty="0" err="1" smtClean="0">
                <a:solidFill>
                  <a:schemeClr val="tx1"/>
                </a:solidFill>
              </a:rPr>
              <a:t>Taihu</a:t>
            </a:r>
            <a:r>
              <a:rPr lang="en-US" sz="3200" dirty="0" smtClean="0">
                <a:solidFill>
                  <a:schemeClr val="tx1"/>
                </a:solidFill>
              </a:rPr>
              <a:t>, China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396010" y="6436213"/>
            <a:ext cx="14863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prstClr val="black"/>
                </a:solidFill>
                <a:ea typeface="+mn-ea"/>
                <a:cs typeface="+mn-cs"/>
              </a:rPr>
              <a:t>Lee et al. (201</a:t>
            </a:r>
            <a:r>
              <a:rPr lang="en-US" altLang="zh-CN" sz="1400" dirty="0">
                <a:solidFill>
                  <a:prstClr val="black"/>
                </a:solidFill>
                <a:cs typeface="+mn-cs"/>
              </a:rPr>
              <a:t>4</a:t>
            </a:r>
            <a:r>
              <a:rPr lang="en-US" sz="1400" dirty="0" smtClean="0">
                <a:solidFill>
                  <a:prstClr val="black"/>
                </a:solidFill>
                <a:ea typeface="+mn-ea"/>
                <a:cs typeface="+mn-cs"/>
              </a:rPr>
              <a:t>)</a:t>
            </a:r>
            <a:endParaRPr lang="en-US" sz="14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6535" y="6069028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ea typeface="+mn-ea"/>
                <a:cs typeface="+mn-cs"/>
              </a:rPr>
              <a:t> 2012</a:t>
            </a:r>
          </a:p>
        </p:txBody>
      </p:sp>
      <p:pic>
        <p:nvPicPr>
          <p:cNvPr id="16" name="Picture 4" descr="P1010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2" t="4128" r="1277" b="2109"/>
          <a:stretch>
            <a:fillRect/>
          </a:stretch>
        </p:blipFill>
        <p:spPr bwMode="auto">
          <a:xfrm>
            <a:off x="7312887" y="1250534"/>
            <a:ext cx="3937355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00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556838"/>
              </p:ext>
            </p:extLst>
          </p:nvPr>
        </p:nvGraphicFramePr>
        <p:xfrm>
          <a:off x="1629556" y="1169988"/>
          <a:ext cx="7315200" cy="568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SPW 4.0 Graph" r:id="rId3" imgW="6823080" imgH="5305320" progId="JandelGraphicObject.2">
                  <p:embed/>
                </p:oleObj>
              </mc:Choice>
              <mc:Fallback>
                <p:oleObj name="SPW 4.0 Graph" r:id="rId3" imgW="6823080" imgH="5305320" progId="JandelGraphicObject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9556" y="1169988"/>
                        <a:ext cx="7315200" cy="568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Rectangle 10"/>
          <p:cNvSpPr>
            <a:spLocks noGrp="1" noChangeArrowheads="1"/>
          </p:cNvSpPr>
          <p:nvPr>
            <p:ph type="title"/>
          </p:nvPr>
        </p:nvSpPr>
        <p:spPr>
          <a:xfrm>
            <a:off x="947950" y="131720"/>
            <a:ext cx="10482050" cy="1325563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CO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3200" dirty="0" smtClean="0">
                <a:solidFill>
                  <a:schemeClr val="tx1"/>
                </a:solidFill>
              </a:rPr>
              <a:t> flux response to rain, Great Mountain </a:t>
            </a:r>
            <a:r>
              <a:rPr lang="en-US" altLang="en-US" sz="3200" dirty="0" smtClean="0">
                <a:solidFill>
                  <a:schemeClr val="tx1"/>
                </a:solidFill>
              </a:rPr>
              <a:t>Forest, Connecticut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9744" y="6250898"/>
            <a:ext cx="1486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Lee et al. (2001)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4178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4142</TotalTime>
  <Words>300</Words>
  <Application>Microsoft Office PowerPoint</Application>
  <PresentationFormat>Widescreen</PresentationFormat>
  <Paragraphs>49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Arial</vt:lpstr>
      <vt:lpstr>Franklin Gothic Book</vt:lpstr>
      <vt:lpstr>Franklin Gothic Medium</vt:lpstr>
      <vt:lpstr>Times New Roman</vt:lpstr>
      <vt:lpstr>Tunga</vt:lpstr>
      <vt:lpstr>Tw Cen MT</vt:lpstr>
      <vt:lpstr>Wingdings</vt:lpstr>
      <vt:lpstr>Wingdings 2</vt:lpstr>
      <vt:lpstr>Median</vt:lpstr>
      <vt:lpstr>Angles</vt:lpstr>
      <vt:lpstr>Default Design</vt:lpstr>
      <vt:lpstr>1_Median</vt:lpstr>
      <vt:lpstr>SPW 8.0 Graph</vt:lpstr>
      <vt:lpstr>SPW 4.0 Graph</vt:lpstr>
      <vt:lpstr>Principle of Eddy Covariance  4. Single tower strategy</vt:lpstr>
      <vt:lpstr>Eddy covariance in advection-free conditions</vt:lpstr>
      <vt:lpstr>Installing an eddy covariance system in Nanjing, China </vt:lpstr>
      <vt:lpstr>Eddy covariance at sea</vt:lpstr>
      <vt:lpstr>Eddy covariance in a cropland, Minnesota</vt:lpstr>
      <vt:lpstr>Ecosystem metabolism Great Mountain Forest, Connecticut, Sept 12-18, 2002</vt:lpstr>
      <vt:lpstr>PowerPoint Presentation</vt:lpstr>
      <vt:lpstr>CO2 flux and drivers, BFG site, Lake Taihu, China</vt:lpstr>
      <vt:lpstr>CO2 flux response to rain, Great Mountain Forest, Connecticut</vt:lpstr>
      <vt:lpstr>Practical considerations</vt:lpstr>
      <vt:lpstr>Practical considerations</vt:lpstr>
      <vt:lpstr>Strengths and weaknesses of eddy covariance</vt:lpstr>
    </vt:vector>
  </TitlesOfParts>
  <Company>Yale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rxsmith</dc:creator>
  <cp:lastModifiedBy>Xuhui</cp:lastModifiedBy>
  <cp:revision>462</cp:revision>
  <cp:lastPrinted>2014-01-28T01:06:42Z</cp:lastPrinted>
  <dcterms:created xsi:type="dcterms:W3CDTF">2007-09-17T10:00:58Z</dcterms:created>
  <dcterms:modified xsi:type="dcterms:W3CDTF">2017-10-27T17:04:17Z</dcterms:modified>
</cp:coreProperties>
</file>