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4058" r:id="rId2"/>
  </p:sldMasterIdLst>
  <p:notesMasterIdLst>
    <p:notesMasterId r:id="rId16"/>
  </p:notesMasterIdLst>
  <p:sldIdLst>
    <p:sldId id="439" r:id="rId3"/>
    <p:sldId id="515" r:id="rId4"/>
    <p:sldId id="516" r:id="rId5"/>
    <p:sldId id="488" r:id="rId6"/>
    <p:sldId id="517" r:id="rId7"/>
    <p:sldId id="518" r:id="rId8"/>
    <p:sldId id="524" r:id="rId9"/>
    <p:sldId id="506" r:id="rId10"/>
    <p:sldId id="493" r:id="rId11"/>
    <p:sldId id="519" r:id="rId12"/>
    <p:sldId id="520" r:id="rId13"/>
    <p:sldId id="522" r:id="rId14"/>
    <p:sldId id="523" r:id="rId15"/>
  </p:sldIdLst>
  <p:sldSz cx="12192000" cy="6858000"/>
  <p:notesSz cx="7315200" cy="9601200"/>
  <p:defaultTextStyle>
    <a:defPPr>
      <a:defRPr lang="en-US"/>
    </a:defPPr>
    <a:lvl1pPr algn="l" rtl="0" fontAlgn="base">
      <a:spcBef>
        <a:spcPct val="0"/>
      </a:spcBef>
      <a:spcAft>
        <a:spcPct val="0"/>
      </a:spcAft>
      <a:defRPr kern="1200">
        <a:solidFill>
          <a:schemeClr val="tx1"/>
        </a:solidFill>
        <a:latin typeface="Arial" charset="0"/>
        <a:ea typeface="Arial" charset="0"/>
        <a:cs typeface="Arial" charset="0"/>
      </a:defRPr>
    </a:lvl1pPr>
    <a:lvl2pPr marL="457200" algn="l" rtl="0" fontAlgn="base">
      <a:spcBef>
        <a:spcPct val="0"/>
      </a:spcBef>
      <a:spcAft>
        <a:spcPct val="0"/>
      </a:spcAft>
      <a:defRPr kern="1200">
        <a:solidFill>
          <a:schemeClr val="tx1"/>
        </a:solidFill>
        <a:latin typeface="Arial" charset="0"/>
        <a:ea typeface="Arial" charset="0"/>
        <a:cs typeface="Arial" charset="0"/>
      </a:defRPr>
    </a:lvl2pPr>
    <a:lvl3pPr marL="914400" algn="l" rtl="0" fontAlgn="base">
      <a:spcBef>
        <a:spcPct val="0"/>
      </a:spcBef>
      <a:spcAft>
        <a:spcPct val="0"/>
      </a:spcAft>
      <a:defRPr kern="1200">
        <a:solidFill>
          <a:schemeClr val="tx1"/>
        </a:solidFill>
        <a:latin typeface="Arial" charset="0"/>
        <a:ea typeface="Arial" charset="0"/>
        <a:cs typeface="Arial" charset="0"/>
      </a:defRPr>
    </a:lvl3pPr>
    <a:lvl4pPr marL="1371600" algn="l" rtl="0" fontAlgn="base">
      <a:spcBef>
        <a:spcPct val="0"/>
      </a:spcBef>
      <a:spcAft>
        <a:spcPct val="0"/>
      </a:spcAft>
      <a:defRPr kern="1200">
        <a:solidFill>
          <a:schemeClr val="tx1"/>
        </a:solidFill>
        <a:latin typeface="Arial" charset="0"/>
        <a:ea typeface="Arial" charset="0"/>
        <a:cs typeface="Arial" charset="0"/>
      </a:defRPr>
    </a:lvl4pPr>
    <a:lvl5pPr marL="1828800" algn="l" rtl="0" fontAlgn="base">
      <a:spcBef>
        <a:spcPct val="0"/>
      </a:spcBef>
      <a:spcAft>
        <a:spcPct val="0"/>
      </a:spcAft>
      <a:defRPr kern="1200">
        <a:solidFill>
          <a:schemeClr val="tx1"/>
        </a:solidFill>
        <a:latin typeface="Arial" charset="0"/>
        <a:ea typeface="Arial" charset="0"/>
        <a:cs typeface="Arial" charset="0"/>
      </a:defRPr>
    </a:lvl5pPr>
    <a:lvl6pPr marL="2286000" algn="l" defTabSz="914400" rtl="0" eaLnBrk="1" latinLnBrk="0" hangingPunct="1">
      <a:defRPr kern="1200">
        <a:solidFill>
          <a:schemeClr val="tx1"/>
        </a:solidFill>
        <a:latin typeface="Arial" charset="0"/>
        <a:ea typeface="Arial" charset="0"/>
        <a:cs typeface="Arial" charset="0"/>
      </a:defRPr>
    </a:lvl6pPr>
    <a:lvl7pPr marL="2743200" algn="l" defTabSz="914400" rtl="0" eaLnBrk="1" latinLnBrk="0" hangingPunct="1">
      <a:defRPr kern="1200">
        <a:solidFill>
          <a:schemeClr val="tx1"/>
        </a:solidFill>
        <a:latin typeface="Arial" charset="0"/>
        <a:ea typeface="Arial" charset="0"/>
        <a:cs typeface="Arial" charset="0"/>
      </a:defRPr>
    </a:lvl7pPr>
    <a:lvl8pPr marL="3200400" algn="l" defTabSz="914400" rtl="0" eaLnBrk="1" latinLnBrk="0" hangingPunct="1">
      <a:defRPr kern="1200">
        <a:solidFill>
          <a:schemeClr val="tx1"/>
        </a:solidFill>
        <a:latin typeface="Arial" charset="0"/>
        <a:ea typeface="Arial" charset="0"/>
        <a:cs typeface="Arial" charset="0"/>
      </a:defRPr>
    </a:lvl8pPr>
    <a:lvl9pPr marL="3657600" algn="l" defTabSz="914400" rtl="0" eaLnBrk="1" latinLnBrk="0" hangingPunct="1">
      <a:defRPr kern="1200">
        <a:solidFill>
          <a:schemeClr val="tx1"/>
        </a:solidFill>
        <a:latin typeface="Arial" charset="0"/>
        <a:ea typeface="Arial" charset="0"/>
        <a:cs typeface="Arial" charset="0"/>
      </a:defRPr>
    </a:lvl9pPr>
  </p:defaultTextStyle>
  <p:extLst>
    <p:ext uri="{EFAFB233-063F-42B5-8137-9DF3F51BA10A}">
      <p15:sldGuideLst xmlns:p15="http://schemas.microsoft.com/office/powerpoint/2012/main">
        <p15:guide id="1" orient="horz" pos="1323" userDrawn="1">
          <p15:clr>
            <a:srgbClr val="A4A3A4"/>
          </p15:clr>
        </p15:guide>
        <p15:guide id="2" pos="38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FC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02" autoAdjust="0"/>
    <p:restoredTop sz="86429" autoAdjust="0"/>
  </p:normalViewPr>
  <p:slideViewPr>
    <p:cSldViewPr snapToGrid="0">
      <p:cViewPr varScale="1">
        <p:scale>
          <a:sx n="82" d="100"/>
          <a:sy n="82" d="100"/>
        </p:scale>
        <p:origin x="1296" y="168"/>
      </p:cViewPr>
      <p:guideLst>
        <p:guide orient="horz" pos="1323"/>
        <p:guide pos="3849"/>
      </p:guideLst>
    </p:cSldViewPr>
  </p:slideViewPr>
  <p:outlineViewPr>
    <p:cViewPr>
      <p:scale>
        <a:sx n="33" d="100"/>
        <a:sy n="33" d="100"/>
      </p:scale>
      <p:origin x="0" y="-1008"/>
    </p:cViewPr>
  </p:outlineViewPr>
  <p:notesTextViewPr>
    <p:cViewPr>
      <p:scale>
        <a:sx n="100" d="100"/>
        <a:sy n="100" d="100"/>
      </p:scale>
      <p:origin x="0" y="0"/>
    </p:cViewPr>
  </p:notesTextViewPr>
  <p:sorterViewPr>
    <p:cViewPr>
      <p:scale>
        <a:sx n="41" d="100"/>
        <a:sy n="41"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notesMaster" Target="notesMasters/notes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a:lvl1pPr>
          </a:lstStyle>
          <a:p>
            <a:endParaRPr lang="en-US" altLang="en-US"/>
          </a:p>
        </p:txBody>
      </p:sp>
      <p:sp>
        <p:nvSpPr>
          <p:cNvPr id="46083"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a:lvl1pPr>
          </a:lstStyle>
          <a:p>
            <a:endParaRPr lang="en-US" altLang="en-US"/>
          </a:p>
        </p:txBody>
      </p:sp>
      <p:sp>
        <p:nvSpPr>
          <p:cNvPr id="68612"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6085"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608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a:lvl1pPr>
          </a:lstStyle>
          <a:p>
            <a:endParaRPr lang="en-US" altLang="en-US"/>
          </a:p>
        </p:txBody>
      </p:sp>
      <p:sp>
        <p:nvSpPr>
          <p:cNvPr id="4608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a:lvl1pPr>
          </a:lstStyle>
          <a:p>
            <a:fld id="{8360AE7D-5D25-EA42-88F4-191AF3113296}" type="slidenum">
              <a:rPr lang="en-US" altLang="en-US"/>
              <a:pPr/>
              <a:t>‹#›</a:t>
            </a:fld>
            <a:endParaRPr lang="en-US" altLang="en-US"/>
          </a:p>
        </p:txBody>
      </p:sp>
    </p:spTree>
    <p:extLst>
      <p:ext uri="{BB962C8B-B14F-4D97-AF65-F5344CB8AC3E}">
        <p14:creationId xmlns:p14="http://schemas.microsoft.com/office/powerpoint/2010/main" val="4117893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0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3F7944B-8D25-45BB-A622-1DF692FE1BF6}" type="slidenum">
              <a:rPr lang="en-US" smtClean="0">
                <a:solidFill>
                  <a:prstClr val="black"/>
                </a:solidFill>
              </a:rPr>
              <a:pPr>
                <a:defRPr/>
              </a:pPr>
              <a:t>1</a:t>
            </a:fld>
            <a:endParaRPr lang="en-US" smtClean="0">
              <a:solidFill>
                <a:prstClr val="black"/>
              </a:solidFill>
            </a:endParaRPr>
          </a:p>
        </p:txBody>
      </p:sp>
    </p:spTree>
    <p:extLst>
      <p:ext uri="{BB962C8B-B14F-4D97-AF65-F5344CB8AC3E}">
        <p14:creationId xmlns:p14="http://schemas.microsoft.com/office/powerpoint/2010/main" val="1557007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816864" y="1600200"/>
            <a:ext cx="108712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Times New Roman" charset="0"/>
              </a:defRPr>
            </a:lvl1pPr>
          </a:lstStyle>
          <a:p>
            <a:fld id="{E60A80BC-895C-E644-992F-763AEB1B43BC}" type="datetimeFigureOut">
              <a:rPr lang="en-US" altLang="en-US"/>
              <a:pPr/>
              <a:t>11/6/17</a:t>
            </a:fld>
            <a:endParaRPr lang="en-US" altLang="en-US"/>
          </a:p>
        </p:txBody>
      </p:sp>
      <p:sp>
        <p:nvSpPr>
          <p:cNvPr id="5" name="Footer Placeholder 4"/>
          <p:cNvSpPr>
            <a:spLocks noGrp="1"/>
          </p:cNvSpPr>
          <p:nvPr>
            <p:ph type="ftr" sz="quarter" idx="11"/>
          </p:nvPr>
        </p:nvSpPr>
        <p:spPr/>
        <p:txBody>
          <a:bodyPr/>
          <a:lstStyle>
            <a:lvl1pPr>
              <a:defRPr>
                <a:latin typeface="Times New Roman" charset="0"/>
              </a:defRPr>
            </a:lvl1pPr>
          </a:lstStyle>
          <a:p>
            <a:endParaRPr lang="en-US" altLang="en-US"/>
          </a:p>
        </p:txBody>
      </p:sp>
      <p:sp>
        <p:nvSpPr>
          <p:cNvPr id="6" name="Slide Number Placeholder 5"/>
          <p:cNvSpPr>
            <a:spLocks noGrp="1"/>
          </p:cNvSpPr>
          <p:nvPr>
            <p:ph type="sldNum" sz="quarter" idx="12"/>
          </p:nvPr>
        </p:nvSpPr>
        <p:spPr/>
        <p:txBody>
          <a:bodyPr/>
          <a:lstStyle>
            <a:lvl1pPr>
              <a:defRPr>
                <a:latin typeface="Times New Roman" charset="0"/>
              </a:defRPr>
            </a:lvl1pPr>
          </a:lstStyle>
          <a:p>
            <a:fld id="{3E54D62E-DA59-3443-B6C4-FF7B2DB1D3DF}" type="slidenum">
              <a:rPr lang="en-US" altLang="en-US"/>
              <a:pPr/>
              <a:t>‹#›</a:t>
            </a:fld>
            <a:endParaRPr lang="en-US" altLang="en-US"/>
          </a:p>
        </p:txBody>
      </p:sp>
    </p:spTree>
    <p:extLst>
      <p:ext uri="{BB962C8B-B14F-4D97-AF65-F5344CB8AC3E}">
        <p14:creationId xmlns:p14="http://schemas.microsoft.com/office/powerpoint/2010/main" val="1973234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ight Triangle 4"/>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1" y="5048250"/>
            <a:ext cx="4762500"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1" name="Picture Placeholder 10"/>
          <p:cNvSpPr>
            <a:spLocks noGrp="1"/>
          </p:cNvSpPr>
          <p:nvPr>
            <p:ph type="pic" sz="quarter" idx="14"/>
          </p:nvPr>
        </p:nvSpPr>
        <p:spPr>
          <a:xfrm>
            <a:off x="2705101" y="0"/>
            <a:ext cx="9486900"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rtlCol="0" anchor="ctr">
            <a:normAutofit/>
          </a:bodyPr>
          <a:lstStyle>
            <a:lvl1pPr algn="r">
              <a:defRPr/>
            </a:lvl1pPr>
          </a:lstStyle>
          <a:p>
            <a:pPr lvl="0"/>
            <a:r>
              <a:rPr lang="en-US" noProof="0" smtClean="0"/>
              <a:t>Click icon to add picture</a:t>
            </a:r>
            <a:endParaRPr lang="en-US" noProof="0" dirty="0"/>
          </a:p>
        </p:txBody>
      </p:sp>
      <p:sp>
        <p:nvSpPr>
          <p:cNvPr id="2" name="Title 1"/>
          <p:cNvSpPr>
            <a:spLocks noGrp="1"/>
          </p:cNvSpPr>
          <p:nvPr>
            <p:ph type="title"/>
          </p:nvPr>
        </p:nvSpPr>
        <p:spPr>
          <a:xfrm rot="19140000">
            <a:off x="894929" y="1717501"/>
            <a:ext cx="73152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524639" y="2180529"/>
            <a:ext cx="8128727"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5"/>
          </p:nvPr>
        </p:nvSpPr>
        <p:spPr/>
        <p:txBody>
          <a:bodyPr/>
          <a:lstStyle>
            <a:lvl1pPr eaLnBrk="0" hangingPunct="0">
              <a:defRPr>
                <a:latin typeface="Times New Roman" panose="02020603050405020304" pitchFamily="18" charset="0"/>
              </a:defRPr>
            </a:lvl1pPr>
          </a:lstStyle>
          <a:p>
            <a:pPr>
              <a:defRPr/>
            </a:pPr>
            <a:endParaRPr lang="en-US"/>
          </a:p>
        </p:txBody>
      </p:sp>
      <p:sp>
        <p:nvSpPr>
          <p:cNvPr id="8" name="Footer Placeholder 5"/>
          <p:cNvSpPr>
            <a:spLocks noGrp="1"/>
          </p:cNvSpPr>
          <p:nvPr>
            <p:ph type="ftr" sz="quarter" idx="16"/>
          </p:nvPr>
        </p:nvSpPr>
        <p:spPr/>
        <p:txBody>
          <a:bodyPr/>
          <a:lstStyle>
            <a:lvl1pPr eaLnBrk="0" hangingPunct="0">
              <a:defRPr>
                <a:latin typeface="Times New Roman" panose="02020603050405020304" pitchFamily="18" charset="0"/>
              </a:defRPr>
            </a:lvl1pPr>
          </a:lstStyle>
          <a:p>
            <a:pPr>
              <a:defRPr/>
            </a:pPr>
            <a:endParaRPr lang="en-US"/>
          </a:p>
        </p:txBody>
      </p:sp>
      <p:sp>
        <p:nvSpPr>
          <p:cNvPr id="9" name="Slide Number Placeholder 6"/>
          <p:cNvSpPr>
            <a:spLocks noGrp="1"/>
          </p:cNvSpPr>
          <p:nvPr>
            <p:ph type="sldNum" sz="quarter" idx="17"/>
          </p:nvPr>
        </p:nvSpPr>
        <p:spPr/>
        <p:txBody>
          <a:bodyPr/>
          <a:lstStyle>
            <a:lvl1pPr eaLnBrk="0" hangingPunct="0">
              <a:defRPr>
                <a:latin typeface="Times New Roman" panose="02020603050405020304" pitchFamily="18" charset="0"/>
              </a:defRPr>
            </a:lvl1pPr>
          </a:lstStyle>
          <a:p>
            <a:fld id="{0B4A7F95-5D05-4E29-95BA-6C3B579174FC}" type="slidenum">
              <a:rPr lang="en-US" altLang="en-US"/>
              <a:pPr/>
              <a:t>‹#›</a:t>
            </a:fld>
            <a:endParaRPr lang="en-US" altLang="en-US"/>
          </a:p>
        </p:txBody>
      </p:sp>
    </p:spTree>
    <p:extLst>
      <p:ext uri="{BB962C8B-B14F-4D97-AF65-F5344CB8AC3E}">
        <p14:creationId xmlns:p14="http://schemas.microsoft.com/office/powerpoint/2010/main" val="2615078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5"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84BEF054-99BD-47BC-91FC-8C14C40C8E80}" type="slidenum">
              <a:rPr lang="en-US" altLang="en-US"/>
              <a:pPr/>
              <a:t>‹#›</a:t>
            </a:fld>
            <a:endParaRPr lang="en-US" altLang="en-US"/>
          </a:p>
        </p:txBody>
      </p:sp>
    </p:spTree>
    <p:extLst>
      <p:ext uri="{BB962C8B-B14F-4D97-AF65-F5344CB8AC3E}">
        <p14:creationId xmlns:p14="http://schemas.microsoft.com/office/powerpoint/2010/main" val="288461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274639"/>
            <a:ext cx="80264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5"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FE3E0B68-1393-45C7-8557-2A07A8A62DD5}" type="slidenum">
              <a:rPr lang="en-US" altLang="en-US"/>
              <a:pPr/>
              <a:t>‹#›</a:t>
            </a:fld>
            <a:endParaRPr lang="en-US" altLang="en-US"/>
          </a:p>
        </p:txBody>
      </p:sp>
    </p:spTree>
    <p:extLst>
      <p:ext uri="{BB962C8B-B14F-4D97-AF65-F5344CB8AC3E}">
        <p14:creationId xmlns:p14="http://schemas.microsoft.com/office/powerpoint/2010/main" val="2901273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 name="Freeform 4"/>
          <p:cNvSpPr/>
          <p:nvPr/>
        </p:nvSpPr>
        <p:spPr>
          <a:xfrm>
            <a:off x="-2117" y="-1588"/>
            <a:ext cx="12194117" cy="6859588"/>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ctrTitle"/>
          </p:nvPr>
        </p:nvSpPr>
        <p:spPr>
          <a:xfrm rot="19140000">
            <a:off x="1089484" y="1730403"/>
            <a:ext cx="7531497"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616370" y="2470926"/>
            <a:ext cx="8681508"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smtClean="0"/>
              <a:t>Click to edit Master subtitle style</a:t>
            </a:r>
            <a:endParaRPr lang="en-US" dirty="0"/>
          </a:p>
        </p:txBody>
      </p:sp>
      <p:sp>
        <p:nvSpPr>
          <p:cNvPr id="6"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7"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8"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CA936FB2-5D60-46A7-94B0-F5DFBC704BAB}" type="slidenum">
              <a:rPr lang="en-US" altLang="en-US"/>
              <a:pPr/>
              <a:t>‹#›</a:t>
            </a:fld>
            <a:endParaRPr lang="en-US" altLang="en-US"/>
          </a:p>
        </p:txBody>
      </p:sp>
    </p:spTree>
    <p:extLst>
      <p:ext uri="{BB962C8B-B14F-4D97-AF65-F5344CB8AC3E}">
        <p14:creationId xmlns:p14="http://schemas.microsoft.com/office/powerpoint/2010/main" val="1271695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5"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6"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4D47BCB0-17FD-4878-99EF-49E61FFDFE31}" type="slidenum">
              <a:rPr lang="en-US" altLang="en-US"/>
              <a:pPr/>
              <a:t>‹#›</a:t>
            </a:fld>
            <a:endParaRPr lang="en-US" altLang="en-US"/>
          </a:p>
        </p:txBody>
      </p:sp>
    </p:spTree>
    <p:extLst>
      <p:ext uri="{BB962C8B-B14F-4D97-AF65-F5344CB8AC3E}">
        <p14:creationId xmlns:p14="http://schemas.microsoft.com/office/powerpoint/2010/main" val="3033738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Freeform 3"/>
          <p:cNvSpPr/>
          <p:nvPr/>
        </p:nvSpPr>
        <p:spPr>
          <a:xfrm>
            <a:off x="-2117" y="-1588"/>
            <a:ext cx="12194117" cy="6859588"/>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 name="Right Triangle 4"/>
          <p:cNvSpPr/>
          <p:nvPr/>
        </p:nvSpPr>
        <p:spPr>
          <a:xfrm>
            <a:off x="1" y="2647950"/>
            <a:ext cx="4762500"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rot="19140000">
            <a:off x="1092532" y="1726738"/>
            <a:ext cx="7534656"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lvl="0"/>
            <a:r>
              <a:rPr lang="en-US" smtClean="0"/>
              <a:t>Click to edit Master title style</a:t>
            </a:r>
            <a:endParaRPr lang="en-US" dirty="0"/>
          </a:p>
        </p:txBody>
      </p:sp>
      <p:sp>
        <p:nvSpPr>
          <p:cNvPr id="3" name="Text Placeholder 2"/>
          <p:cNvSpPr>
            <a:spLocks noGrp="1"/>
          </p:cNvSpPr>
          <p:nvPr>
            <p:ph type="body" idx="1"/>
          </p:nvPr>
        </p:nvSpPr>
        <p:spPr>
          <a:xfrm rot="19140000">
            <a:off x="1621536" y="2468304"/>
            <a:ext cx="8680704" cy="329184"/>
          </a:xfrm>
        </p:spPr>
        <p:txBody>
          <a:bodyPr>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7" name="Footer Placeholder 4"/>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8" name="Slide Number Placeholder 5"/>
          <p:cNvSpPr>
            <a:spLocks noGrp="1"/>
          </p:cNvSpPr>
          <p:nvPr>
            <p:ph type="sldNum" sz="quarter" idx="12"/>
          </p:nvPr>
        </p:nvSpPr>
        <p:spPr/>
        <p:txBody>
          <a:bodyPr/>
          <a:lstStyle>
            <a:lvl1pPr eaLnBrk="0" hangingPunct="0">
              <a:defRPr>
                <a:latin typeface="Times New Roman" panose="02020603050405020304" pitchFamily="18" charset="0"/>
              </a:defRPr>
            </a:lvl1pPr>
          </a:lstStyle>
          <a:p>
            <a:fld id="{D6C4B6F1-8F3F-4BE4-875B-3F77FCF14F14}" type="slidenum">
              <a:rPr lang="en-US" altLang="en-US"/>
              <a:pPr/>
              <a:t>‹#›</a:t>
            </a:fld>
            <a:endParaRPr lang="en-US" altLang="en-US"/>
          </a:p>
        </p:txBody>
      </p:sp>
    </p:spTree>
    <p:extLst>
      <p:ext uri="{BB962C8B-B14F-4D97-AF65-F5344CB8AC3E}">
        <p14:creationId xmlns:p14="http://schemas.microsoft.com/office/powerpoint/2010/main" val="2208440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80" y="1097280"/>
            <a:ext cx="42672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6688" y="1097280"/>
            <a:ext cx="42672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6" name="Footer Placeholder 5"/>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7" name="Slide Number Placeholder 6"/>
          <p:cNvSpPr>
            <a:spLocks noGrp="1"/>
          </p:cNvSpPr>
          <p:nvPr>
            <p:ph type="sldNum" sz="quarter" idx="12"/>
          </p:nvPr>
        </p:nvSpPr>
        <p:spPr/>
        <p:txBody>
          <a:bodyPr/>
          <a:lstStyle>
            <a:lvl1pPr eaLnBrk="0" hangingPunct="0">
              <a:defRPr>
                <a:latin typeface="Times New Roman" panose="02020603050405020304" pitchFamily="18" charset="0"/>
              </a:defRPr>
            </a:lvl1pPr>
          </a:lstStyle>
          <a:p>
            <a:fld id="{17313B19-591F-473D-A2A5-217A696CDD5C}" type="slidenum">
              <a:rPr lang="en-US" altLang="en-US"/>
              <a:pPr/>
              <a:t>‹#›</a:t>
            </a:fld>
            <a:endParaRPr lang="en-US" altLang="en-US"/>
          </a:p>
        </p:txBody>
      </p:sp>
    </p:spTree>
    <p:extLst>
      <p:ext uri="{BB962C8B-B14F-4D97-AF65-F5344CB8AC3E}">
        <p14:creationId xmlns:p14="http://schemas.microsoft.com/office/powerpoint/2010/main" val="231532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97280" y="1097280"/>
            <a:ext cx="42672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2200" y="1701848"/>
            <a:ext cx="42672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6688" y="1097280"/>
            <a:ext cx="42672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66688" y="1701848"/>
            <a:ext cx="42672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8" name="Footer Placeholder 7"/>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9" name="Slide Number Placeholder 8"/>
          <p:cNvSpPr>
            <a:spLocks noGrp="1"/>
          </p:cNvSpPr>
          <p:nvPr>
            <p:ph type="sldNum" sz="quarter" idx="12"/>
          </p:nvPr>
        </p:nvSpPr>
        <p:spPr/>
        <p:txBody>
          <a:bodyPr/>
          <a:lstStyle>
            <a:lvl1pPr eaLnBrk="0" hangingPunct="0">
              <a:defRPr>
                <a:latin typeface="Times New Roman" panose="02020603050405020304" pitchFamily="18" charset="0"/>
              </a:defRPr>
            </a:lvl1pPr>
          </a:lstStyle>
          <a:p>
            <a:fld id="{2A090A51-A406-4130-A9AE-D9681761181D}" type="slidenum">
              <a:rPr lang="en-US" altLang="en-US"/>
              <a:pPr/>
              <a:t>‹#›</a:t>
            </a:fld>
            <a:endParaRPr lang="en-US" altLang="en-US"/>
          </a:p>
        </p:txBody>
      </p:sp>
    </p:spTree>
    <p:extLst>
      <p:ext uri="{BB962C8B-B14F-4D97-AF65-F5344CB8AC3E}">
        <p14:creationId xmlns:p14="http://schemas.microsoft.com/office/powerpoint/2010/main" val="330417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4" name="Footer Placeholder 3"/>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5" name="Slide Number Placeholder 4"/>
          <p:cNvSpPr>
            <a:spLocks noGrp="1"/>
          </p:cNvSpPr>
          <p:nvPr>
            <p:ph type="sldNum" sz="quarter" idx="12"/>
          </p:nvPr>
        </p:nvSpPr>
        <p:spPr/>
        <p:txBody>
          <a:bodyPr/>
          <a:lstStyle>
            <a:lvl1pPr eaLnBrk="0" hangingPunct="0">
              <a:defRPr>
                <a:latin typeface="Times New Roman" panose="02020603050405020304" pitchFamily="18" charset="0"/>
              </a:defRPr>
            </a:lvl1pPr>
          </a:lstStyle>
          <a:p>
            <a:fld id="{6AEA3484-D2A5-490F-9723-5283C075243F}" type="slidenum">
              <a:rPr lang="en-US" altLang="en-US"/>
              <a:pPr/>
              <a:t>‹#›</a:t>
            </a:fld>
            <a:endParaRPr lang="en-US" altLang="en-US"/>
          </a:p>
        </p:txBody>
      </p:sp>
    </p:spTree>
    <p:extLst>
      <p:ext uri="{BB962C8B-B14F-4D97-AF65-F5344CB8AC3E}">
        <p14:creationId xmlns:p14="http://schemas.microsoft.com/office/powerpoint/2010/main" val="263522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3" name="Footer Placeholder 2"/>
          <p:cNvSpPr>
            <a:spLocks noGrp="1"/>
          </p:cNvSpPr>
          <p:nvPr>
            <p:ph type="ftr" sz="quarter" idx="11"/>
          </p:nvPr>
        </p:nvSpPr>
        <p:spPr/>
        <p:txBody>
          <a:bodyPr/>
          <a:lstStyle>
            <a:lvl1pPr eaLnBrk="0" hangingPunct="0">
              <a:defRPr>
                <a:latin typeface="Times New Roman" panose="02020603050405020304" pitchFamily="18" charset="0"/>
              </a:defRPr>
            </a:lvl1pPr>
          </a:lstStyle>
          <a:p>
            <a:pPr>
              <a:defRPr/>
            </a:pPr>
            <a:endParaRPr lang="en-US"/>
          </a:p>
        </p:txBody>
      </p:sp>
      <p:sp>
        <p:nvSpPr>
          <p:cNvPr id="4" name="Slide Number Placeholder 3"/>
          <p:cNvSpPr>
            <a:spLocks noGrp="1"/>
          </p:cNvSpPr>
          <p:nvPr>
            <p:ph type="sldNum" sz="quarter" idx="12"/>
          </p:nvPr>
        </p:nvSpPr>
        <p:spPr/>
        <p:txBody>
          <a:bodyPr/>
          <a:lstStyle>
            <a:lvl1pPr eaLnBrk="0" hangingPunct="0">
              <a:defRPr>
                <a:latin typeface="Times New Roman" panose="02020603050405020304" pitchFamily="18" charset="0"/>
              </a:defRPr>
            </a:lvl1pPr>
          </a:lstStyle>
          <a:p>
            <a:fld id="{09B1B57A-BC90-4C68-B309-BE07B0F81783}" type="slidenum">
              <a:rPr lang="en-US" altLang="en-US"/>
              <a:pPr/>
              <a:t>‹#›</a:t>
            </a:fld>
            <a:endParaRPr lang="en-US" altLang="en-US"/>
          </a:p>
        </p:txBody>
      </p:sp>
    </p:spTree>
    <p:extLst>
      <p:ext uri="{BB962C8B-B14F-4D97-AF65-F5344CB8AC3E}">
        <p14:creationId xmlns:p14="http://schemas.microsoft.com/office/powerpoint/2010/main" val="3633638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ight Triangle 4"/>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Right Triangle 5"/>
          <p:cNvSpPr/>
          <p:nvPr/>
        </p:nvSpPr>
        <p:spPr>
          <a:xfrm rot="5400000">
            <a:off x="1720851" y="-1720850"/>
            <a:ext cx="6858000" cy="1029970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rot="19140000">
            <a:off x="1046573" y="1576104"/>
            <a:ext cx="694944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lvl="0"/>
            <a:r>
              <a:rPr lang="en-US" smtClean="0"/>
              <a:t>Click to edit Master title style</a:t>
            </a:r>
            <a:endParaRPr lang="en-US" dirty="0"/>
          </a:p>
        </p:txBody>
      </p:sp>
      <p:sp>
        <p:nvSpPr>
          <p:cNvPr id="3" name="Content Placeholder 2"/>
          <p:cNvSpPr>
            <a:spLocks noGrp="1"/>
          </p:cNvSpPr>
          <p:nvPr>
            <p:ph idx="1"/>
          </p:nvPr>
        </p:nvSpPr>
        <p:spPr>
          <a:xfrm>
            <a:off x="6332737" y="2618913"/>
            <a:ext cx="507703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730605" y="2253385"/>
            <a:ext cx="7726347"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lvl1pPr eaLnBrk="0" hangingPunct="0">
              <a:defRPr>
                <a:latin typeface="Times New Roman" panose="02020603050405020304" pitchFamily="18" charset="0"/>
              </a:defRPr>
            </a:lvl1pPr>
          </a:lstStyle>
          <a:p>
            <a:pPr>
              <a:defRPr/>
            </a:pPr>
            <a:endParaRPr lang="en-US"/>
          </a:p>
        </p:txBody>
      </p:sp>
      <p:sp>
        <p:nvSpPr>
          <p:cNvPr id="8" name="Footer Placeholder 5"/>
          <p:cNvSpPr>
            <a:spLocks noGrp="1"/>
          </p:cNvSpPr>
          <p:nvPr>
            <p:ph type="ftr" sz="quarter" idx="11"/>
          </p:nvPr>
        </p:nvSpPr>
        <p:spPr/>
        <p:txBody>
          <a:bodyPr/>
          <a:lstStyle>
            <a:lvl1pPr eaLnBrk="0" hangingPunct="0">
              <a:defRPr>
                <a:solidFill>
                  <a:srgbClr val="434342"/>
                </a:solidFill>
                <a:latin typeface="Times New Roman" panose="02020603050405020304" pitchFamily="18" charset="0"/>
              </a:defRPr>
            </a:lvl1pPr>
          </a:lstStyle>
          <a:p>
            <a:pPr>
              <a:defRPr/>
            </a:pPr>
            <a:endParaRPr lang="en-US"/>
          </a:p>
        </p:txBody>
      </p:sp>
      <p:sp>
        <p:nvSpPr>
          <p:cNvPr id="9" name="Slide Number Placeholder 6"/>
          <p:cNvSpPr>
            <a:spLocks noGrp="1"/>
          </p:cNvSpPr>
          <p:nvPr>
            <p:ph type="sldNum" sz="quarter" idx="12"/>
          </p:nvPr>
        </p:nvSpPr>
        <p:spPr>
          <a:ln>
            <a:solidFill>
              <a:schemeClr val="tx2"/>
            </a:solidFill>
          </a:ln>
        </p:spPr>
        <p:txBody>
          <a:bodyPr/>
          <a:lstStyle>
            <a:lvl1pPr eaLnBrk="0" hangingPunct="0">
              <a:defRPr>
                <a:solidFill>
                  <a:srgbClr val="434342"/>
                </a:solidFill>
                <a:latin typeface="Times New Roman" panose="02020603050405020304" pitchFamily="18" charset="0"/>
              </a:defRPr>
            </a:lvl1pPr>
          </a:lstStyle>
          <a:p>
            <a:fld id="{F0B07E6F-64BA-4EF0-89C3-A2D264EC81AD}" type="slidenum">
              <a:rPr lang="en-US" altLang="en-US"/>
              <a:pPr/>
              <a:t>‹#›</a:t>
            </a:fld>
            <a:endParaRPr lang="en-US" altLang="en-US"/>
          </a:p>
        </p:txBody>
      </p:sp>
    </p:spTree>
    <p:extLst>
      <p:ext uri="{BB962C8B-B14F-4D97-AF65-F5344CB8AC3E}">
        <p14:creationId xmlns:p14="http://schemas.microsoft.com/office/powerpoint/2010/main" val="521890970"/>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2.xml"/><Relationship Id="rId12" Type="http://schemas.openxmlformats.org/officeDocument/2006/relationships/theme" Target="../theme/theme2.xml"/><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 Id="rId9" Type="http://schemas.openxmlformats.org/officeDocument/2006/relationships/slideLayout" Target="../slideLayouts/slideLayout10.xml"/><Relationship Id="rId10"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21"/>
          <p:cNvSpPr>
            <a:spLocks noGrp="1"/>
          </p:cNvSpPr>
          <p:nvPr>
            <p:ph type="title"/>
          </p:nvPr>
        </p:nvSpPr>
        <p:spPr bwMode="auto">
          <a:xfrm>
            <a:off x="812800" y="228600"/>
            <a:ext cx="108712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12"/>
          <p:cNvSpPr>
            <a:spLocks noGrp="1"/>
          </p:cNvSpPr>
          <p:nvPr>
            <p:ph type="body" idx="1"/>
          </p:nvPr>
        </p:nvSpPr>
        <p:spPr bwMode="auto">
          <a:xfrm>
            <a:off x="817033" y="1600201"/>
            <a:ext cx="10871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wrap="square" lIns="91440" tIns="45720" rIns="91440" bIns="45720" numCol="1" anchor="ctr" anchorCtr="0" compatLnSpc="1">
            <a:prstTxWarp prst="textNoShape">
              <a:avLst/>
            </a:prstTxWarp>
          </a:bodyPr>
          <a:lstStyle>
            <a:lvl1pPr>
              <a:defRPr sz="1400">
                <a:solidFill>
                  <a:srgbClr val="775F55"/>
                </a:solidFill>
              </a:defRPr>
            </a:lvl1pPr>
          </a:lstStyle>
          <a:p>
            <a:fld id="{ADAE5F0D-EE0A-5F44-965A-ACBBBAA19A82}" type="datetimeFigureOut">
              <a:rPr lang="en-US" altLang="en-US"/>
              <a:pPr/>
              <a:t>11/6/17</a:t>
            </a:fld>
            <a:endParaRPr lang="en-US" altLang="en-US"/>
          </a:p>
        </p:txBody>
      </p:sp>
      <p:sp>
        <p:nvSpPr>
          <p:cNvPr id="3" name="Footer Placeholder 2"/>
          <p:cNvSpPr>
            <a:spLocks noGrp="1"/>
          </p:cNvSpPr>
          <p:nvPr>
            <p:ph type="ftr" sz="quarter" idx="3"/>
          </p:nvPr>
        </p:nvSpPr>
        <p:spPr>
          <a:xfrm>
            <a:off x="812801" y="6248401"/>
            <a:ext cx="7228417" cy="365125"/>
          </a:xfrm>
          <a:prstGeom prst="rect">
            <a:avLst/>
          </a:prstGeom>
        </p:spPr>
        <p:txBody>
          <a:bodyPr vert="horz" wrap="square" lIns="91440" tIns="45720" rIns="91440" bIns="45720" numCol="1" anchor="ctr" anchorCtr="0" compatLnSpc="1">
            <a:prstTxWarp prst="textNoShape">
              <a:avLst/>
            </a:prstTxWarp>
          </a:bodyPr>
          <a:lstStyle>
            <a:lvl1pPr algn="r">
              <a:defRPr sz="1400">
                <a:solidFill>
                  <a:srgbClr val="775F55"/>
                </a:solidFill>
              </a:defRPr>
            </a:lvl1pPr>
          </a:lstStyle>
          <a:p>
            <a:endParaRPr lang="en-US" altLang="en-US"/>
          </a:p>
        </p:txBody>
      </p:sp>
      <p:sp>
        <p:nvSpPr>
          <p:cNvPr id="7" name="Rectangle 6"/>
          <p:cNvSpPr/>
          <p:nvPr/>
        </p:nvSpPr>
        <p:spPr bwMode="white">
          <a:xfrm>
            <a:off x="0" y="1235075"/>
            <a:ext cx="12192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endParaRPr lang="en-US" altLang="en-US">
              <a:solidFill>
                <a:srgbClr val="FFFFFF"/>
              </a:solidFill>
              <a:latin typeface="Tw Cen MT" charset="0"/>
            </a:endParaRPr>
          </a:p>
        </p:txBody>
      </p:sp>
      <p:sp>
        <p:nvSpPr>
          <p:cNvPr id="8" name="Rectangle 7"/>
          <p:cNvSpPr/>
          <p:nvPr/>
        </p:nvSpPr>
        <p:spPr>
          <a:xfrm>
            <a:off x="0" y="1279525"/>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endParaRPr lang="en-US" altLang="en-US">
              <a:solidFill>
                <a:srgbClr val="FFFFFF"/>
              </a:solidFill>
              <a:latin typeface="Tw Cen MT" charset="0"/>
            </a:endParaRPr>
          </a:p>
        </p:txBody>
      </p:sp>
      <p:sp>
        <p:nvSpPr>
          <p:cNvPr id="9" name="Rectangle 8"/>
          <p:cNvSpPr/>
          <p:nvPr/>
        </p:nvSpPr>
        <p:spPr>
          <a:xfrm>
            <a:off x="787400" y="1279525"/>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endParaRPr lang="en-US" altLang="en-US">
              <a:solidFill>
                <a:srgbClr val="FFFFFF"/>
              </a:solidFill>
              <a:latin typeface="Tw Cen MT" charset="0"/>
            </a:endParaRPr>
          </a:p>
        </p:txBody>
      </p:sp>
      <p:sp>
        <p:nvSpPr>
          <p:cNvPr id="23" name="Slide Number Placeholder 22"/>
          <p:cNvSpPr>
            <a:spLocks noGrp="1"/>
          </p:cNvSpPr>
          <p:nvPr>
            <p:ph type="sldNum" sz="quarter" idx="4"/>
          </p:nvPr>
        </p:nvSpPr>
        <p:spPr>
          <a:xfrm>
            <a:off x="0" y="1271589"/>
            <a:ext cx="711200" cy="244475"/>
          </a:xfrm>
          <a:prstGeom prst="rect">
            <a:avLst/>
          </a:prstGeom>
        </p:spPr>
        <p:txBody>
          <a:bodyPr vert="horz" wrap="square" lIns="91440" tIns="45720" rIns="91440" bIns="45720" numCol="1" anchor="ctr" anchorCtr="0" compatLnSpc="1">
            <a:prstTxWarp prst="textNoShape">
              <a:avLst/>
            </a:prstTxWarp>
            <a:normAutofit/>
          </a:bodyPr>
          <a:lstStyle>
            <a:lvl1pPr algn="ctr">
              <a:defRPr sz="1400" b="1">
                <a:solidFill>
                  <a:srgbClr val="FFFFFF"/>
                </a:solidFill>
              </a:defRPr>
            </a:lvl1pPr>
          </a:lstStyle>
          <a:p>
            <a:fld id="{5AE03BC1-6732-6441-ABFF-6AE1B7A88697}"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057" r:id="rId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6"/>
          <p:cNvSpPr/>
          <p:nvPr/>
        </p:nvSpPr>
        <p:spPr>
          <a:xfrm>
            <a:off x="-4233" y="5051426"/>
            <a:ext cx="4766733" cy="1806575"/>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 name="Freeform 7"/>
          <p:cNvSpPr/>
          <p:nvPr/>
        </p:nvSpPr>
        <p:spPr>
          <a:xfrm>
            <a:off x="-2117" y="5051426"/>
            <a:ext cx="12194117" cy="180657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Placeholder 1"/>
          <p:cNvSpPr>
            <a:spLocks noGrp="1"/>
          </p:cNvSpPr>
          <p:nvPr>
            <p:ph type="title"/>
          </p:nvPr>
        </p:nvSpPr>
        <p:spPr>
          <a:xfrm>
            <a:off x="1096434" y="365126"/>
            <a:ext cx="10028767" cy="5492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2053" name="Text Placeholder 2"/>
          <p:cNvSpPr>
            <a:spLocks noGrp="1"/>
          </p:cNvSpPr>
          <p:nvPr>
            <p:ph type="body" idx="1"/>
          </p:nvPr>
        </p:nvSpPr>
        <p:spPr bwMode="auto">
          <a:xfrm>
            <a:off x="1096434" y="1100138"/>
            <a:ext cx="10028767"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rot="19140000">
            <a:off x="268818" y="5870576"/>
            <a:ext cx="2901949" cy="201613"/>
          </a:xfrm>
          <a:prstGeom prst="rect">
            <a:avLst/>
          </a:prstGeom>
        </p:spPr>
        <p:txBody>
          <a:bodyPr vert="horz" lIns="91440" tIns="45720" rIns="91440" bIns="45720" rtlCol="0" anchor="ctr"/>
          <a:lstStyle>
            <a:lvl1pPr algn="l" eaLnBrk="1" hangingPunct="1">
              <a:defRPr sz="1200">
                <a:solidFill>
                  <a:srgbClr val="FFFFFF"/>
                </a:solidFill>
                <a:latin typeface="Arial" charset="0"/>
              </a:defRPr>
            </a:lvl1pPr>
          </a:lstStyle>
          <a:p>
            <a:pPr>
              <a:defRPr/>
            </a:pPr>
            <a:fld id="{2963240F-FC65-44ED-9421-7AA0FB0CC610}" type="datetimeFigureOut">
              <a:rPr lang="en-US">
                <a:ea typeface="+mn-ea"/>
              </a:rPr>
              <a:pPr>
                <a:defRPr/>
              </a:pPr>
              <a:t>11/6/17</a:t>
            </a:fld>
            <a:endParaRPr lang="en-US">
              <a:ea typeface="+mn-ea"/>
            </a:endParaRPr>
          </a:p>
        </p:txBody>
      </p:sp>
      <p:sp>
        <p:nvSpPr>
          <p:cNvPr id="5" name="Footer Placeholder 4"/>
          <p:cNvSpPr>
            <a:spLocks noGrp="1"/>
          </p:cNvSpPr>
          <p:nvPr>
            <p:ph type="ftr" sz="quarter" idx="3"/>
          </p:nvPr>
        </p:nvSpPr>
        <p:spPr>
          <a:xfrm>
            <a:off x="4690533" y="6284914"/>
            <a:ext cx="6299200" cy="274637"/>
          </a:xfrm>
          <a:prstGeom prst="rect">
            <a:avLst/>
          </a:prstGeom>
        </p:spPr>
        <p:txBody>
          <a:bodyPr vert="horz" lIns="91440" tIns="45720" rIns="91440" bIns="45720" rtlCol="0" anchor="ctr"/>
          <a:lstStyle>
            <a:lvl1pPr algn="r" eaLnBrk="1" hangingPunct="1">
              <a:defRPr sz="1000" cap="all" spc="200" baseline="0">
                <a:solidFill>
                  <a:srgbClr val="FFFFFF"/>
                </a:solidFill>
                <a:latin typeface="Arial" charset="0"/>
              </a:defRPr>
            </a:lvl1pPr>
          </a:lstStyle>
          <a:p>
            <a:pPr>
              <a:defRPr/>
            </a:pPr>
            <a:endParaRPr lang="en-US">
              <a:ea typeface="+mn-ea"/>
            </a:endParaRPr>
          </a:p>
        </p:txBody>
      </p:sp>
      <p:sp>
        <p:nvSpPr>
          <p:cNvPr id="6" name="Slide Number Placeholder 5"/>
          <p:cNvSpPr>
            <a:spLocks noGrp="1"/>
          </p:cNvSpPr>
          <p:nvPr>
            <p:ph type="sldNum" sz="quarter" idx="4"/>
          </p:nvPr>
        </p:nvSpPr>
        <p:spPr>
          <a:xfrm>
            <a:off x="11201400" y="6170614"/>
            <a:ext cx="670984" cy="503237"/>
          </a:xfrm>
          <a:prstGeom prst="ellipse">
            <a:avLst/>
          </a:prstGeom>
          <a:ln w="19050">
            <a:solidFill>
              <a:srgbClr val="FFFFFF"/>
            </a:solidFill>
          </a:ln>
        </p:spPr>
        <p:txBody>
          <a:bodyPr vert="horz" wrap="square" lIns="9144" tIns="9144" rIns="9144" bIns="9144" numCol="1" anchor="ctr" anchorCtr="0" compatLnSpc="1">
            <a:prstTxWarp prst="textNoShape">
              <a:avLst/>
            </a:prstTxWarp>
            <a:normAutofit/>
          </a:bodyPr>
          <a:lstStyle>
            <a:lvl1pPr algn="ctr" eaLnBrk="1" hangingPunct="1">
              <a:defRPr sz="1600">
                <a:solidFill>
                  <a:srgbClr val="FFFFFF"/>
                </a:solidFill>
                <a:latin typeface="Arial" panose="020B0604020202020204" pitchFamily="34" charset="0"/>
              </a:defRPr>
            </a:lvl1pPr>
          </a:lstStyle>
          <a:p>
            <a:fld id="{3A10E68A-56B7-4236-87C2-2C44A52A1FFC}" type="slidenum">
              <a:rPr lang="en-US" altLang="en-US" smtClean="0">
                <a:ea typeface="+mn-ea"/>
              </a:rPr>
              <a:pPr/>
              <a:t>‹#›</a:t>
            </a:fld>
            <a:endParaRPr lang="en-US" altLang="en-US" smtClean="0">
              <a:ea typeface="+mn-ea"/>
            </a:endParaRPr>
          </a:p>
        </p:txBody>
      </p:sp>
    </p:spTree>
    <p:extLst>
      <p:ext uri="{BB962C8B-B14F-4D97-AF65-F5344CB8AC3E}">
        <p14:creationId xmlns:p14="http://schemas.microsoft.com/office/powerpoint/2010/main" val="355580367"/>
      </p:ext>
    </p:extLst>
  </p:cSld>
  <p:clrMap bg1="lt1" tx1="dk1" bg2="lt2" tx2="dk2" accent1="accent1" accent2="accent2" accent3="accent3" accent4="accent4" accent5="accent5" accent6="accent6" hlink="hlink" folHlink="folHlink"/>
  <p:sldLayoutIdLst>
    <p:sldLayoutId id="2147484059" r:id="rId1"/>
    <p:sldLayoutId id="2147484060" r:id="rId2"/>
    <p:sldLayoutId id="2147484061" r:id="rId3"/>
    <p:sldLayoutId id="2147484062" r:id="rId4"/>
    <p:sldLayoutId id="2147484063" r:id="rId5"/>
    <p:sldLayoutId id="2147484064" r:id="rId6"/>
    <p:sldLayoutId id="2147484065" r:id="rId7"/>
    <p:sldLayoutId id="2147484066" r:id="rId8"/>
    <p:sldLayoutId id="2147484067" r:id="rId9"/>
    <p:sldLayoutId id="2147484068" r:id="rId10"/>
    <p:sldLayoutId id="2147484069" r:id="rId11"/>
  </p:sldLayoutIdLst>
  <p:txStyles>
    <p:titleStyle>
      <a:lvl1pPr algn="l" rtl="0" eaLnBrk="0" fontAlgn="base" hangingPunct="0">
        <a:spcBef>
          <a:spcPct val="0"/>
        </a:spcBef>
        <a:spcAft>
          <a:spcPct val="0"/>
        </a:spcAft>
        <a:defRPr sz="2800" kern="1200" cap="all">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Franklin Gothic Medium" panose="020B0603020102020204" pitchFamily="34" charset="0"/>
        </a:defRPr>
      </a:lvl2pPr>
      <a:lvl3pPr algn="l" rtl="0" eaLnBrk="0" fontAlgn="base" hangingPunct="0">
        <a:spcBef>
          <a:spcPct val="0"/>
        </a:spcBef>
        <a:spcAft>
          <a:spcPct val="0"/>
        </a:spcAft>
        <a:defRPr sz="2800">
          <a:solidFill>
            <a:schemeClr val="tx1"/>
          </a:solidFill>
          <a:latin typeface="Franklin Gothic Medium" panose="020B0603020102020204" pitchFamily="34" charset="0"/>
        </a:defRPr>
      </a:lvl3pPr>
      <a:lvl4pPr algn="l" rtl="0" eaLnBrk="0" fontAlgn="base" hangingPunct="0">
        <a:spcBef>
          <a:spcPct val="0"/>
        </a:spcBef>
        <a:spcAft>
          <a:spcPct val="0"/>
        </a:spcAft>
        <a:defRPr sz="2800">
          <a:solidFill>
            <a:schemeClr val="tx1"/>
          </a:solidFill>
          <a:latin typeface="Franklin Gothic Medium" panose="020B0603020102020204" pitchFamily="34" charset="0"/>
        </a:defRPr>
      </a:lvl4pPr>
      <a:lvl5pPr algn="l" rtl="0" eaLnBrk="0" fontAlgn="base" hangingPunct="0">
        <a:spcBef>
          <a:spcPct val="0"/>
        </a:spcBef>
        <a:spcAft>
          <a:spcPct val="0"/>
        </a:spcAft>
        <a:defRPr sz="2800">
          <a:solidFill>
            <a:schemeClr val="tx1"/>
          </a:solidFill>
          <a:latin typeface="Franklin Gothic Medium" panose="020B0603020102020204" pitchFamily="34" charset="0"/>
        </a:defRPr>
      </a:lvl5pPr>
      <a:lvl6pPr marL="457200" algn="l" rtl="0" fontAlgn="base">
        <a:spcBef>
          <a:spcPct val="0"/>
        </a:spcBef>
        <a:spcAft>
          <a:spcPct val="0"/>
        </a:spcAft>
        <a:defRPr sz="2800">
          <a:solidFill>
            <a:schemeClr val="tx1"/>
          </a:solidFill>
          <a:latin typeface="Franklin Gothic Medium" panose="020B0603020102020204" pitchFamily="34" charset="0"/>
        </a:defRPr>
      </a:lvl6pPr>
      <a:lvl7pPr marL="914400" algn="l" rtl="0" fontAlgn="base">
        <a:spcBef>
          <a:spcPct val="0"/>
        </a:spcBef>
        <a:spcAft>
          <a:spcPct val="0"/>
        </a:spcAft>
        <a:defRPr sz="2800">
          <a:solidFill>
            <a:schemeClr val="tx1"/>
          </a:solidFill>
          <a:latin typeface="Franklin Gothic Medium" panose="020B0603020102020204" pitchFamily="34" charset="0"/>
        </a:defRPr>
      </a:lvl7pPr>
      <a:lvl8pPr marL="1371600" algn="l" rtl="0" fontAlgn="base">
        <a:spcBef>
          <a:spcPct val="0"/>
        </a:spcBef>
        <a:spcAft>
          <a:spcPct val="0"/>
        </a:spcAft>
        <a:defRPr sz="2800">
          <a:solidFill>
            <a:schemeClr val="tx1"/>
          </a:solidFill>
          <a:latin typeface="Franklin Gothic Medium" panose="020B0603020102020204" pitchFamily="34" charset="0"/>
        </a:defRPr>
      </a:lvl8pPr>
      <a:lvl9pPr marL="1828800" algn="l" rtl="0" fontAlgn="base">
        <a:spcBef>
          <a:spcPct val="0"/>
        </a:spcBef>
        <a:spcAft>
          <a:spcPct val="0"/>
        </a:spcAft>
        <a:defRPr sz="2800">
          <a:solidFill>
            <a:schemeClr val="tx1"/>
          </a:solidFill>
          <a:latin typeface="Franklin Gothic Medium" panose="020B0603020102020204" pitchFamily="34" charset="0"/>
        </a:defRPr>
      </a:lvl9pPr>
    </p:titleStyle>
    <p:bodyStyle>
      <a:lvl1pPr marL="342900" indent="-342900" algn="l" rtl="0" eaLnBrk="0" fontAlgn="base" hangingPunct="0">
        <a:spcBef>
          <a:spcPts val="800"/>
        </a:spcBef>
        <a:spcAft>
          <a:spcPct val="0"/>
        </a:spcAft>
        <a:buFont typeface="Arial" panose="020B0604020202020204" pitchFamily="34" charset="0"/>
        <a:defRPr sz="1600" b="1" kern="1200">
          <a:solidFill>
            <a:schemeClr val="tx1"/>
          </a:solidFill>
          <a:latin typeface="+mn-lt"/>
          <a:ea typeface="+mn-ea"/>
          <a:cs typeface="+mn-cs"/>
        </a:defRPr>
      </a:lvl1pPr>
      <a:lvl2pPr marL="173038" indent="-173038" algn="l" rtl="0" eaLnBrk="0" fontAlgn="base" hangingPunct="0">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2pPr>
      <a:lvl3pPr marL="401638" indent="-163513" algn="l" rtl="0" eaLnBrk="0" fontAlgn="base" hangingPunct="0">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3pPr>
      <a:lvl4pPr marL="630238" indent="-163513" algn="l" rtl="0" eaLnBrk="0" fontAlgn="base" hangingPunct="0">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4pPr>
      <a:lvl5pPr marL="858838" indent="-173038" algn="l" rtl="0" eaLnBrk="0" fontAlgn="base" hangingPunct="0">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2.png"/><Relationship Id="rId5" Type="http://schemas.openxmlformats.org/officeDocument/2006/relationships/image" Target="../media/image23.png"/><Relationship Id="rId1" Type="http://schemas.openxmlformats.org/officeDocument/2006/relationships/slideLayout" Target="../slideLayouts/slideLayout1.xml"/><Relationship Id="rId2"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2.png"/><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 Id="rId3"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1.xml"/><Relationship Id="rId2"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863600" y="1905000"/>
            <a:ext cx="10541000" cy="2628900"/>
          </a:xfrm>
        </p:spPr>
        <p:txBody>
          <a:bodyPr/>
          <a:lstStyle/>
          <a:p>
            <a:r>
              <a:rPr lang="en-US" sz="3600" dirty="0" smtClean="0"/>
              <a:t>Density effects on flux measurements</a:t>
            </a:r>
            <a:br>
              <a:rPr lang="en-US" sz="3600" dirty="0" smtClean="0"/>
            </a:br>
            <a:r>
              <a:rPr lang="en-US" sz="3600" dirty="0"/>
              <a:t/>
            </a:r>
            <a:br>
              <a:rPr lang="en-US" sz="3600" dirty="0"/>
            </a:br>
            <a:r>
              <a:rPr lang="en-US" dirty="0"/>
              <a:t>2</a:t>
            </a:r>
            <a:r>
              <a:rPr lang="en-US" dirty="0" smtClean="0"/>
              <a:t>. Density effects on eddy covariance fluxes</a:t>
            </a:r>
            <a:endParaRPr lang="en-US" sz="1600" dirty="0"/>
          </a:p>
        </p:txBody>
      </p:sp>
    </p:spTree>
    <p:extLst>
      <p:ext uri="{BB962C8B-B14F-4D97-AF65-F5344CB8AC3E}">
        <p14:creationId xmlns:p14="http://schemas.microsoft.com/office/powerpoint/2010/main" val="981530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3824" y="-1547604"/>
            <a:ext cx="8478982" cy="10972800"/>
          </a:xfrm>
          <a:prstGeom prst="rect">
            <a:avLst/>
          </a:prstGeom>
        </p:spPr>
      </p:pic>
      <p:sp>
        <p:nvSpPr>
          <p:cNvPr id="31746" name="Title 1"/>
          <p:cNvSpPr>
            <a:spLocks noGrp="1"/>
          </p:cNvSpPr>
          <p:nvPr>
            <p:ph type="title"/>
          </p:nvPr>
        </p:nvSpPr>
        <p:spPr>
          <a:xfrm>
            <a:off x="770710" y="228600"/>
            <a:ext cx="10747522" cy="990600"/>
          </a:xfrm>
          <a:solidFill>
            <a:schemeClr val="bg1"/>
          </a:solidFill>
        </p:spPr>
        <p:txBody>
          <a:bodyPr/>
          <a:lstStyle/>
          <a:p>
            <a:pPr eaLnBrk="1" hangingPunct="1"/>
            <a:r>
              <a:rPr lang="en-US" altLang="en-US" sz="3200" dirty="0" smtClean="0">
                <a:solidFill>
                  <a:schemeClr val="tx1"/>
                </a:solidFill>
              </a:rPr>
              <a:t>Diurnal pattern of density correction terms</a:t>
            </a:r>
            <a:br>
              <a:rPr lang="en-US" altLang="en-US" sz="3200" dirty="0" smtClean="0">
                <a:solidFill>
                  <a:schemeClr val="tx1"/>
                </a:solidFill>
              </a:rPr>
            </a:br>
            <a:r>
              <a:rPr lang="en-US" altLang="en-US" sz="3200" dirty="0" smtClean="0">
                <a:solidFill>
                  <a:schemeClr val="tx1"/>
                </a:solidFill>
              </a:rPr>
              <a:t>Mixed forest, Eastern China</a:t>
            </a:r>
            <a:endParaRPr lang="en-US" altLang="en-US" sz="3200" dirty="0">
              <a:solidFill>
                <a:schemeClr val="tx1"/>
              </a:solidFill>
            </a:endParaRPr>
          </a:p>
        </p:txBody>
      </p:sp>
      <p:sp>
        <p:nvSpPr>
          <p:cNvPr id="5" name="TextBox 4"/>
          <p:cNvSpPr txBox="1"/>
          <p:nvPr/>
        </p:nvSpPr>
        <p:spPr>
          <a:xfrm>
            <a:off x="464695" y="6310859"/>
            <a:ext cx="2875595" cy="307777"/>
          </a:xfrm>
          <a:prstGeom prst="rect">
            <a:avLst/>
          </a:prstGeom>
          <a:noFill/>
        </p:spPr>
        <p:txBody>
          <a:bodyPr wrap="none" rtlCol="0">
            <a:spAutoFit/>
          </a:bodyPr>
          <a:lstStyle/>
          <a:p>
            <a:r>
              <a:rPr lang="en-US" sz="1400" dirty="0" smtClean="0"/>
              <a:t>Source: Lee and Massman (2011)</a:t>
            </a:r>
            <a:endParaRPr lang="en-US" sz="1400" dirty="0"/>
          </a:p>
        </p:txBody>
      </p:sp>
    </p:spTree>
    <p:extLst>
      <p:ext uri="{BB962C8B-B14F-4D97-AF65-F5344CB8AC3E}">
        <p14:creationId xmlns:p14="http://schemas.microsoft.com/office/powerpoint/2010/main" val="27227553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618746" y="1698104"/>
            <a:ext cx="11191286" cy="2933857"/>
          </a:xfrm>
        </p:spPr>
        <p:txBody>
          <a:bodyPr/>
          <a:lstStyle/>
          <a:p>
            <a:r>
              <a:rPr lang="en-US" sz="2400" dirty="0" smtClean="0"/>
              <a:t>Correction for temperature fluctuations:	552 </a:t>
            </a:r>
            <a:r>
              <a:rPr lang="en-US" sz="2400" dirty="0" err="1" smtClean="0"/>
              <a:t>gC</a:t>
            </a:r>
            <a:r>
              <a:rPr lang="en-US" sz="2400" dirty="0" smtClean="0"/>
              <a:t> m</a:t>
            </a:r>
            <a:r>
              <a:rPr lang="en-US" sz="2400" baseline="30000" dirty="0" smtClean="0"/>
              <a:t>-2</a:t>
            </a:r>
            <a:r>
              <a:rPr lang="en-US" sz="2400" dirty="0" smtClean="0"/>
              <a:t>y</a:t>
            </a:r>
            <a:r>
              <a:rPr lang="en-US" sz="2400" baseline="30000" dirty="0" smtClean="0"/>
              <a:t>-1</a:t>
            </a:r>
          </a:p>
          <a:p>
            <a:endParaRPr lang="en-US" sz="2400" dirty="0"/>
          </a:p>
          <a:p>
            <a:r>
              <a:rPr lang="en-US" sz="2400" dirty="0" smtClean="0"/>
              <a:t>Correction for water vapor fluctuations:</a:t>
            </a:r>
            <a:r>
              <a:rPr lang="en-US" sz="2400" dirty="0"/>
              <a:t>	 </a:t>
            </a:r>
            <a:r>
              <a:rPr lang="en-US" sz="2400" dirty="0" smtClean="0"/>
              <a:t>88 </a:t>
            </a:r>
            <a:r>
              <a:rPr lang="en-US" sz="2400" dirty="0" err="1"/>
              <a:t>gC</a:t>
            </a:r>
            <a:r>
              <a:rPr lang="en-US" sz="2400" dirty="0"/>
              <a:t> m</a:t>
            </a:r>
            <a:r>
              <a:rPr lang="en-US" sz="2400" baseline="30000" dirty="0"/>
              <a:t>-2</a:t>
            </a:r>
            <a:r>
              <a:rPr lang="en-US" sz="2400" dirty="0"/>
              <a:t>y</a:t>
            </a:r>
            <a:r>
              <a:rPr lang="en-US" sz="2400" baseline="30000" dirty="0"/>
              <a:t>-1</a:t>
            </a:r>
            <a:endParaRPr lang="en-US" sz="2400" dirty="0" smtClean="0"/>
          </a:p>
          <a:p>
            <a:endParaRPr lang="en-US" sz="2400" dirty="0" smtClean="0"/>
          </a:p>
          <a:p>
            <a:r>
              <a:rPr lang="en-US" sz="2400" dirty="0" smtClean="0"/>
              <a:t>Correction for </a:t>
            </a:r>
            <a:r>
              <a:rPr lang="en-US" sz="2400" dirty="0"/>
              <a:t>pressure fluctuations: 	 </a:t>
            </a:r>
            <a:r>
              <a:rPr lang="en-US" sz="2400" dirty="0" smtClean="0"/>
              <a:t>40 </a:t>
            </a:r>
            <a:r>
              <a:rPr lang="en-US" sz="2400" dirty="0" err="1"/>
              <a:t>gC</a:t>
            </a:r>
            <a:r>
              <a:rPr lang="en-US" sz="2400" dirty="0"/>
              <a:t> m</a:t>
            </a:r>
            <a:r>
              <a:rPr lang="en-US" sz="2400" baseline="30000" dirty="0"/>
              <a:t>-2</a:t>
            </a:r>
            <a:r>
              <a:rPr lang="en-US" sz="2400" dirty="0"/>
              <a:t>y</a:t>
            </a:r>
            <a:r>
              <a:rPr lang="en-US" sz="2400" baseline="30000" dirty="0"/>
              <a:t>-1</a:t>
            </a:r>
            <a:endParaRPr lang="en-US" sz="2400" dirty="0" smtClean="0"/>
          </a:p>
        </p:txBody>
      </p:sp>
      <p:sp>
        <p:nvSpPr>
          <p:cNvPr id="31746" name="Title 1"/>
          <p:cNvSpPr>
            <a:spLocks noGrp="1"/>
          </p:cNvSpPr>
          <p:nvPr>
            <p:ph type="title"/>
          </p:nvPr>
        </p:nvSpPr>
        <p:spPr>
          <a:xfrm>
            <a:off x="770710" y="228600"/>
            <a:ext cx="10747522" cy="990600"/>
          </a:xfrm>
        </p:spPr>
        <p:txBody>
          <a:bodyPr/>
          <a:lstStyle/>
          <a:p>
            <a:pPr eaLnBrk="1" hangingPunct="1"/>
            <a:r>
              <a:rPr lang="en-US" altLang="en-US" sz="3200" dirty="0">
                <a:solidFill>
                  <a:schemeClr val="tx1"/>
                </a:solidFill>
              </a:rPr>
              <a:t>A</a:t>
            </a:r>
            <a:r>
              <a:rPr lang="en-US" altLang="en-US" sz="3200" dirty="0" smtClean="0">
                <a:solidFill>
                  <a:schemeClr val="tx1"/>
                </a:solidFill>
              </a:rPr>
              <a:t>nnual mean density corrections</a:t>
            </a:r>
            <a:br>
              <a:rPr lang="en-US" altLang="en-US" sz="3200" dirty="0" smtClean="0">
                <a:solidFill>
                  <a:schemeClr val="tx1"/>
                </a:solidFill>
              </a:rPr>
            </a:br>
            <a:r>
              <a:rPr lang="en-US" altLang="en-US" sz="3200" dirty="0" smtClean="0">
                <a:solidFill>
                  <a:schemeClr val="tx1"/>
                </a:solidFill>
              </a:rPr>
              <a:t>Mixed forest, Eastern China</a:t>
            </a:r>
            <a:endParaRPr lang="en-US" altLang="en-US" sz="3200" dirty="0">
              <a:solidFill>
                <a:schemeClr val="tx1"/>
              </a:solidFill>
            </a:endParaRPr>
          </a:p>
        </p:txBody>
      </p:sp>
    </p:spTree>
    <p:extLst>
      <p:ext uri="{BB962C8B-B14F-4D97-AF65-F5344CB8AC3E}">
        <p14:creationId xmlns:p14="http://schemas.microsoft.com/office/powerpoint/2010/main" val="18792598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618746" y="1698104"/>
            <a:ext cx="11191286" cy="5024985"/>
          </a:xfrm>
        </p:spPr>
        <p:txBody>
          <a:bodyPr/>
          <a:lstStyle/>
          <a:p>
            <a:r>
              <a:rPr lang="en-US" sz="2400" dirty="0" smtClean="0"/>
              <a:t>The complete equation (for open-path):</a:t>
            </a:r>
          </a:p>
          <a:p>
            <a:endParaRPr lang="en-US" sz="2400" dirty="0"/>
          </a:p>
          <a:p>
            <a:endParaRPr lang="en-US" sz="2400" dirty="0" smtClean="0"/>
          </a:p>
          <a:p>
            <a:endParaRPr lang="en-US" sz="2400" dirty="0" smtClean="0"/>
          </a:p>
          <a:p>
            <a:endParaRPr lang="en-US" sz="2400" dirty="0" smtClean="0"/>
          </a:p>
          <a:p>
            <a:r>
              <a:rPr lang="en-US" sz="2400" dirty="0" smtClean="0"/>
              <a:t>The simplified equation (for closed-path): </a:t>
            </a:r>
          </a:p>
        </p:txBody>
      </p:sp>
      <p:sp>
        <p:nvSpPr>
          <p:cNvPr id="31746" name="Title 1"/>
          <p:cNvSpPr>
            <a:spLocks noGrp="1"/>
          </p:cNvSpPr>
          <p:nvPr>
            <p:ph type="title"/>
          </p:nvPr>
        </p:nvSpPr>
        <p:spPr>
          <a:xfrm>
            <a:off x="770710" y="228600"/>
            <a:ext cx="10747522" cy="990600"/>
          </a:xfrm>
        </p:spPr>
        <p:txBody>
          <a:bodyPr/>
          <a:lstStyle/>
          <a:p>
            <a:pPr eaLnBrk="1" hangingPunct="1"/>
            <a:r>
              <a:rPr lang="en-US" altLang="en-US" sz="3200" dirty="0" smtClean="0">
                <a:solidFill>
                  <a:schemeClr val="tx1"/>
                </a:solidFill>
              </a:rPr>
              <a:t>Density correction on closed-path eddy covariance CO</a:t>
            </a:r>
            <a:r>
              <a:rPr lang="en-US" altLang="en-US" sz="3200" baseline="-25000" dirty="0" smtClean="0">
                <a:solidFill>
                  <a:schemeClr val="tx1"/>
                </a:solidFill>
              </a:rPr>
              <a:t>2</a:t>
            </a:r>
            <a:r>
              <a:rPr lang="en-US" altLang="en-US" sz="3200" dirty="0" smtClean="0">
                <a:solidFill>
                  <a:schemeClr val="tx1"/>
                </a:solidFill>
              </a:rPr>
              <a:t> flux</a:t>
            </a:r>
            <a:endParaRPr lang="en-US" altLang="en-US" sz="3200" dirty="0">
              <a:solidFill>
                <a:schemeClr val="tx1"/>
              </a:solidFill>
            </a:endParaRPr>
          </a:p>
        </p:txBody>
      </p:sp>
      <p:pic>
        <p:nvPicPr>
          <p:cNvPr id="4" name="Picture 3"/>
          <p:cNvPicPr>
            <a:picLocks noChangeAspect="1"/>
          </p:cNvPicPr>
          <p:nvPr/>
        </p:nvPicPr>
        <p:blipFill>
          <a:blip r:embed="rId2"/>
          <a:stretch>
            <a:fillRect/>
          </a:stretch>
        </p:blipFill>
        <p:spPr>
          <a:xfrm>
            <a:off x="2242982" y="2108723"/>
            <a:ext cx="5827788" cy="1584964"/>
          </a:xfrm>
          <a:prstGeom prst="rect">
            <a:avLst/>
          </a:prstGeom>
        </p:spPr>
      </p:pic>
      <p:grpSp>
        <p:nvGrpSpPr>
          <p:cNvPr id="3" name="Group 2"/>
          <p:cNvGrpSpPr/>
          <p:nvPr/>
        </p:nvGrpSpPr>
        <p:grpSpPr>
          <a:xfrm>
            <a:off x="2340416" y="4760329"/>
            <a:ext cx="3712941" cy="560834"/>
            <a:chOff x="2529602" y="4760329"/>
            <a:chExt cx="3712941" cy="560834"/>
          </a:xfrm>
        </p:grpSpPr>
        <p:pic>
          <p:nvPicPr>
            <p:cNvPr id="5" name="Picture 4"/>
            <p:cNvPicPr>
              <a:picLocks noChangeAspect="1"/>
            </p:cNvPicPr>
            <p:nvPr/>
          </p:nvPicPr>
          <p:blipFill>
            <a:blip r:embed="rId3"/>
            <a:stretch>
              <a:fillRect/>
            </a:stretch>
          </p:blipFill>
          <p:spPr>
            <a:xfrm>
              <a:off x="2529602" y="4836576"/>
              <a:ext cx="1207010" cy="365760"/>
            </a:xfrm>
            <a:prstGeom prst="rect">
              <a:avLst/>
            </a:prstGeom>
          </p:spPr>
        </p:pic>
        <p:pic>
          <p:nvPicPr>
            <p:cNvPr id="6" name="Picture 5"/>
            <p:cNvPicPr>
              <a:picLocks noChangeAspect="1"/>
            </p:cNvPicPr>
            <p:nvPr/>
          </p:nvPicPr>
          <p:blipFill>
            <a:blip r:embed="rId4"/>
            <a:stretch>
              <a:fillRect/>
            </a:stretch>
          </p:blipFill>
          <p:spPr>
            <a:xfrm>
              <a:off x="3946643" y="4760329"/>
              <a:ext cx="670562" cy="560834"/>
            </a:xfrm>
            <a:prstGeom prst="rect">
              <a:avLst/>
            </a:prstGeom>
          </p:spPr>
        </p:pic>
        <p:pic>
          <p:nvPicPr>
            <p:cNvPr id="7" name="Picture 6"/>
            <p:cNvPicPr>
              <a:picLocks noChangeAspect="1"/>
            </p:cNvPicPr>
            <p:nvPr/>
          </p:nvPicPr>
          <p:blipFill>
            <a:blip r:embed="rId5"/>
            <a:stretch>
              <a:fillRect/>
            </a:stretch>
          </p:blipFill>
          <p:spPr>
            <a:xfrm>
              <a:off x="4706347" y="4768296"/>
              <a:ext cx="1536196" cy="518162"/>
            </a:xfrm>
            <a:prstGeom prst="rect">
              <a:avLst/>
            </a:prstGeom>
          </p:spPr>
        </p:pic>
      </p:grpSp>
    </p:spTree>
    <p:extLst>
      <p:ext uri="{BB962C8B-B14F-4D97-AF65-F5344CB8AC3E}">
        <p14:creationId xmlns:p14="http://schemas.microsoft.com/office/powerpoint/2010/main" val="20548544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08551" y="3689824"/>
            <a:ext cx="9875520" cy="3052434"/>
          </a:xfrm>
          <a:prstGeom prst="rect">
            <a:avLst/>
          </a:prstGeom>
        </p:spPr>
      </p:pic>
      <p:sp>
        <p:nvSpPr>
          <p:cNvPr id="4" name="Rectangle 3"/>
          <p:cNvSpPr/>
          <p:nvPr/>
        </p:nvSpPr>
        <p:spPr>
          <a:xfrm>
            <a:off x="2143593" y="3432748"/>
            <a:ext cx="4107305" cy="33128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46" name="Title 1"/>
          <p:cNvSpPr>
            <a:spLocks noGrp="1"/>
          </p:cNvSpPr>
          <p:nvPr>
            <p:ph type="title"/>
          </p:nvPr>
        </p:nvSpPr>
        <p:spPr>
          <a:xfrm>
            <a:off x="770710" y="228600"/>
            <a:ext cx="10747522" cy="990600"/>
          </a:xfrm>
        </p:spPr>
        <p:txBody>
          <a:bodyPr/>
          <a:lstStyle/>
          <a:p>
            <a:pPr eaLnBrk="1" hangingPunct="1"/>
            <a:r>
              <a:rPr lang="en-US" altLang="en-US" sz="3200" dirty="0" smtClean="0">
                <a:solidFill>
                  <a:schemeClr val="tx1"/>
                </a:solidFill>
              </a:rPr>
              <a:t>Density correction on closed-path eddy covariance CO</a:t>
            </a:r>
            <a:r>
              <a:rPr lang="en-US" altLang="en-US" sz="3200" baseline="-25000" dirty="0" smtClean="0">
                <a:solidFill>
                  <a:schemeClr val="tx1"/>
                </a:solidFill>
              </a:rPr>
              <a:t>2</a:t>
            </a:r>
            <a:r>
              <a:rPr lang="en-US" altLang="en-US" sz="3200" dirty="0" smtClean="0">
                <a:solidFill>
                  <a:schemeClr val="tx1"/>
                </a:solidFill>
              </a:rPr>
              <a:t> flux with a water vapor scrubber</a:t>
            </a:r>
            <a:endParaRPr lang="en-US" altLang="en-US" sz="3200" dirty="0">
              <a:solidFill>
                <a:schemeClr val="tx1"/>
              </a:solidFill>
            </a:endParaRPr>
          </a:p>
        </p:txBody>
      </p:sp>
      <p:sp>
        <p:nvSpPr>
          <p:cNvPr id="5" name="Content Placeholder 1"/>
          <p:cNvSpPr>
            <a:spLocks noGrp="1"/>
          </p:cNvSpPr>
          <p:nvPr>
            <p:ph sz="quarter" idx="1"/>
          </p:nvPr>
        </p:nvSpPr>
        <p:spPr>
          <a:xfrm>
            <a:off x="618746" y="1698104"/>
            <a:ext cx="11191286" cy="5024985"/>
          </a:xfrm>
        </p:spPr>
        <p:txBody>
          <a:bodyPr/>
          <a:lstStyle/>
          <a:p>
            <a:r>
              <a:rPr lang="en-US" sz="2400" dirty="0" smtClean="0"/>
              <a:t>The complete equation (for open-path):</a:t>
            </a:r>
          </a:p>
          <a:p>
            <a:endParaRPr lang="en-US" sz="2400" dirty="0"/>
          </a:p>
          <a:p>
            <a:endParaRPr lang="en-US" sz="2400" dirty="0" smtClean="0"/>
          </a:p>
          <a:p>
            <a:endParaRPr lang="en-US" sz="2400" dirty="0" smtClean="0"/>
          </a:p>
          <a:p>
            <a:endParaRPr lang="en-US" sz="2400" dirty="0" smtClean="0"/>
          </a:p>
          <a:p>
            <a:r>
              <a:rPr lang="en-US" sz="2400" dirty="0" smtClean="0"/>
              <a:t>The simplified equation (for closed-path): </a:t>
            </a:r>
          </a:p>
        </p:txBody>
      </p:sp>
      <p:pic>
        <p:nvPicPr>
          <p:cNvPr id="6" name="Picture 5"/>
          <p:cNvPicPr>
            <a:picLocks noChangeAspect="1"/>
          </p:cNvPicPr>
          <p:nvPr/>
        </p:nvPicPr>
        <p:blipFill>
          <a:blip r:embed="rId3"/>
          <a:stretch>
            <a:fillRect/>
          </a:stretch>
        </p:blipFill>
        <p:spPr>
          <a:xfrm>
            <a:off x="2242982" y="2108723"/>
            <a:ext cx="5827788" cy="1584964"/>
          </a:xfrm>
          <a:prstGeom prst="rect">
            <a:avLst/>
          </a:prstGeom>
        </p:spPr>
      </p:pic>
      <p:grpSp>
        <p:nvGrpSpPr>
          <p:cNvPr id="7" name="Group 6"/>
          <p:cNvGrpSpPr/>
          <p:nvPr/>
        </p:nvGrpSpPr>
        <p:grpSpPr>
          <a:xfrm>
            <a:off x="2340416" y="4760329"/>
            <a:ext cx="2087603" cy="560834"/>
            <a:chOff x="2529602" y="4760329"/>
            <a:chExt cx="2087603" cy="560834"/>
          </a:xfrm>
        </p:grpSpPr>
        <p:pic>
          <p:nvPicPr>
            <p:cNvPr id="8" name="Picture 7"/>
            <p:cNvPicPr>
              <a:picLocks noChangeAspect="1"/>
            </p:cNvPicPr>
            <p:nvPr/>
          </p:nvPicPr>
          <p:blipFill>
            <a:blip r:embed="rId4"/>
            <a:stretch>
              <a:fillRect/>
            </a:stretch>
          </p:blipFill>
          <p:spPr>
            <a:xfrm>
              <a:off x="2529602" y="4836576"/>
              <a:ext cx="1207010" cy="365760"/>
            </a:xfrm>
            <a:prstGeom prst="rect">
              <a:avLst/>
            </a:prstGeom>
          </p:spPr>
        </p:pic>
        <p:pic>
          <p:nvPicPr>
            <p:cNvPr id="9" name="Picture 8"/>
            <p:cNvPicPr>
              <a:picLocks noChangeAspect="1"/>
            </p:cNvPicPr>
            <p:nvPr/>
          </p:nvPicPr>
          <p:blipFill>
            <a:blip r:embed="rId5"/>
            <a:stretch>
              <a:fillRect/>
            </a:stretch>
          </p:blipFill>
          <p:spPr>
            <a:xfrm>
              <a:off x="3946643" y="4760329"/>
              <a:ext cx="670562" cy="560834"/>
            </a:xfrm>
            <a:prstGeom prst="rect">
              <a:avLst/>
            </a:prstGeom>
          </p:spPr>
        </p:pic>
      </p:grpSp>
      <p:sp>
        <p:nvSpPr>
          <p:cNvPr id="12" name="Rectangle 11"/>
          <p:cNvSpPr/>
          <p:nvPr/>
        </p:nvSpPr>
        <p:spPr>
          <a:xfrm>
            <a:off x="9173980" y="5186597"/>
            <a:ext cx="344774" cy="16489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flipH="1">
            <a:off x="9473784" y="4092315"/>
            <a:ext cx="629586" cy="103432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533745" y="3462728"/>
            <a:ext cx="1496948" cy="646331"/>
          </a:xfrm>
          <a:prstGeom prst="rect">
            <a:avLst/>
          </a:prstGeom>
          <a:noFill/>
        </p:spPr>
        <p:txBody>
          <a:bodyPr wrap="none" rtlCol="0">
            <a:spAutoFit/>
          </a:bodyPr>
          <a:lstStyle/>
          <a:p>
            <a:r>
              <a:rPr lang="en-US" dirty="0" smtClean="0"/>
              <a:t>Water vapor </a:t>
            </a:r>
          </a:p>
          <a:p>
            <a:r>
              <a:rPr lang="en-US" dirty="0" smtClean="0"/>
              <a:t>scrubber</a:t>
            </a:r>
            <a:endParaRPr lang="en-US" dirty="0"/>
          </a:p>
        </p:txBody>
      </p:sp>
    </p:spTree>
    <p:extLst>
      <p:ext uri="{BB962C8B-B14F-4D97-AF65-F5344CB8AC3E}">
        <p14:creationId xmlns:p14="http://schemas.microsoft.com/office/powerpoint/2010/main" val="30121504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Principle of sonic anemometry/thermometry</a:t>
            </a:r>
            <a:endParaRPr lang="en-US" altLang="en-US" sz="3200" dirty="0">
              <a:solidFill>
                <a:schemeClr val="tx1"/>
              </a:solidFill>
            </a:endParaRPr>
          </a:p>
        </p:txBody>
      </p:sp>
      <p:pic>
        <p:nvPicPr>
          <p:cNvPr id="1026" name="Picture 2" descr="http://www.meacon.co.za/Gill/graphics/windpictur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04756" y="338487"/>
            <a:ext cx="3520440" cy="630745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816184" y="6130978"/>
            <a:ext cx="2044149" cy="369332"/>
          </a:xfrm>
          <a:prstGeom prst="rect">
            <a:avLst/>
          </a:prstGeom>
          <a:noFill/>
        </p:spPr>
        <p:txBody>
          <a:bodyPr wrap="none" rtlCol="0">
            <a:spAutoFit/>
          </a:bodyPr>
          <a:lstStyle/>
          <a:p>
            <a:r>
              <a:rPr lang="en-US" dirty="0" smtClean="0"/>
              <a:t>Image source: Gill</a:t>
            </a:r>
            <a:endParaRPr lang="en-US" dirty="0"/>
          </a:p>
        </p:txBody>
      </p:sp>
      <p:sp>
        <p:nvSpPr>
          <p:cNvPr id="7" name="Content Placeholder 1"/>
          <p:cNvSpPr>
            <a:spLocks noGrp="1"/>
          </p:cNvSpPr>
          <p:nvPr>
            <p:ph sz="quarter" idx="1"/>
          </p:nvPr>
        </p:nvSpPr>
        <p:spPr>
          <a:xfrm>
            <a:off x="654627" y="1632619"/>
            <a:ext cx="6780494" cy="3793820"/>
          </a:xfrm>
        </p:spPr>
        <p:txBody>
          <a:bodyPr/>
          <a:lstStyle/>
          <a:p>
            <a:r>
              <a:rPr lang="en-US" sz="2400" dirty="0" smtClean="0"/>
              <a:t>From the travel times of two sound signals fired simultaneously but in the opposite directions, we obtain the air velocity </a:t>
            </a:r>
            <a:r>
              <a:rPr lang="en-US" sz="2400" i="1" dirty="0" smtClean="0"/>
              <a:t>V</a:t>
            </a:r>
            <a:r>
              <a:rPr lang="en-US" sz="2400" dirty="0" smtClean="0"/>
              <a:t> along the direction of the travel path. We also obtain the speed of sound </a:t>
            </a:r>
            <a:r>
              <a:rPr lang="en-US" sz="2400" i="1" dirty="0" smtClean="0"/>
              <a:t>C</a:t>
            </a:r>
            <a:r>
              <a:rPr lang="en-US" sz="2400" dirty="0" smtClean="0"/>
              <a:t>. </a:t>
            </a:r>
          </a:p>
          <a:p>
            <a:r>
              <a:rPr lang="en-US" sz="2400" dirty="0" smtClean="0"/>
              <a:t>Air temperature is then obtained </a:t>
            </a:r>
            <a:r>
              <a:rPr lang="en-US" sz="2400" dirty="0" smtClean="0"/>
              <a:t>from the </a:t>
            </a:r>
            <a:r>
              <a:rPr lang="en-US" sz="2400" dirty="0" smtClean="0"/>
              <a:t>speed of sound because </a:t>
            </a:r>
            <a:r>
              <a:rPr lang="en-US" sz="2400" i="1" dirty="0" smtClean="0"/>
              <a:t>C</a:t>
            </a:r>
            <a:r>
              <a:rPr lang="en-US" sz="2400" dirty="0" smtClean="0"/>
              <a:t> is inversely proportional to the square root of air density.</a:t>
            </a:r>
          </a:p>
          <a:p>
            <a:r>
              <a:rPr lang="en-US" sz="2400" dirty="0" smtClean="0"/>
              <a:t>A 3D sonic anemometer has three pairs of sensors for measuring the velocity vector.</a:t>
            </a:r>
            <a:endParaRPr lang="en-US" sz="2400" dirty="0"/>
          </a:p>
          <a:p>
            <a:endParaRPr lang="en-US" sz="2400" dirty="0" smtClean="0"/>
          </a:p>
        </p:txBody>
      </p:sp>
    </p:spTree>
    <p:extLst>
      <p:ext uri="{BB962C8B-B14F-4D97-AF65-F5344CB8AC3E}">
        <p14:creationId xmlns:p14="http://schemas.microsoft.com/office/powerpoint/2010/main" val="13319975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369814" y="4247892"/>
            <a:ext cx="11427444" cy="3344626"/>
          </a:xfrm>
        </p:spPr>
        <p:txBody>
          <a:bodyPr/>
          <a:lstStyle/>
          <a:p>
            <a:r>
              <a:rPr lang="en-US" sz="2400" dirty="0" smtClean="0"/>
              <a:t>Light intensity at the detector is inversely related to the mass density of the target gas in the detection chamber</a:t>
            </a:r>
          </a:p>
          <a:p>
            <a:r>
              <a:rPr lang="en-US" sz="2400" dirty="0" smtClean="0"/>
              <a:t>Because the chamber is small, Rayleigh scattering (scattering by other air molecules) is negligible</a:t>
            </a:r>
          </a:p>
          <a:p>
            <a:r>
              <a:rPr lang="en-US" sz="2400" dirty="0" smtClean="0"/>
              <a:t>Mie scattering (scattering by dust particles) is not a problem because the air sample has been filtered before it entered the chamber</a:t>
            </a:r>
          </a:p>
        </p:txBody>
      </p:sp>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Principle of infrared gas analyzers</a:t>
            </a:r>
            <a:endParaRPr lang="en-US" altLang="en-US" sz="3200" dirty="0">
              <a:solidFill>
                <a:schemeClr val="tx1"/>
              </a:solidFill>
            </a:endParaRPr>
          </a:p>
        </p:txBody>
      </p:sp>
      <p:pic>
        <p:nvPicPr>
          <p:cNvPr id="4" name="Picture 2"/>
          <p:cNvPicPr>
            <a:picLocks noChangeAspect="1" noChangeArrowheads="1"/>
          </p:cNvPicPr>
          <p:nvPr/>
        </p:nvPicPr>
        <p:blipFill>
          <a:blip r:embed="rId2" cstate="print"/>
          <a:srcRect/>
          <a:stretch>
            <a:fillRect/>
          </a:stretch>
        </p:blipFill>
        <p:spPr bwMode="auto">
          <a:xfrm>
            <a:off x="1525249" y="1134255"/>
            <a:ext cx="8067099" cy="31242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sp>
        <p:nvSpPr>
          <p:cNvPr id="5" name="TextBox 4"/>
          <p:cNvSpPr txBox="1"/>
          <p:nvPr/>
        </p:nvSpPr>
        <p:spPr>
          <a:xfrm>
            <a:off x="8327035" y="3550170"/>
            <a:ext cx="1726755" cy="307777"/>
          </a:xfrm>
          <a:prstGeom prst="rect">
            <a:avLst/>
          </a:prstGeom>
          <a:noFill/>
        </p:spPr>
        <p:txBody>
          <a:bodyPr wrap="none" rtlCol="0">
            <a:spAutoFit/>
          </a:bodyPr>
          <a:lstStyle/>
          <a:p>
            <a:r>
              <a:rPr lang="en-US" sz="1400" dirty="0" smtClean="0"/>
              <a:t>Image source: Platt</a:t>
            </a:r>
            <a:endParaRPr lang="en-US" sz="1400" dirty="0"/>
          </a:p>
        </p:txBody>
      </p:sp>
    </p:spTree>
    <p:extLst>
      <p:ext uri="{BB962C8B-B14F-4D97-AF65-F5344CB8AC3E}">
        <p14:creationId xmlns:p14="http://schemas.microsoft.com/office/powerpoint/2010/main" val="26554498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674557" y="1632619"/>
            <a:ext cx="11046388" cy="1755158"/>
          </a:xfrm>
        </p:spPr>
        <p:txBody>
          <a:bodyPr/>
          <a:lstStyle/>
          <a:p>
            <a:r>
              <a:rPr lang="en-US" sz="2400" b="1" dirty="0" smtClean="0"/>
              <a:t>Open-path eddy covariance</a:t>
            </a:r>
            <a:r>
              <a:rPr lang="en-US" sz="2400" dirty="0" smtClean="0"/>
              <a:t>: Optical path is open to moving air; mass density of the target gas is measured in-situ or without alteration</a:t>
            </a:r>
            <a:r>
              <a:rPr lang="en-US" sz="2400" dirty="0"/>
              <a:t> </a:t>
            </a:r>
            <a:r>
              <a:rPr lang="en-US" sz="2400" dirty="0" smtClean="0"/>
              <a:t>(except “self-heating”)</a:t>
            </a:r>
          </a:p>
          <a:p>
            <a:r>
              <a:rPr lang="en-US" sz="2400" b="1" dirty="0" smtClean="0"/>
              <a:t>Closed-path eddy covariance</a:t>
            </a:r>
            <a:r>
              <a:rPr lang="en-US" sz="2400" dirty="0" smtClean="0"/>
              <a:t>: Air is drawn to a closed optical cell where detection of the mass density takes place</a:t>
            </a:r>
          </a:p>
        </p:txBody>
      </p:sp>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Open-path and closed-path eddy covariance</a:t>
            </a:r>
            <a:endParaRPr lang="en-US" altLang="en-US" sz="3200" dirty="0">
              <a:solidFill>
                <a:schemeClr val="tx1"/>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200" y="3315070"/>
            <a:ext cx="9875520" cy="3052434"/>
          </a:xfrm>
          <a:prstGeom prst="rect">
            <a:avLst/>
          </a:prstGeom>
        </p:spPr>
      </p:pic>
      <p:sp>
        <p:nvSpPr>
          <p:cNvPr id="6" name="TextBox 5"/>
          <p:cNvSpPr txBox="1"/>
          <p:nvPr/>
        </p:nvSpPr>
        <p:spPr>
          <a:xfrm>
            <a:off x="719528" y="6220576"/>
            <a:ext cx="3018775" cy="369332"/>
          </a:xfrm>
          <a:prstGeom prst="rect">
            <a:avLst/>
          </a:prstGeom>
          <a:noFill/>
        </p:spPr>
        <p:txBody>
          <a:bodyPr wrap="none" rtlCol="0">
            <a:spAutoFit/>
          </a:bodyPr>
          <a:lstStyle/>
          <a:p>
            <a:r>
              <a:rPr lang="en-US" dirty="0" smtClean="0"/>
              <a:t>Open-path eddy covariance</a:t>
            </a:r>
            <a:endParaRPr lang="en-US" dirty="0"/>
          </a:p>
        </p:txBody>
      </p:sp>
      <p:sp>
        <p:nvSpPr>
          <p:cNvPr id="7" name="TextBox 6"/>
          <p:cNvSpPr txBox="1"/>
          <p:nvPr/>
        </p:nvSpPr>
        <p:spPr>
          <a:xfrm>
            <a:off x="6226824" y="6193095"/>
            <a:ext cx="3172663" cy="369332"/>
          </a:xfrm>
          <a:prstGeom prst="rect">
            <a:avLst/>
          </a:prstGeom>
          <a:noFill/>
        </p:spPr>
        <p:txBody>
          <a:bodyPr wrap="none" rtlCol="0">
            <a:spAutoFit/>
          </a:bodyPr>
          <a:lstStyle/>
          <a:p>
            <a:r>
              <a:rPr lang="en-US" dirty="0" smtClean="0"/>
              <a:t>Closed-path eddy covariance</a:t>
            </a:r>
            <a:endParaRPr lang="en-US" dirty="0"/>
          </a:p>
        </p:txBody>
      </p:sp>
    </p:spTree>
    <p:extLst>
      <p:ext uri="{BB962C8B-B14F-4D97-AF65-F5344CB8AC3E}">
        <p14:creationId xmlns:p14="http://schemas.microsoft.com/office/powerpoint/2010/main" val="42147017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654627" y="1505203"/>
            <a:ext cx="11066318" cy="5352797"/>
          </a:xfrm>
        </p:spPr>
        <p:txBody>
          <a:bodyPr/>
          <a:lstStyle/>
          <a:p>
            <a:r>
              <a:rPr lang="en-US" sz="2400" dirty="0" smtClean="0"/>
              <a:t>Some of the fluctuations in the mass density of a trace gas are caused by dry air density fluctuations and are unrelated to the surface-air trace gas exchange</a:t>
            </a:r>
          </a:p>
          <a:p>
            <a:r>
              <a:rPr lang="en-US" sz="2400" dirty="0" smtClean="0"/>
              <a:t>Dry air density fluctuations </a:t>
            </a:r>
            <a:r>
              <a:rPr lang="en-US" sz="2400" smtClean="0"/>
              <a:t>lead </a:t>
            </a:r>
            <a:r>
              <a:rPr lang="en-US" sz="2400" smtClean="0"/>
              <a:t>to a </a:t>
            </a:r>
            <a:r>
              <a:rPr lang="en-US" sz="2400" dirty="0" smtClean="0"/>
              <a:t>small mean vertical velocity; this mean vertical velocity is determined by the constraint that the surface flux of dry air is zero </a:t>
            </a:r>
          </a:p>
          <a:p>
            <a:r>
              <a:rPr lang="en-US" sz="2400" dirty="0" smtClean="0"/>
              <a:t>The true surface flux of CO</a:t>
            </a:r>
            <a:r>
              <a:rPr lang="en-US" sz="2400" baseline="-25000" dirty="0" smtClean="0"/>
              <a:t>2</a:t>
            </a:r>
            <a:r>
              <a:rPr lang="en-US" sz="2400" dirty="0" smtClean="0"/>
              <a:t>:</a:t>
            </a:r>
            <a:endParaRPr lang="en-US" sz="2400" dirty="0"/>
          </a:p>
          <a:p>
            <a:endParaRPr lang="en-US" sz="800" dirty="0" smtClean="0"/>
          </a:p>
          <a:p>
            <a:r>
              <a:rPr lang="en-US" sz="2400" dirty="0" smtClean="0"/>
              <a:t>The true surface flux of dry air:</a:t>
            </a:r>
          </a:p>
          <a:p>
            <a:endParaRPr lang="en-US" sz="800" dirty="0"/>
          </a:p>
          <a:p>
            <a:r>
              <a:rPr lang="en-US" sz="2400" dirty="0" smtClean="0"/>
              <a:t>WPL velocity:</a:t>
            </a:r>
          </a:p>
          <a:p>
            <a:endParaRPr lang="en-US" sz="2400" dirty="0"/>
          </a:p>
          <a:p>
            <a:r>
              <a:rPr lang="en-US" sz="2400" dirty="0" smtClean="0"/>
              <a:t>The true CO</a:t>
            </a:r>
            <a:r>
              <a:rPr lang="en-US" sz="2400" baseline="-25000" dirty="0" smtClean="0"/>
              <a:t>2</a:t>
            </a:r>
            <a:r>
              <a:rPr lang="en-US" sz="2400" dirty="0" smtClean="0"/>
              <a:t> flux:</a:t>
            </a:r>
          </a:p>
        </p:txBody>
      </p:sp>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The WPL (Webb, </a:t>
            </a:r>
            <a:r>
              <a:rPr lang="en-US" altLang="en-US" sz="3200" dirty="0" err="1" smtClean="0">
                <a:solidFill>
                  <a:schemeClr val="tx1"/>
                </a:solidFill>
              </a:rPr>
              <a:t>Pearman</a:t>
            </a:r>
            <a:r>
              <a:rPr lang="en-US" altLang="en-US" sz="3200" dirty="0" smtClean="0">
                <a:solidFill>
                  <a:schemeClr val="tx1"/>
                </a:solidFill>
              </a:rPr>
              <a:t> and </a:t>
            </a:r>
            <a:r>
              <a:rPr lang="en-US" altLang="en-US" sz="3200" dirty="0" err="1" smtClean="0">
                <a:solidFill>
                  <a:schemeClr val="tx1"/>
                </a:solidFill>
              </a:rPr>
              <a:t>Leuning</a:t>
            </a:r>
            <a:r>
              <a:rPr lang="en-US" altLang="en-US" sz="3200" dirty="0" smtClean="0">
                <a:solidFill>
                  <a:schemeClr val="tx1"/>
                </a:solidFill>
              </a:rPr>
              <a:t>) theory</a:t>
            </a:r>
            <a:endParaRPr lang="en-US" altLang="en-US" sz="3200" dirty="0">
              <a:solidFill>
                <a:schemeClr val="tx1"/>
              </a:solidFill>
            </a:endParaRPr>
          </a:p>
        </p:txBody>
      </p:sp>
      <p:pic>
        <p:nvPicPr>
          <p:cNvPr id="4" name="Picture 3"/>
          <p:cNvPicPr>
            <a:picLocks noChangeAspect="1"/>
          </p:cNvPicPr>
          <p:nvPr/>
        </p:nvPicPr>
        <p:blipFill>
          <a:blip r:embed="rId2"/>
          <a:stretch>
            <a:fillRect/>
          </a:stretch>
        </p:blipFill>
        <p:spPr>
          <a:xfrm>
            <a:off x="4660553" y="3195811"/>
            <a:ext cx="2462790" cy="396240"/>
          </a:xfrm>
          <a:prstGeom prst="rect">
            <a:avLst/>
          </a:prstGeom>
        </p:spPr>
      </p:pic>
      <p:pic>
        <p:nvPicPr>
          <p:cNvPr id="5" name="Picture 4"/>
          <p:cNvPicPr>
            <a:picLocks noChangeAspect="1"/>
          </p:cNvPicPr>
          <p:nvPr/>
        </p:nvPicPr>
        <p:blipFill>
          <a:blip r:embed="rId3"/>
          <a:stretch>
            <a:fillRect/>
          </a:stretch>
        </p:blipFill>
        <p:spPr>
          <a:xfrm>
            <a:off x="5020245" y="3851673"/>
            <a:ext cx="2968758" cy="408432"/>
          </a:xfrm>
          <a:prstGeom prst="rect">
            <a:avLst/>
          </a:prstGeom>
        </p:spPr>
      </p:pic>
      <p:pic>
        <p:nvPicPr>
          <p:cNvPr id="6" name="Picture 5"/>
          <p:cNvPicPr>
            <a:picLocks noChangeAspect="1"/>
          </p:cNvPicPr>
          <p:nvPr/>
        </p:nvPicPr>
        <p:blipFill>
          <a:blip r:embed="rId4"/>
          <a:stretch>
            <a:fillRect/>
          </a:stretch>
        </p:blipFill>
        <p:spPr>
          <a:xfrm>
            <a:off x="2881221" y="4345678"/>
            <a:ext cx="1847092" cy="798578"/>
          </a:xfrm>
          <a:prstGeom prst="rect">
            <a:avLst/>
          </a:prstGeom>
        </p:spPr>
      </p:pic>
      <p:pic>
        <p:nvPicPr>
          <p:cNvPr id="7" name="Picture 6"/>
          <p:cNvPicPr>
            <a:picLocks noChangeAspect="1"/>
          </p:cNvPicPr>
          <p:nvPr/>
        </p:nvPicPr>
        <p:blipFill>
          <a:blip r:embed="rId5"/>
          <a:stretch>
            <a:fillRect/>
          </a:stretch>
        </p:blipFill>
        <p:spPr>
          <a:xfrm>
            <a:off x="3576256" y="5311649"/>
            <a:ext cx="2840742" cy="755906"/>
          </a:xfrm>
          <a:prstGeom prst="rect">
            <a:avLst/>
          </a:prstGeom>
        </p:spPr>
      </p:pic>
    </p:spTree>
    <p:extLst>
      <p:ext uri="{BB962C8B-B14F-4D97-AF65-F5344CB8AC3E}">
        <p14:creationId xmlns:p14="http://schemas.microsoft.com/office/powerpoint/2010/main" val="38969929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654627" y="1452737"/>
            <a:ext cx="11066318" cy="5225381"/>
          </a:xfrm>
        </p:spPr>
        <p:txBody>
          <a:bodyPr/>
          <a:lstStyle/>
          <a:p>
            <a:r>
              <a:rPr lang="en-US" sz="2400" dirty="0" smtClean="0"/>
              <a:t>The complete equation:</a:t>
            </a:r>
          </a:p>
          <a:p>
            <a:endParaRPr lang="en-US" sz="2400" dirty="0" smtClean="0"/>
          </a:p>
          <a:p>
            <a:endParaRPr lang="en-US" sz="2400" dirty="0"/>
          </a:p>
          <a:p>
            <a:endParaRPr lang="en-US" sz="2400" dirty="0" smtClean="0"/>
          </a:p>
          <a:p>
            <a:endParaRPr lang="en-US" sz="2400" dirty="0" smtClean="0"/>
          </a:p>
          <a:p>
            <a:endParaRPr lang="en-US" sz="2400" dirty="0"/>
          </a:p>
          <a:p>
            <a:r>
              <a:rPr lang="en-US" sz="2400" dirty="0" smtClean="0"/>
              <a:t>Under advection free conditions: </a:t>
            </a:r>
          </a:p>
          <a:p>
            <a:endParaRPr lang="en-US" sz="2400" dirty="0"/>
          </a:p>
          <a:p>
            <a:endParaRPr lang="en-US" sz="2400" dirty="0" smtClean="0"/>
          </a:p>
          <a:p>
            <a:r>
              <a:rPr lang="en-US" sz="2400" dirty="0" smtClean="0"/>
              <a:t>In steady state: </a:t>
            </a:r>
          </a:p>
        </p:txBody>
      </p:sp>
      <p:sp>
        <p:nvSpPr>
          <p:cNvPr id="31746" name="Title 1"/>
          <p:cNvSpPr>
            <a:spLocks noGrp="1"/>
          </p:cNvSpPr>
          <p:nvPr>
            <p:ph type="title"/>
          </p:nvPr>
        </p:nvSpPr>
        <p:spPr>
          <a:xfrm>
            <a:off x="770710" y="228600"/>
            <a:ext cx="9519466" cy="990600"/>
          </a:xfrm>
        </p:spPr>
        <p:txBody>
          <a:bodyPr/>
          <a:lstStyle/>
          <a:p>
            <a:pPr eaLnBrk="1" hangingPunct="1"/>
            <a:r>
              <a:rPr lang="en-US" altLang="en-US" sz="3200" dirty="0" smtClean="0">
                <a:solidFill>
                  <a:schemeClr val="tx1"/>
                </a:solidFill>
              </a:rPr>
              <a:t>Eddy covariance theory based on full mass conservation</a:t>
            </a:r>
            <a:endParaRPr lang="en-US" altLang="en-US" sz="3200" dirty="0">
              <a:solidFill>
                <a:schemeClr val="tx1"/>
              </a:solidFill>
            </a:endParaRPr>
          </a:p>
        </p:txBody>
      </p:sp>
      <p:pic>
        <p:nvPicPr>
          <p:cNvPr id="4" name="Picture 3"/>
          <p:cNvPicPr>
            <a:picLocks noChangeAspect="1"/>
          </p:cNvPicPr>
          <p:nvPr/>
        </p:nvPicPr>
        <p:blipFill>
          <a:blip r:embed="rId2"/>
          <a:stretch>
            <a:fillRect/>
          </a:stretch>
        </p:blipFill>
        <p:spPr>
          <a:xfrm>
            <a:off x="2216113" y="4633375"/>
            <a:ext cx="3846584" cy="798578"/>
          </a:xfrm>
          <a:prstGeom prst="rect">
            <a:avLst/>
          </a:prstGeom>
        </p:spPr>
      </p:pic>
      <p:pic>
        <p:nvPicPr>
          <p:cNvPr id="5" name="Picture 4"/>
          <p:cNvPicPr>
            <a:picLocks noChangeAspect="1"/>
          </p:cNvPicPr>
          <p:nvPr/>
        </p:nvPicPr>
        <p:blipFill>
          <a:blip r:embed="rId3"/>
          <a:stretch>
            <a:fillRect/>
          </a:stretch>
        </p:blipFill>
        <p:spPr>
          <a:xfrm>
            <a:off x="3806116" y="1668256"/>
            <a:ext cx="7699264" cy="2590806"/>
          </a:xfrm>
          <a:prstGeom prst="rect">
            <a:avLst/>
          </a:prstGeom>
        </p:spPr>
      </p:pic>
      <p:pic>
        <p:nvPicPr>
          <p:cNvPr id="6" name="Picture 5"/>
          <p:cNvPicPr>
            <a:picLocks noChangeAspect="1"/>
          </p:cNvPicPr>
          <p:nvPr/>
        </p:nvPicPr>
        <p:blipFill>
          <a:blip r:embed="rId4"/>
          <a:stretch>
            <a:fillRect/>
          </a:stretch>
        </p:blipFill>
        <p:spPr>
          <a:xfrm>
            <a:off x="2206658" y="6103587"/>
            <a:ext cx="1889764" cy="438912"/>
          </a:xfrm>
          <a:prstGeom prst="rect">
            <a:avLst/>
          </a:prstGeom>
        </p:spPr>
      </p:pic>
    </p:spTree>
    <p:extLst>
      <p:ext uri="{BB962C8B-B14F-4D97-AF65-F5344CB8AC3E}">
        <p14:creationId xmlns:p14="http://schemas.microsoft.com/office/powerpoint/2010/main" val="40015619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sz="quarter" idx="1"/>
              </p:nvPr>
            </p:nvSpPr>
            <p:spPr>
              <a:xfrm>
                <a:off x="654627" y="1452737"/>
                <a:ext cx="11066318" cy="4843132"/>
              </a:xfrm>
            </p:spPr>
            <p:txBody>
              <a:bodyPr/>
              <a:lstStyle/>
              <a:p>
                <a:r>
                  <a:rPr lang="en-US" sz="2400" dirty="0" smtClean="0"/>
                  <a:t>Because a gas analyzer measures mass density, not mass mixing ratio, we need to convert covariance </a:t>
                </a:r>
                <a14:m>
                  <m:oMath xmlns:m="http://schemas.openxmlformats.org/officeDocument/2006/math">
                    <m:bar>
                      <m:barPr>
                        <m:pos m:val="top"/>
                        <m:ctrlPr>
                          <a:rPr lang="en-US" sz="2400" i="1" smtClean="0">
                            <a:latin typeface="Cambria Math" charset="0"/>
                          </a:rPr>
                        </m:ctrlPr>
                      </m:barPr>
                      <m:e>
                        <m:r>
                          <a:rPr lang="en-US" sz="2400" b="0" i="1" smtClean="0">
                            <a:latin typeface="Cambria Math" panose="02040503050406030204" pitchFamily="18" charset="0"/>
                          </a:rPr>
                          <m:t>𝑤</m:t>
                        </m:r>
                        <m:r>
                          <a:rPr lang="en-US" sz="2400" b="0" i="1" smtClean="0">
                            <a:latin typeface="Cambria Math" panose="02040503050406030204" pitchFamily="18" charset="0"/>
                          </a:rPr>
                          <m:t>′</m:t>
                        </m:r>
                        <m:sSub>
                          <m:sSubPr>
                            <m:ctrlPr>
                              <a:rPr lang="en-US" sz="2400" b="0" i="1" smtClean="0">
                                <a:latin typeface="Cambria Math" charset="0"/>
                              </a:rPr>
                            </m:ctrlPr>
                          </m:sSubPr>
                          <m:e>
                            <m:r>
                              <a:rPr lang="en-US" sz="2400" b="0" i="1" smtClean="0">
                                <a:latin typeface="Cambria Math" panose="02040503050406030204" pitchFamily="18" charset="0"/>
                              </a:rPr>
                              <m:t>𝑠</m:t>
                            </m:r>
                            <m:r>
                              <a:rPr lang="en-US" sz="2400" b="0" i="1" smtClean="0">
                                <a:latin typeface="Cambria Math" panose="02040503050406030204" pitchFamily="18" charset="0"/>
                              </a:rPr>
                              <m:t>′</m:t>
                            </m:r>
                          </m:e>
                          <m:sub>
                            <m:r>
                              <a:rPr lang="en-US" sz="2400" b="0" i="1" smtClean="0">
                                <a:latin typeface="Cambria Math" panose="02040503050406030204" pitchFamily="18" charset="0"/>
                              </a:rPr>
                              <m:t>𝑐</m:t>
                            </m:r>
                          </m:sub>
                        </m:sSub>
                      </m:e>
                    </m:bar>
                  </m:oMath>
                </a14:m>
                <a:r>
                  <a:rPr lang="en-US" sz="2400" dirty="0" smtClean="0"/>
                  <a:t>  to covariance </a:t>
                </a:r>
                <a14:m>
                  <m:oMath xmlns:m="http://schemas.openxmlformats.org/officeDocument/2006/math">
                    <m:acc>
                      <m:accPr>
                        <m:chr m:val="̅"/>
                        <m:ctrlPr>
                          <a:rPr lang="en-US" sz="2400" i="1" smtClean="0">
                            <a:latin typeface="Cambria Math" charset="0"/>
                          </a:rPr>
                        </m:ctrlPr>
                      </m:accPr>
                      <m:e>
                        <m:r>
                          <a:rPr lang="en-US" sz="2400" b="0" i="1" smtClean="0">
                            <a:latin typeface="Cambria Math" panose="02040503050406030204" pitchFamily="18" charset="0"/>
                          </a:rPr>
                          <m:t>𝑤</m:t>
                        </m:r>
                        <m:r>
                          <a:rPr lang="en-US" sz="2400" b="0" i="1" smtClean="0">
                            <a:latin typeface="Cambria Math" panose="02040503050406030204" pitchFamily="18" charset="0"/>
                          </a:rPr>
                          <m:t>′</m:t>
                        </m:r>
                        <m:sSub>
                          <m:sSubPr>
                            <m:ctrlPr>
                              <a:rPr lang="en-US" sz="2400" b="0" i="1" smtClean="0">
                                <a:latin typeface="Cambria Math" charset="0"/>
                              </a:rPr>
                            </m:ctrlPr>
                          </m:sSubPr>
                          <m:e>
                            <m:r>
                              <a:rPr lang="en-US" sz="2400" b="0" i="1" smtClean="0">
                                <a:latin typeface="Cambria Math" panose="02040503050406030204" pitchFamily="18" charset="0"/>
                                <a:ea typeface="Cambria Math" panose="02040503050406030204" pitchFamily="18" charset="0"/>
                              </a:rPr>
                              <m:t>𝜌</m:t>
                            </m:r>
                            <m:r>
                              <a:rPr lang="en-US" sz="2400" b="0" i="1" smtClean="0">
                                <a:latin typeface="Cambria Math" panose="02040503050406030204" pitchFamily="18" charset="0"/>
                                <a:ea typeface="Cambria Math" panose="02040503050406030204" pitchFamily="18" charset="0"/>
                              </a:rPr>
                              <m:t>′</m:t>
                            </m:r>
                          </m:e>
                          <m:sub>
                            <m:r>
                              <a:rPr lang="en-US" sz="2400" b="0" i="1" smtClean="0">
                                <a:latin typeface="Cambria Math" panose="02040503050406030204" pitchFamily="18" charset="0"/>
                              </a:rPr>
                              <m:t>𝑐</m:t>
                            </m:r>
                          </m:sub>
                        </m:sSub>
                      </m:e>
                    </m:acc>
                  </m:oMath>
                </a14:m>
                <a:endParaRPr lang="en-US" sz="2400" dirty="0" smtClean="0"/>
              </a:p>
              <a:p>
                <a:endParaRPr lang="en-US" sz="2400" dirty="0" smtClean="0"/>
              </a:p>
              <a:p>
                <a:r>
                  <a:rPr lang="en-US" sz="2400" dirty="0" smtClean="0"/>
                  <a:t>Making use of the mixing ratio definition and the fact that the fluctuating part of the mass density is much smaller than the mean part of the mass density, we have,</a:t>
                </a:r>
              </a:p>
              <a:p>
                <a:endParaRPr lang="en-US" sz="2400" dirty="0"/>
              </a:p>
              <a:p>
                <a:endParaRPr lang="en-US" sz="2400" dirty="0" smtClean="0"/>
              </a:p>
              <a:p>
                <a:endParaRPr lang="en-US" sz="2400" dirty="0"/>
              </a:p>
              <a:p>
                <a:endParaRPr lang="en-US" sz="2400" dirty="0" smtClean="0"/>
              </a:p>
              <a:p>
                <a:r>
                  <a:rPr lang="en-US" sz="2400" dirty="0" smtClean="0"/>
                  <a:t>This formulation is identical to the WPL result but it does not need to invoke a mean drift velocity (aka WPL velocity)</a:t>
                </a:r>
                <a:endParaRPr lang="en-US" sz="2400" dirty="0"/>
              </a:p>
              <a:p>
                <a:endParaRPr lang="en-US" sz="2400" dirty="0" smtClean="0"/>
              </a:p>
              <a:p>
                <a:endParaRPr lang="en-US" sz="2400" dirty="0" smtClean="0"/>
              </a:p>
            </p:txBody>
          </p:sp>
        </mc:Choice>
        <mc:Fallback xmlns="">
          <p:sp>
            <p:nvSpPr>
              <p:cNvPr id="2" name="Content Placeholder 1"/>
              <p:cNvSpPr>
                <a:spLocks noGrp="1" noRot="1" noChangeAspect="1" noMove="1" noResize="1" noEditPoints="1" noAdjustHandles="1" noChangeArrowheads="1" noChangeShapeType="1" noTextEdit="1"/>
              </p:cNvSpPr>
              <p:nvPr>
                <p:ph sz="quarter" idx="1"/>
              </p:nvPr>
            </p:nvSpPr>
            <p:spPr>
              <a:xfrm>
                <a:off x="654627" y="1452737"/>
                <a:ext cx="11066318" cy="4843132"/>
              </a:xfrm>
              <a:blipFill rotWithShape="0">
                <a:blip r:embed="rId2"/>
                <a:stretch>
                  <a:fillRect l="-110" t="-1006" b="-2138"/>
                </a:stretch>
              </a:blipFill>
            </p:spPr>
            <p:txBody>
              <a:bodyPr/>
              <a:lstStyle/>
              <a:p>
                <a:r>
                  <a:rPr lang="en-US">
                    <a:noFill/>
                  </a:rPr>
                  <a:t> </a:t>
                </a:r>
              </a:p>
            </p:txBody>
          </p:sp>
        </mc:Fallback>
      </mc:AlternateContent>
      <p:sp>
        <p:nvSpPr>
          <p:cNvPr id="31746" name="Title 1"/>
          <p:cNvSpPr>
            <a:spLocks noGrp="1"/>
          </p:cNvSpPr>
          <p:nvPr>
            <p:ph type="title"/>
          </p:nvPr>
        </p:nvSpPr>
        <p:spPr>
          <a:xfrm>
            <a:off x="770709" y="228600"/>
            <a:ext cx="10861657" cy="990600"/>
          </a:xfrm>
        </p:spPr>
        <p:txBody>
          <a:bodyPr/>
          <a:lstStyle/>
          <a:p>
            <a:pPr eaLnBrk="1" hangingPunct="1"/>
            <a:r>
              <a:rPr lang="en-US" altLang="en-US" sz="3200" dirty="0" smtClean="0">
                <a:solidFill>
                  <a:schemeClr val="tx1"/>
                </a:solidFill>
              </a:rPr>
              <a:t>Conversion of mixing ratio covariance to mass density covariance</a:t>
            </a:r>
            <a:endParaRPr lang="en-US" altLang="en-US" sz="3200" dirty="0">
              <a:solidFill>
                <a:schemeClr val="tx1"/>
              </a:solidFill>
            </a:endParaRPr>
          </a:p>
        </p:txBody>
      </p:sp>
      <p:pic>
        <p:nvPicPr>
          <p:cNvPr id="6" name="Picture 5"/>
          <p:cNvPicPr>
            <a:picLocks noChangeAspect="1"/>
          </p:cNvPicPr>
          <p:nvPr/>
        </p:nvPicPr>
        <p:blipFill>
          <a:blip r:embed="rId3"/>
          <a:stretch>
            <a:fillRect/>
          </a:stretch>
        </p:blipFill>
        <p:spPr>
          <a:xfrm>
            <a:off x="2185206" y="3971624"/>
            <a:ext cx="1889764" cy="438912"/>
          </a:xfrm>
          <a:prstGeom prst="rect">
            <a:avLst/>
          </a:prstGeom>
        </p:spPr>
      </p:pic>
      <p:pic>
        <p:nvPicPr>
          <p:cNvPr id="7" name="Picture 6"/>
          <p:cNvPicPr>
            <a:picLocks noChangeAspect="1"/>
          </p:cNvPicPr>
          <p:nvPr/>
        </p:nvPicPr>
        <p:blipFill>
          <a:blip r:embed="rId4"/>
          <a:stretch>
            <a:fillRect/>
          </a:stretch>
        </p:blipFill>
        <p:spPr>
          <a:xfrm>
            <a:off x="2355592" y="4588762"/>
            <a:ext cx="2840742" cy="755906"/>
          </a:xfrm>
          <a:prstGeom prst="rect">
            <a:avLst/>
          </a:prstGeom>
        </p:spPr>
      </p:pic>
      <p:sp>
        <p:nvSpPr>
          <p:cNvPr id="3" name="Rectangle 2"/>
          <p:cNvSpPr/>
          <p:nvPr/>
        </p:nvSpPr>
        <p:spPr>
          <a:xfrm>
            <a:off x="2092161" y="4583631"/>
            <a:ext cx="839449" cy="5696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209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814387" y="228600"/>
            <a:ext cx="10801879" cy="990600"/>
          </a:xfrm>
        </p:spPr>
        <p:txBody>
          <a:bodyPr/>
          <a:lstStyle/>
          <a:p>
            <a:pPr eaLnBrk="1" hangingPunct="1"/>
            <a:r>
              <a:rPr lang="en-US" altLang="en-US" sz="3200" dirty="0" smtClean="0">
                <a:solidFill>
                  <a:schemeClr val="tx1"/>
                </a:solidFill>
              </a:rPr>
              <a:t>Determining mean dry air density and dry air density fluctuations</a:t>
            </a:r>
            <a:endParaRPr lang="en-US" altLang="en-US" sz="3200" dirty="0">
              <a:solidFill>
                <a:schemeClr val="tx1"/>
              </a:solidFill>
            </a:endParaRPr>
          </a:p>
        </p:txBody>
      </p:sp>
      <p:sp>
        <p:nvSpPr>
          <p:cNvPr id="31747" name="Rectangle 3"/>
          <p:cNvSpPr>
            <a:spLocks noGrp="1" noChangeArrowheads="1"/>
          </p:cNvSpPr>
          <p:nvPr>
            <p:ph sz="quarter" idx="1"/>
          </p:nvPr>
        </p:nvSpPr>
        <p:spPr>
          <a:xfrm>
            <a:off x="114714" y="1586948"/>
            <a:ext cx="11480938" cy="4495800"/>
          </a:xfrm>
        </p:spPr>
        <p:txBody>
          <a:bodyPr/>
          <a:lstStyle/>
          <a:p>
            <a:pPr marL="990600" lvl="1" indent="-533400" eaLnBrk="1" hangingPunct="1">
              <a:lnSpc>
                <a:spcPct val="90000"/>
              </a:lnSpc>
            </a:pPr>
            <a:r>
              <a:rPr lang="en-US" altLang="en-US" sz="2400" dirty="0" smtClean="0"/>
              <a:t>Dry air density cannot be measured directly; It must be calculated from the ideal gas law and the Dalton’s law of partial pressures</a:t>
            </a:r>
          </a:p>
          <a:p>
            <a:pPr marL="990600" lvl="1" indent="-533400" eaLnBrk="1" hangingPunct="1">
              <a:lnSpc>
                <a:spcPct val="90000"/>
              </a:lnSpc>
            </a:pPr>
            <a:endParaRPr lang="en-US" altLang="en-US" sz="2400" dirty="0" smtClean="0"/>
          </a:p>
          <a:p>
            <a:pPr marL="990600" lvl="1" indent="-533400" eaLnBrk="1" hangingPunct="1">
              <a:lnSpc>
                <a:spcPct val="90000"/>
              </a:lnSpc>
            </a:pPr>
            <a:r>
              <a:rPr lang="en-US" altLang="en-US" sz="2400" dirty="0" smtClean="0"/>
              <a:t>Mean dry air density:</a:t>
            </a:r>
          </a:p>
          <a:p>
            <a:pPr marL="990600" lvl="1" indent="-533400" eaLnBrk="1" hangingPunct="1">
              <a:lnSpc>
                <a:spcPct val="90000"/>
              </a:lnSpc>
            </a:pPr>
            <a:endParaRPr lang="en-US" altLang="en-US" sz="2400" dirty="0"/>
          </a:p>
          <a:p>
            <a:pPr marL="990600" lvl="1" indent="-533400" eaLnBrk="1" hangingPunct="1">
              <a:lnSpc>
                <a:spcPct val="90000"/>
              </a:lnSpc>
            </a:pPr>
            <a:endParaRPr lang="en-US" altLang="en-US" sz="2400" dirty="0" smtClean="0"/>
          </a:p>
          <a:p>
            <a:pPr marL="990600" lvl="1" indent="-533400" eaLnBrk="1" hangingPunct="1">
              <a:lnSpc>
                <a:spcPct val="90000"/>
              </a:lnSpc>
            </a:pPr>
            <a:r>
              <a:rPr lang="en-US" altLang="en-US" sz="2400" dirty="0" smtClean="0"/>
              <a:t>Dry air density fluctuation: </a:t>
            </a:r>
            <a:endParaRPr lang="en-US" altLang="en-US" sz="2400" dirty="0"/>
          </a:p>
          <a:p>
            <a:pPr marL="990600" lvl="1" indent="-533400" eaLnBrk="1" hangingPunct="1">
              <a:lnSpc>
                <a:spcPct val="90000"/>
              </a:lnSpc>
            </a:pPr>
            <a:endParaRPr lang="en-US" altLang="en-US" sz="2400" dirty="0" smtClean="0"/>
          </a:p>
        </p:txBody>
      </p:sp>
      <p:pic>
        <p:nvPicPr>
          <p:cNvPr id="4" name="Picture 3"/>
          <p:cNvPicPr>
            <a:picLocks noChangeAspect="1"/>
          </p:cNvPicPr>
          <p:nvPr/>
        </p:nvPicPr>
        <p:blipFill>
          <a:blip r:embed="rId2"/>
          <a:stretch>
            <a:fillRect/>
          </a:stretch>
        </p:blipFill>
        <p:spPr>
          <a:xfrm>
            <a:off x="3736397" y="3035945"/>
            <a:ext cx="2279908" cy="731522"/>
          </a:xfrm>
          <a:prstGeom prst="rect">
            <a:avLst/>
          </a:prstGeom>
        </p:spPr>
      </p:pic>
      <p:pic>
        <p:nvPicPr>
          <p:cNvPr id="5" name="Picture 4"/>
          <p:cNvPicPr>
            <a:picLocks noChangeAspect="1"/>
          </p:cNvPicPr>
          <p:nvPr/>
        </p:nvPicPr>
        <p:blipFill>
          <a:blip r:embed="rId3"/>
          <a:stretch>
            <a:fillRect/>
          </a:stretch>
        </p:blipFill>
        <p:spPr>
          <a:xfrm>
            <a:off x="3795697" y="4471032"/>
            <a:ext cx="4425706" cy="804674"/>
          </a:xfrm>
          <a:prstGeom prst="rect">
            <a:avLst/>
          </a:prstGeom>
        </p:spPr>
      </p:pic>
    </p:spTree>
    <p:extLst>
      <p:ext uri="{BB962C8B-B14F-4D97-AF65-F5344CB8AC3E}">
        <p14:creationId xmlns:p14="http://schemas.microsoft.com/office/powerpoint/2010/main" val="29009572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618746" y="1698104"/>
            <a:ext cx="11191286" cy="5024985"/>
          </a:xfrm>
        </p:spPr>
        <p:txBody>
          <a:bodyPr/>
          <a:lstStyle/>
          <a:p>
            <a:r>
              <a:rPr lang="en-US" sz="2400" dirty="0" smtClean="0"/>
              <a:t>The complete equation:</a:t>
            </a:r>
          </a:p>
          <a:p>
            <a:endParaRPr lang="en-US" sz="2400" dirty="0"/>
          </a:p>
          <a:p>
            <a:endParaRPr lang="en-US" sz="2400" dirty="0" smtClean="0"/>
          </a:p>
          <a:p>
            <a:endParaRPr lang="en-US" sz="2400" dirty="0" smtClean="0"/>
          </a:p>
          <a:p>
            <a:endParaRPr lang="en-US" sz="2400" dirty="0" smtClean="0"/>
          </a:p>
          <a:p>
            <a:r>
              <a:rPr lang="en-US" sz="2400" dirty="0" smtClean="0"/>
              <a:t>The simplified equation: </a:t>
            </a:r>
          </a:p>
        </p:txBody>
      </p:sp>
      <p:sp>
        <p:nvSpPr>
          <p:cNvPr id="31746" name="Title 1"/>
          <p:cNvSpPr>
            <a:spLocks noGrp="1"/>
          </p:cNvSpPr>
          <p:nvPr>
            <p:ph type="title"/>
          </p:nvPr>
        </p:nvSpPr>
        <p:spPr>
          <a:xfrm>
            <a:off x="770710" y="228600"/>
            <a:ext cx="10747522" cy="990600"/>
          </a:xfrm>
        </p:spPr>
        <p:txBody>
          <a:bodyPr/>
          <a:lstStyle/>
          <a:p>
            <a:pPr eaLnBrk="1" hangingPunct="1"/>
            <a:r>
              <a:rPr lang="en-US" altLang="en-US" sz="3200" dirty="0" smtClean="0">
                <a:solidFill>
                  <a:schemeClr val="tx1"/>
                </a:solidFill>
              </a:rPr>
              <a:t>Density correction on open-path eddy covariance CO</a:t>
            </a:r>
            <a:r>
              <a:rPr lang="en-US" altLang="en-US" sz="3200" baseline="-25000" dirty="0" smtClean="0">
                <a:solidFill>
                  <a:schemeClr val="tx1"/>
                </a:solidFill>
              </a:rPr>
              <a:t>2</a:t>
            </a:r>
            <a:r>
              <a:rPr lang="en-US" altLang="en-US" sz="3200" dirty="0" smtClean="0">
                <a:solidFill>
                  <a:schemeClr val="tx1"/>
                </a:solidFill>
              </a:rPr>
              <a:t> flux</a:t>
            </a:r>
            <a:endParaRPr lang="en-US" altLang="en-US" sz="3200" dirty="0">
              <a:solidFill>
                <a:schemeClr val="tx1"/>
              </a:solidFill>
            </a:endParaRPr>
          </a:p>
        </p:txBody>
      </p:sp>
      <p:pic>
        <p:nvPicPr>
          <p:cNvPr id="4" name="Picture 3"/>
          <p:cNvPicPr>
            <a:picLocks noChangeAspect="1"/>
          </p:cNvPicPr>
          <p:nvPr/>
        </p:nvPicPr>
        <p:blipFill>
          <a:blip r:embed="rId2"/>
          <a:stretch>
            <a:fillRect/>
          </a:stretch>
        </p:blipFill>
        <p:spPr>
          <a:xfrm>
            <a:off x="2242982" y="2108723"/>
            <a:ext cx="5827788" cy="1584964"/>
          </a:xfrm>
          <a:prstGeom prst="rect">
            <a:avLst/>
          </a:prstGeom>
        </p:spPr>
      </p:pic>
      <p:pic>
        <p:nvPicPr>
          <p:cNvPr id="5" name="Picture 4"/>
          <p:cNvPicPr>
            <a:picLocks noChangeAspect="1"/>
          </p:cNvPicPr>
          <p:nvPr/>
        </p:nvPicPr>
        <p:blipFill>
          <a:blip r:embed="rId3"/>
          <a:stretch>
            <a:fillRect/>
          </a:stretch>
        </p:blipFill>
        <p:spPr>
          <a:xfrm>
            <a:off x="2334731" y="4746635"/>
            <a:ext cx="1207010" cy="365760"/>
          </a:xfrm>
          <a:prstGeom prst="rect">
            <a:avLst/>
          </a:prstGeom>
        </p:spPr>
      </p:pic>
      <p:pic>
        <p:nvPicPr>
          <p:cNvPr id="6" name="Picture 5"/>
          <p:cNvPicPr>
            <a:picLocks noChangeAspect="1"/>
          </p:cNvPicPr>
          <p:nvPr/>
        </p:nvPicPr>
        <p:blipFill>
          <a:blip r:embed="rId4"/>
          <a:stretch>
            <a:fillRect/>
          </a:stretch>
        </p:blipFill>
        <p:spPr>
          <a:xfrm>
            <a:off x="3719599" y="4576073"/>
            <a:ext cx="5023114" cy="755906"/>
          </a:xfrm>
          <a:prstGeom prst="rect">
            <a:avLst/>
          </a:prstGeom>
        </p:spPr>
      </p:pic>
    </p:spTree>
    <p:extLst>
      <p:ext uri="{BB962C8B-B14F-4D97-AF65-F5344CB8AC3E}">
        <p14:creationId xmlns:p14="http://schemas.microsoft.com/office/powerpoint/2010/main" val="13710195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4.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5709</TotalTime>
  <Words>495</Words>
  <Application>Microsoft Macintosh PowerPoint</Application>
  <PresentationFormat>Widescreen</PresentationFormat>
  <Paragraphs>85</Paragraphs>
  <Slides>13</Slides>
  <Notes>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13</vt:i4>
      </vt:variant>
    </vt:vector>
  </HeadingPairs>
  <TitlesOfParts>
    <vt:vector size="24" baseType="lpstr">
      <vt:lpstr>Cambria Math</vt:lpstr>
      <vt:lpstr>Franklin Gothic Book</vt:lpstr>
      <vt:lpstr>Franklin Gothic Medium</vt:lpstr>
      <vt:lpstr>Times New Roman</vt:lpstr>
      <vt:lpstr>Tunga</vt:lpstr>
      <vt:lpstr>Tw Cen MT</vt:lpstr>
      <vt:lpstr>Wingdings</vt:lpstr>
      <vt:lpstr>Wingdings 2</vt:lpstr>
      <vt:lpstr>Arial</vt:lpstr>
      <vt:lpstr>Median</vt:lpstr>
      <vt:lpstr>Angles</vt:lpstr>
      <vt:lpstr>Density effects on flux measurements  2. Density effects on eddy covariance fluxes</vt:lpstr>
      <vt:lpstr>Principle of sonic anemometry/thermometry</vt:lpstr>
      <vt:lpstr>Principle of infrared gas analyzers</vt:lpstr>
      <vt:lpstr>Open-path and closed-path eddy covariance</vt:lpstr>
      <vt:lpstr>The WPL (Webb, Pearman and Leuning) theory</vt:lpstr>
      <vt:lpstr>Eddy covariance theory based on full mass conservation</vt:lpstr>
      <vt:lpstr>Conversion of mixing ratio covariance to mass density covariance</vt:lpstr>
      <vt:lpstr>Determining mean dry air density and dry air density fluctuations</vt:lpstr>
      <vt:lpstr>Density correction on open-path eddy covariance CO2 flux</vt:lpstr>
      <vt:lpstr>Diurnal pattern of density correction terms Mixed forest, Eastern China</vt:lpstr>
      <vt:lpstr>Annual mean density corrections Mixed forest, Eastern China</vt:lpstr>
      <vt:lpstr>Density correction on closed-path eddy covariance CO2 flux</vt:lpstr>
      <vt:lpstr>Density correction on closed-path eddy covariance CO2 flux with a water vapor scrubber</vt:lpstr>
    </vt:vector>
  </TitlesOfParts>
  <Company>Yale University</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rxsmith</dc:creator>
  <cp:lastModifiedBy>Microsoft Office User</cp:lastModifiedBy>
  <cp:revision>475</cp:revision>
  <cp:lastPrinted>2014-01-28T01:06:42Z</cp:lastPrinted>
  <dcterms:created xsi:type="dcterms:W3CDTF">2007-09-17T10:00:58Z</dcterms:created>
  <dcterms:modified xsi:type="dcterms:W3CDTF">2017-11-07T00:50:36Z</dcterms:modified>
</cp:coreProperties>
</file>