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9"/>
  </p:notesMasterIdLst>
  <p:sldIdLst>
    <p:sldId id="439" r:id="rId3"/>
    <p:sldId id="488" r:id="rId4"/>
    <p:sldId id="396" r:id="rId5"/>
    <p:sldId id="489" r:id="rId6"/>
    <p:sldId id="490" r:id="rId7"/>
    <p:sldId id="491" r:id="rId8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F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626" autoAdjust="0"/>
    <p:restoredTop sz="86429" autoAdjust="0"/>
  </p:normalViewPr>
  <p:slideViewPr>
    <p:cSldViewPr snapToGrid="0">
      <p:cViewPr>
        <p:scale>
          <a:sx n="69" d="100"/>
          <a:sy n="69" d="100"/>
        </p:scale>
        <p:origin x="144" y="464"/>
      </p:cViewPr>
      <p:guideLst>
        <p:guide orient="horz" pos="1323"/>
        <p:guide pos="3849"/>
      </p:guideLst>
    </p:cSldViewPr>
  </p:slideViewPr>
  <p:outlineViewPr>
    <p:cViewPr>
      <p:scale>
        <a:sx n="33" d="100"/>
        <a:sy n="33" d="100"/>
      </p:scale>
      <p:origin x="0" y="-1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53029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2648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10/23/17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10/23/17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10/23/17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Tracer diffusion in the lower boundary layer</a:t>
            </a:r>
            <a:br>
              <a:rPr lang="en-US" sz="36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4. Ground-level line sources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29659" y="1632620"/>
            <a:ext cx="11191286" cy="1224880"/>
          </a:xfrm>
        </p:spPr>
        <p:txBody>
          <a:bodyPr/>
          <a:lstStyle/>
          <a:p>
            <a:r>
              <a:rPr lang="en-US" sz="2400" dirty="0" smtClean="0"/>
              <a:t>The line source is located at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dirty="0" smtClean="0"/>
              <a:t> = 0, is infinitely long in the cross-wind direction, and emits the tracer at a constant rate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sz="2400" dirty="0" smtClean="0"/>
              <a:t> [kg m</a:t>
            </a:r>
            <a:r>
              <a:rPr lang="en-US" sz="2400" baseline="30000" dirty="0" smtClean="0"/>
              <a:t>-1 </a:t>
            </a:r>
            <a:r>
              <a:rPr lang="en-US" sz="2400" dirty="0" smtClean="0"/>
              <a:t>s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]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A ground-level line source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389" y="2664823"/>
            <a:ext cx="8229600" cy="3429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6000" y="5003074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Line source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8434252" y="3901440"/>
            <a:ext cx="2505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Height of plume center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70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29659" y="1632620"/>
            <a:ext cx="11191286" cy="1224880"/>
          </a:xfrm>
        </p:spPr>
        <p:txBody>
          <a:bodyPr/>
          <a:lstStyle/>
          <a:p>
            <a:r>
              <a:rPr lang="en-US" sz="2400" dirty="0" smtClean="0"/>
              <a:t>In homogenous turbulence, the solution for a line source can be derived by integration of the point source solution along the line source, where the point source solution is obtained by the </a:t>
            </a:r>
            <a:r>
              <a:rPr lang="en-US" sz="2400" dirty="0" err="1" smtClean="0"/>
              <a:t>Lagrangian</a:t>
            </a:r>
            <a:r>
              <a:rPr lang="en-US" sz="2400" dirty="0" smtClean="0"/>
              <a:t> analysis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A ground-level line source in “homogeneous turbulence”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363012" y="2828108"/>
            <a:ext cx="5057246" cy="3466210"/>
            <a:chOff x="1363012" y="2828108"/>
            <a:chExt cx="5057246" cy="3466210"/>
          </a:xfrm>
        </p:grpSpPr>
        <p:grpSp>
          <p:nvGrpSpPr>
            <p:cNvPr id="5" name="Group 4"/>
            <p:cNvGrpSpPr/>
            <p:nvPr/>
          </p:nvGrpSpPr>
          <p:grpSpPr>
            <a:xfrm rot="3300000">
              <a:off x="736371" y="5017968"/>
              <a:ext cx="2400300" cy="152400"/>
              <a:chOff x="3419475" y="5934075"/>
              <a:chExt cx="2400300" cy="152400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3419475" y="5934075"/>
                <a:ext cx="152400" cy="1524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3552825" y="5934075"/>
                <a:ext cx="152400" cy="1524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3686175" y="5934075"/>
                <a:ext cx="152400" cy="1524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4905375" y="5934075"/>
                <a:ext cx="152400" cy="1524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3810000" y="5934075"/>
                <a:ext cx="152400" cy="1524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3933825" y="5934075"/>
                <a:ext cx="152400" cy="1524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4305300" y="5934075"/>
                <a:ext cx="152400" cy="1524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4429125" y="5934075"/>
                <a:ext cx="152400" cy="1524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4057650" y="5934075"/>
                <a:ext cx="152400" cy="1524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4181475" y="5934075"/>
                <a:ext cx="152400" cy="1524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4676775" y="5934075"/>
                <a:ext cx="152400" cy="1524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4552950" y="5934075"/>
                <a:ext cx="152400" cy="1524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4781550" y="5934075"/>
                <a:ext cx="152400" cy="1524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5038725" y="5934075"/>
                <a:ext cx="152400" cy="1524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5162550" y="5934075"/>
                <a:ext cx="152400" cy="1524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5295900" y="5934075"/>
                <a:ext cx="152400" cy="1524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5543550" y="5934075"/>
                <a:ext cx="152400" cy="1524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5419725" y="5934075"/>
                <a:ext cx="152400" cy="1524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5667375" y="5934075"/>
                <a:ext cx="152400" cy="1524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>
              <a:off x="2172908" y="3664130"/>
              <a:ext cx="3794503" cy="1684686"/>
              <a:chOff x="2656235" y="4343400"/>
              <a:chExt cx="3794503" cy="1684686"/>
            </a:xfrm>
          </p:grpSpPr>
          <p:cxnSp>
            <p:nvCxnSpPr>
              <p:cNvPr id="26" name="Straight Connector 25"/>
              <p:cNvCxnSpPr>
                <a:stCxn id="25" idx="7"/>
              </p:cNvCxnSpPr>
              <p:nvPr/>
            </p:nvCxnSpPr>
            <p:spPr>
              <a:xfrm flipV="1">
                <a:off x="2656235" y="5603286"/>
                <a:ext cx="3794503" cy="4248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>
                <a:stCxn id="25" idx="7"/>
              </p:cNvCxnSpPr>
              <p:nvPr/>
            </p:nvCxnSpPr>
            <p:spPr>
              <a:xfrm flipV="1">
                <a:off x="2656235" y="4743005"/>
                <a:ext cx="3490135" cy="128508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6123709" y="4343400"/>
                <a:ext cx="296141" cy="881063"/>
              </a:xfrm>
              <a:prstGeom prst="line">
                <a:avLst/>
              </a:prstGeom>
              <a:ln w="12700"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Freeform 36"/>
              <p:cNvSpPr/>
              <p:nvPr/>
            </p:nvSpPr>
            <p:spPr>
              <a:xfrm>
                <a:off x="5922671" y="4343400"/>
                <a:ext cx="478129" cy="879764"/>
              </a:xfrm>
              <a:custGeom>
                <a:avLst/>
                <a:gdLst>
                  <a:gd name="connsiteX0" fmla="*/ 207965 w 478129"/>
                  <a:gd name="connsiteY0" fmla="*/ 0 h 879764"/>
                  <a:gd name="connsiteX1" fmla="*/ 147 w 478129"/>
                  <a:gd name="connsiteY1" fmla="*/ 290945 h 879764"/>
                  <a:gd name="connsiteX2" fmla="*/ 180256 w 478129"/>
                  <a:gd name="connsiteY2" fmla="*/ 678873 h 879764"/>
                  <a:gd name="connsiteX3" fmla="*/ 478129 w 478129"/>
                  <a:gd name="connsiteY3" fmla="*/ 879764 h 879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8129" h="879764">
                    <a:moveTo>
                      <a:pt x="207965" y="0"/>
                    </a:moveTo>
                    <a:cubicBezTo>
                      <a:pt x="106365" y="88900"/>
                      <a:pt x="4765" y="177800"/>
                      <a:pt x="147" y="290945"/>
                    </a:cubicBezTo>
                    <a:cubicBezTo>
                      <a:pt x="-4471" y="404090"/>
                      <a:pt x="100592" y="580737"/>
                      <a:pt x="180256" y="678873"/>
                    </a:cubicBezTo>
                    <a:cubicBezTo>
                      <a:pt x="259920" y="777009"/>
                      <a:pt x="369024" y="828386"/>
                      <a:pt x="478129" y="879764"/>
                    </a:cubicBezTo>
                  </a:path>
                </a:pathLst>
              </a:custGeom>
              <a:noFill/>
              <a:ln w="12700"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Freeform 38"/>
              <p:cNvSpPr/>
              <p:nvPr/>
            </p:nvSpPr>
            <p:spPr>
              <a:xfrm>
                <a:off x="4939146" y="4738256"/>
                <a:ext cx="293254" cy="624319"/>
              </a:xfrm>
              <a:custGeom>
                <a:avLst/>
                <a:gdLst>
                  <a:gd name="connsiteX0" fmla="*/ 207965 w 478129"/>
                  <a:gd name="connsiteY0" fmla="*/ 0 h 879764"/>
                  <a:gd name="connsiteX1" fmla="*/ 147 w 478129"/>
                  <a:gd name="connsiteY1" fmla="*/ 290945 h 879764"/>
                  <a:gd name="connsiteX2" fmla="*/ 180256 w 478129"/>
                  <a:gd name="connsiteY2" fmla="*/ 678873 h 879764"/>
                  <a:gd name="connsiteX3" fmla="*/ 478129 w 478129"/>
                  <a:gd name="connsiteY3" fmla="*/ 879764 h 879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8129" h="879764">
                    <a:moveTo>
                      <a:pt x="207965" y="0"/>
                    </a:moveTo>
                    <a:cubicBezTo>
                      <a:pt x="106365" y="88900"/>
                      <a:pt x="4765" y="177800"/>
                      <a:pt x="147" y="290945"/>
                    </a:cubicBezTo>
                    <a:cubicBezTo>
                      <a:pt x="-4471" y="404090"/>
                      <a:pt x="100592" y="580737"/>
                      <a:pt x="180256" y="678873"/>
                    </a:cubicBezTo>
                    <a:cubicBezTo>
                      <a:pt x="259920" y="777009"/>
                      <a:pt x="369024" y="828386"/>
                      <a:pt x="478129" y="879764"/>
                    </a:cubicBezTo>
                  </a:path>
                </a:pathLst>
              </a:cu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Freeform 39"/>
              <p:cNvSpPr/>
              <p:nvPr/>
            </p:nvSpPr>
            <p:spPr>
              <a:xfrm>
                <a:off x="4024743" y="5084619"/>
                <a:ext cx="256312" cy="401781"/>
              </a:xfrm>
              <a:custGeom>
                <a:avLst/>
                <a:gdLst>
                  <a:gd name="connsiteX0" fmla="*/ 207965 w 478129"/>
                  <a:gd name="connsiteY0" fmla="*/ 0 h 879764"/>
                  <a:gd name="connsiteX1" fmla="*/ 147 w 478129"/>
                  <a:gd name="connsiteY1" fmla="*/ 290945 h 879764"/>
                  <a:gd name="connsiteX2" fmla="*/ 180256 w 478129"/>
                  <a:gd name="connsiteY2" fmla="*/ 678873 h 879764"/>
                  <a:gd name="connsiteX3" fmla="*/ 478129 w 478129"/>
                  <a:gd name="connsiteY3" fmla="*/ 879764 h 879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8129" h="879764">
                    <a:moveTo>
                      <a:pt x="207965" y="0"/>
                    </a:moveTo>
                    <a:cubicBezTo>
                      <a:pt x="106365" y="88900"/>
                      <a:pt x="4765" y="177800"/>
                      <a:pt x="147" y="290945"/>
                    </a:cubicBezTo>
                    <a:cubicBezTo>
                      <a:pt x="-4471" y="404090"/>
                      <a:pt x="100592" y="580737"/>
                      <a:pt x="180256" y="678873"/>
                    </a:cubicBezTo>
                    <a:cubicBezTo>
                      <a:pt x="259920" y="777009"/>
                      <a:pt x="369024" y="828386"/>
                      <a:pt x="478129" y="879764"/>
                    </a:cubicBezTo>
                  </a:path>
                </a:pathLst>
              </a:cu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1" name="Straight Connector 40"/>
              <p:cNvCxnSpPr>
                <a:endCxn id="39" idx="3"/>
              </p:cNvCxnSpPr>
              <p:nvPr/>
            </p:nvCxnSpPr>
            <p:spPr>
              <a:xfrm>
                <a:off x="5056909" y="4759036"/>
                <a:ext cx="175491" cy="60353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4128654" y="5091545"/>
                <a:ext cx="152834" cy="409143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>
                <a:stCxn id="25" idx="7"/>
              </p:cNvCxnSpPr>
              <p:nvPr/>
            </p:nvCxnSpPr>
            <p:spPr>
              <a:xfrm flipV="1">
                <a:off x="2656235" y="5186351"/>
                <a:ext cx="3341199" cy="84173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0"/>
            <p:cNvGrpSpPr/>
            <p:nvPr/>
          </p:nvGrpSpPr>
          <p:grpSpPr>
            <a:xfrm>
              <a:off x="2403687" y="4352108"/>
              <a:ext cx="3794503" cy="1305863"/>
              <a:chOff x="2630110" y="4343400"/>
              <a:chExt cx="3794503" cy="1305863"/>
            </a:xfrm>
          </p:grpSpPr>
          <p:cxnSp>
            <p:nvCxnSpPr>
              <p:cNvPr id="62" name="Straight Connector 61"/>
              <p:cNvCxnSpPr/>
              <p:nvPr/>
            </p:nvCxnSpPr>
            <p:spPr>
              <a:xfrm flipV="1">
                <a:off x="2630110" y="5224463"/>
                <a:ext cx="3794503" cy="4248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flipV="1">
                <a:off x="2630110" y="4364182"/>
                <a:ext cx="3490135" cy="128508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>
                <a:off x="6123709" y="4343400"/>
                <a:ext cx="296141" cy="881063"/>
              </a:xfrm>
              <a:prstGeom prst="line">
                <a:avLst/>
              </a:prstGeom>
              <a:ln w="12700"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Freeform 64"/>
              <p:cNvSpPr/>
              <p:nvPr/>
            </p:nvSpPr>
            <p:spPr>
              <a:xfrm>
                <a:off x="5922671" y="4343400"/>
                <a:ext cx="478129" cy="879764"/>
              </a:xfrm>
              <a:custGeom>
                <a:avLst/>
                <a:gdLst>
                  <a:gd name="connsiteX0" fmla="*/ 207965 w 478129"/>
                  <a:gd name="connsiteY0" fmla="*/ 0 h 879764"/>
                  <a:gd name="connsiteX1" fmla="*/ 147 w 478129"/>
                  <a:gd name="connsiteY1" fmla="*/ 290945 h 879764"/>
                  <a:gd name="connsiteX2" fmla="*/ 180256 w 478129"/>
                  <a:gd name="connsiteY2" fmla="*/ 678873 h 879764"/>
                  <a:gd name="connsiteX3" fmla="*/ 478129 w 478129"/>
                  <a:gd name="connsiteY3" fmla="*/ 879764 h 879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8129" h="879764">
                    <a:moveTo>
                      <a:pt x="207965" y="0"/>
                    </a:moveTo>
                    <a:cubicBezTo>
                      <a:pt x="106365" y="88900"/>
                      <a:pt x="4765" y="177800"/>
                      <a:pt x="147" y="290945"/>
                    </a:cubicBezTo>
                    <a:cubicBezTo>
                      <a:pt x="-4471" y="404090"/>
                      <a:pt x="100592" y="580737"/>
                      <a:pt x="180256" y="678873"/>
                    </a:cubicBezTo>
                    <a:cubicBezTo>
                      <a:pt x="259920" y="777009"/>
                      <a:pt x="369024" y="828386"/>
                      <a:pt x="478129" y="879764"/>
                    </a:cubicBezTo>
                  </a:path>
                </a:pathLst>
              </a:custGeom>
              <a:noFill/>
              <a:ln w="12700"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Freeform 65"/>
              <p:cNvSpPr/>
              <p:nvPr/>
            </p:nvSpPr>
            <p:spPr>
              <a:xfrm>
                <a:off x="4939146" y="4738256"/>
                <a:ext cx="293254" cy="624319"/>
              </a:xfrm>
              <a:custGeom>
                <a:avLst/>
                <a:gdLst>
                  <a:gd name="connsiteX0" fmla="*/ 207965 w 478129"/>
                  <a:gd name="connsiteY0" fmla="*/ 0 h 879764"/>
                  <a:gd name="connsiteX1" fmla="*/ 147 w 478129"/>
                  <a:gd name="connsiteY1" fmla="*/ 290945 h 879764"/>
                  <a:gd name="connsiteX2" fmla="*/ 180256 w 478129"/>
                  <a:gd name="connsiteY2" fmla="*/ 678873 h 879764"/>
                  <a:gd name="connsiteX3" fmla="*/ 478129 w 478129"/>
                  <a:gd name="connsiteY3" fmla="*/ 879764 h 879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8129" h="879764">
                    <a:moveTo>
                      <a:pt x="207965" y="0"/>
                    </a:moveTo>
                    <a:cubicBezTo>
                      <a:pt x="106365" y="88900"/>
                      <a:pt x="4765" y="177800"/>
                      <a:pt x="147" y="290945"/>
                    </a:cubicBezTo>
                    <a:cubicBezTo>
                      <a:pt x="-4471" y="404090"/>
                      <a:pt x="100592" y="580737"/>
                      <a:pt x="180256" y="678873"/>
                    </a:cubicBezTo>
                    <a:cubicBezTo>
                      <a:pt x="259920" y="777009"/>
                      <a:pt x="369024" y="828386"/>
                      <a:pt x="478129" y="879764"/>
                    </a:cubicBezTo>
                  </a:path>
                </a:pathLst>
              </a:cu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Freeform 66"/>
              <p:cNvSpPr/>
              <p:nvPr/>
            </p:nvSpPr>
            <p:spPr>
              <a:xfrm>
                <a:off x="4024743" y="5084619"/>
                <a:ext cx="256312" cy="401781"/>
              </a:xfrm>
              <a:custGeom>
                <a:avLst/>
                <a:gdLst>
                  <a:gd name="connsiteX0" fmla="*/ 207965 w 478129"/>
                  <a:gd name="connsiteY0" fmla="*/ 0 h 879764"/>
                  <a:gd name="connsiteX1" fmla="*/ 147 w 478129"/>
                  <a:gd name="connsiteY1" fmla="*/ 290945 h 879764"/>
                  <a:gd name="connsiteX2" fmla="*/ 180256 w 478129"/>
                  <a:gd name="connsiteY2" fmla="*/ 678873 h 879764"/>
                  <a:gd name="connsiteX3" fmla="*/ 478129 w 478129"/>
                  <a:gd name="connsiteY3" fmla="*/ 879764 h 879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8129" h="879764">
                    <a:moveTo>
                      <a:pt x="207965" y="0"/>
                    </a:moveTo>
                    <a:cubicBezTo>
                      <a:pt x="106365" y="88900"/>
                      <a:pt x="4765" y="177800"/>
                      <a:pt x="147" y="290945"/>
                    </a:cubicBezTo>
                    <a:cubicBezTo>
                      <a:pt x="-4471" y="404090"/>
                      <a:pt x="100592" y="580737"/>
                      <a:pt x="180256" y="678873"/>
                    </a:cubicBezTo>
                    <a:cubicBezTo>
                      <a:pt x="259920" y="777009"/>
                      <a:pt x="369024" y="828386"/>
                      <a:pt x="478129" y="879764"/>
                    </a:cubicBezTo>
                  </a:path>
                </a:pathLst>
              </a:cu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8" name="Straight Connector 67"/>
              <p:cNvCxnSpPr>
                <a:endCxn id="66" idx="3"/>
              </p:cNvCxnSpPr>
              <p:nvPr/>
            </p:nvCxnSpPr>
            <p:spPr>
              <a:xfrm>
                <a:off x="5056909" y="4759036"/>
                <a:ext cx="175491" cy="60353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>
                <a:off x="4128654" y="5091545"/>
                <a:ext cx="152834" cy="409143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flipV="1">
                <a:off x="2630110" y="4807528"/>
                <a:ext cx="3341199" cy="84173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Group 70"/>
            <p:cNvGrpSpPr/>
            <p:nvPr/>
          </p:nvGrpSpPr>
          <p:grpSpPr>
            <a:xfrm>
              <a:off x="1933424" y="3646716"/>
              <a:ext cx="3794503" cy="1305863"/>
              <a:chOff x="2630110" y="4343400"/>
              <a:chExt cx="3794503" cy="1305863"/>
            </a:xfrm>
          </p:grpSpPr>
          <p:cxnSp>
            <p:nvCxnSpPr>
              <p:cNvPr id="72" name="Straight Connector 71"/>
              <p:cNvCxnSpPr/>
              <p:nvPr/>
            </p:nvCxnSpPr>
            <p:spPr>
              <a:xfrm flipV="1">
                <a:off x="2630110" y="5224463"/>
                <a:ext cx="3794503" cy="4248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flipV="1">
                <a:off x="2630110" y="4364182"/>
                <a:ext cx="3490135" cy="128508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>
                <a:off x="6123709" y="4343400"/>
                <a:ext cx="296141" cy="881063"/>
              </a:xfrm>
              <a:prstGeom prst="line">
                <a:avLst/>
              </a:prstGeom>
              <a:ln w="12700"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Freeform 74"/>
              <p:cNvSpPr/>
              <p:nvPr/>
            </p:nvSpPr>
            <p:spPr>
              <a:xfrm>
                <a:off x="5922671" y="4343400"/>
                <a:ext cx="478129" cy="879764"/>
              </a:xfrm>
              <a:custGeom>
                <a:avLst/>
                <a:gdLst>
                  <a:gd name="connsiteX0" fmla="*/ 207965 w 478129"/>
                  <a:gd name="connsiteY0" fmla="*/ 0 h 879764"/>
                  <a:gd name="connsiteX1" fmla="*/ 147 w 478129"/>
                  <a:gd name="connsiteY1" fmla="*/ 290945 h 879764"/>
                  <a:gd name="connsiteX2" fmla="*/ 180256 w 478129"/>
                  <a:gd name="connsiteY2" fmla="*/ 678873 h 879764"/>
                  <a:gd name="connsiteX3" fmla="*/ 478129 w 478129"/>
                  <a:gd name="connsiteY3" fmla="*/ 879764 h 879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8129" h="879764">
                    <a:moveTo>
                      <a:pt x="207965" y="0"/>
                    </a:moveTo>
                    <a:cubicBezTo>
                      <a:pt x="106365" y="88900"/>
                      <a:pt x="4765" y="177800"/>
                      <a:pt x="147" y="290945"/>
                    </a:cubicBezTo>
                    <a:cubicBezTo>
                      <a:pt x="-4471" y="404090"/>
                      <a:pt x="100592" y="580737"/>
                      <a:pt x="180256" y="678873"/>
                    </a:cubicBezTo>
                    <a:cubicBezTo>
                      <a:pt x="259920" y="777009"/>
                      <a:pt x="369024" y="828386"/>
                      <a:pt x="478129" y="879764"/>
                    </a:cubicBezTo>
                  </a:path>
                </a:pathLst>
              </a:custGeom>
              <a:noFill/>
              <a:ln w="12700"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Freeform 75"/>
              <p:cNvSpPr/>
              <p:nvPr/>
            </p:nvSpPr>
            <p:spPr>
              <a:xfrm>
                <a:off x="4939146" y="4738256"/>
                <a:ext cx="293254" cy="624319"/>
              </a:xfrm>
              <a:custGeom>
                <a:avLst/>
                <a:gdLst>
                  <a:gd name="connsiteX0" fmla="*/ 207965 w 478129"/>
                  <a:gd name="connsiteY0" fmla="*/ 0 h 879764"/>
                  <a:gd name="connsiteX1" fmla="*/ 147 w 478129"/>
                  <a:gd name="connsiteY1" fmla="*/ 290945 h 879764"/>
                  <a:gd name="connsiteX2" fmla="*/ 180256 w 478129"/>
                  <a:gd name="connsiteY2" fmla="*/ 678873 h 879764"/>
                  <a:gd name="connsiteX3" fmla="*/ 478129 w 478129"/>
                  <a:gd name="connsiteY3" fmla="*/ 879764 h 879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8129" h="879764">
                    <a:moveTo>
                      <a:pt x="207965" y="0"/>
                    </a:moveTo>
                    <a:cubicBezTo>
                      <a:pt x="106365" y="88900"/>
                      <a:pt x="4765" y="177800"/>
                      <a:pt x="147" y="290945"/>
                    </a:cubicBezTo>
                    <a:cubicBezTo>
                      <a:pt x="-4471" y="404090"/>
                      <a:pt x="100592" y="580737"/>
                      <a:pt x="180256" y="678873"/>
                    </a:cubicBezTo>
                    <a:cubicBezTo>
                      <a:pt x="259920" y="777009"/>
                      <a:pt x="369024" y="828386"/>
                      <a:pt x="478129" y="879764"/>
                    </a:cubicBezTo>
                  </a:path>
                </a:pathLst>
              </a:cu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Freeform 76"/>
              <p:cNvSpPr/>
              <p:nvPr/>
            </p:nvSpPr>
            <p:spPr>
              <a:xfrm>
                <a:off x="4024743" y="5084619"/>
                <a:ext cx="256312" cy="401781"/>
              </a:xfrm>
              <a:custGeom>
                <a:avLst/>
                <a:gdLst>
                  <a:gd name="connsiteX0" fmla="*/ 207965 w 478129"/>
                  <a:gd name="connsiteY0" fmla="*/ 0 h 879764"/>
                  <a:gd name="connsiteX1" fmla="*/ 147 w 478129"/>
                  <a:gd name="connsiteY1" fmla="*/ 290945 h 879764"/>
                  <a:gd name="connsiteX2" fmla="*/ 180256 w 478129"/>
                  <a:gd name="connsiteY2" fmla="*/ 678873 h 879764"/>
                  <a:gd name="connsiteX3" fmla="*/ 478129 w 478129"/>
                  <a:gd name="connsiteY3" fmla="*/ 879764 h 879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8129" h="879764">
                    <a:moveTo>
                      <a:pt x="207965" y="0"/>
                    </a:moveTo>
                    <a:cubicBezTo>
                      <a:pt x="106365" y="88900"/>
                      <a:pt x="4765" y="177800"/>
                      <a:pt x="147" y="290945"/>
                    </a:cubicBezTo>
                    <a:cubicBezTo>
                      <a:pt x="-4471" y="404090"/>
                      <a:pt x="100592" y="580737"/>
                      <a:pt x="180256" y="678873"/>
                    </a:cubicBezTo>
                    <a:cubicBezTo>
                      <a:pt x="259920" y="777009"/>
                      <a:pt x="369024" y="828386"/>
                      <a:pt x="478129" y="879764"/>
                    </a:cubicBezTo>
                  </a:path>
                </a:pathLst>
              </a:cu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8" name="Straight Connector 77"/>
              <p:cNvCxnSpPr>
                <a:endCxn id="76" idx="3"/>
              </p:cNvCxnSpPr>
              <p:nvPr/>
            </p:nvCxnSpPr>
            <p:spPr>
              <a:xfrm>
                <a:off x="5056909" y="4759036"/>
                <a:ext cx="175491" cy="60353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>
                <a:off x="4128654" y="5091545"/>
                <a:ext cx="152834" cy="409143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 flipV="1">
                <a:off x="2630110" y="4807528"/>
                <a:ext cx="3341199" cy="84173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Group 80"/>
            <p:cNvGrpSpPr/>
            <p:nvPr/>
          </p:nvGrpSpPr>
          <p:grpSpPr>
            <a:xfrm>
              <a:off x="2625755" y="4704806"/>
              <a:ext cx="3794503" cy="1305863"/>
              <a:chOff x="2630110" y="4343400"/>
              <a:chExt cx="3794503" cy="1305863"/>
            </a:xfrm>
          </p:grpSpPr>
          <p:cxnSp>
            <p:nvCxnSpPr>
              <p:cNvPr id="82" name="Straight Connector 81"/>
              <p:cNvCxnSpPr/>
              <p:nvPr/>
            </p:nvCxnSpPr>
            <p:spPr>
              <a:xfrm flipV="1">
                <a:off x="2630110" y="5224463"/>
                <a:ext cx="3794503" cy="4248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flipV="1">
                <a:off x="2630110" y="4364182"/>
                <a:ext cx="3490135" cy="128508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>
                <a:off x="6123709" y="4343400"/>
                <a:ext cx="296141" cy="881063"/>
              </a:xfrm>
              <a:prstGeom prst="line">
                <a:avLst/>
              </a:prstGeom>
              <a:ln w="12700"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Freeform 84"/>
              <p:cNvSpPr/>
              <p:nvPr/>
            </p:nvSpPr>
            <p:spPr>
              <a:xfrm>
                <a:off x="5922671" y="4343400"/>
                <a:ext cx="478129" cy="879764"/>
              </a:xfrm>
              <a:custGeom>
                <a:avLst/>
                <a:gdLst>
                  <a:gd name="connsiteX0" fmla="*/ 207965 w 478129"/>
                  <a:gd name="connsiteY0" fmla="*/ 0 h 879764"/>
                  <a:gd name="connsiteX1" fmla="*/ 147 w 478129"/>
                  <a:gd name="connsiteY1" fmla="*/ 290945 h 879764"/>
                  <a:gd name="connsiteX2" fmla="*/ 180256 w 478129"/>
                  <a:gd name="connsiteY2" fmla="*/ 678873 h 879764"/>
                  <a:gd name="connsiteX3" fmla="*/ 478129 w 478129"/>
                  <a:gd name="connsiteY3" fmla="*/ 879764 h 879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8129" h="879764">
                    <a:moveTo>
                      <a:pt x="207965" y="0"/>
                    </a:moveTo>
                    <a:cubicBezTo>
                      <a:pt x="106365" y="88900"/>
                      <a:pt x="4765" y="177800"/>
                      <a:pt x="147" y="290945"/>
                    </a:cubicBezTo>
                    <a:cubicBezTo>
                      <a:pt x="-4471" y="404090"/>
                      <a:pt x="100592" y="580737"/>
                      <a:pt x="180256" y="678873"/>
                    </a:cubicBezTo>
                    <a:cubicBezTo>
                      <a:pt x="259920" y="777009"/>
                      <a:pt x="369024" y="828386"/>
                      <a:pt x="478129" y="879764"/>
                    </a:cubicBezTo>
                  </a:path>
                </a:pathLst>
              </a:custGeom>
              <a:noFill/>
              <a:ln w="12700"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Freeform 85"/>
              <p:cNvSpPr/>
              <p:nvPr/>
            </p:nvSpPr>
            <p:spPr>
              <a:xfrm>
                <a:off x="4939146" y="4738256"/>
                <a:ext cx="293254" cy="624319"/>
              </a:xfrm>
              <a:custGeom>
                <a:avLst/>
                <a:gdLst>
                  <a:gd name="connsiteX0" fmla="*/ 207965 w 478129"/>
                  <a:gd name="connsiteY0" fmla="*/ 0 h 879764"/>
                  <a:gd name="connsiteX1" fmla="*/ 147 w 478129"/>
                  <a:gd name="connsiteY1" fmla="*/ 290945 h 879764"/>
                  <a:gd name="connsiteX2" fmla="*/ 180256 w 478129"/>
                  <a:gd name="connsiteY2" fmla="*/ 678873 h 879764"/>
                  <a:gd name="connsiteX3" fmla="*/ 478129 w 478129"/>
                  <a:gd name="connsiteY3" fmla="*/ 879764 h 879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8129" h="879764">
                    <a:moveTo>
                      <a:pt x="207965" y="0"/>
                    </a:moveTo>
                    <a:cubicBezTo>
                      <a:pt x="106365" y="88900"/>
                      <a:pt x="4765" y="177800"/>
                      <a:pt x="147" y="290945"/>
                    </a:cubicBezTo>
                    <a:cubicBezTo>
                      <a:pt x="-4471" y="404090"/>
                      <a:pt x="100592" y="580737"/>
                      <a:pt x="180256" y="678873"/>
                    </a:cubicBezTo>
                    <a:cubicBezTo>
                      <a:pt x="259920" y="777009"/>
                      <a:pt x="369024" y="828386"/>
                      <a:pt x="478129" y="879764"/>
                    </a:cubicBezTo>
                  </a:path>
                </a:pathLst>
              </a:cu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Freeform 86"/>
              <p:cNvSpPr/>
              <p:nvPr/>
            </p:nvSpPr>
            <p:spPr>
              <a:xfrm>
                <a:off x="4024743" y="5084619"/>
                <a:ext cx="256312" cy="401781"/>
              </a:xfrm>
              <a:custGeom>
                <a:avLst/>
                <a:gdLst>
                  <a:gd name="connsiteX0" fmla="*/ 207965 w 478129"/>
                  <a:gd name="connsiteY0" fmla="*/ 0 h 879764"/>
                  <a:gd name="connsiteX1" fmla="*/ 147 w 478129"/>
                  <a:gd name="connsiteY1" fmla="*/ 290945 h 879764"/>
                  <a:gd name="connsiteX2" fmla="*/ 180256 w 478129"/>
                  <a:gd name="connsiteY2" fmla="*/ 678873 h 879764"/>
                  <a:gd name="connsiteX3" fmla="*/ 478129 w 478129"/>
                  <a:gd name="connsiteY3" fmla="*/ 879764 h 879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8129" h="879764">
                    <a:moveTo>
                      <a:pt x="207965" y="0"/>
                    </a:moveTo>
                    <a:cubicBezTo>
                      <a:pt x="106365" y="88900"/>
                      <a:pt x="4765" y="177800"/>
                      <a:pt x="147" y="290945"/>
                    </a:cubicBezTo>
                    <a:cubicBezTo>
                      <a:pt x="-4471" y="404090"/>
                      <a:pt x="100592" y="580737"/>
                      <a:pt x="180256" y="678873"/>
                    </a:cubicBezTo>
                    <a:cubicBezTo>
                      <a:pt x="259920" y="777009"/>
                      <a:pt x="369024" y="828386"/>
                      <a:pt x="478129" y="879764"/>
                    </a:cubicBezTo>
                  </a:path>
                </a:pathLst>
              </a:cu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8" name="Straight Connector 87"/>
              <p:cNvCxnSpPr>
                <a:endCxn id="86" idx="3"/>
              </p:cNvCxnSpPr>
              <p:nvPr/>
            </p:nvCxnSpPr>
            <p:spPr>
              <a:xfrm>
                <a:off x="5056909" y="4759036"/>
                <a:ext cx="175491" cy="60353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>
                <a:off x="4128654" y="5091545"/>
                <a:ext cx="152834" cy="409143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 flipV="1">
                <a:off x="2630110" y="4807528"/>
                <a:ext cx="3341199" cy="84173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43578" y="3224727"/>
              <a:ext cx="3810330" cy="1322947"/>
            </a:xfrm>
            <a:prstGeom prst="rect">
              <a:avLst/>
            </a:prstGeom>
          </p:spPr>
        </p:pic>
        <p:grpSp>
          <p:nvGrpSpPr>
            <p:cNvPr id="92" name="Group 91"/>
            <p:cNvGrpSpPr/>
            <p:nvPr/>
          </p:nvGrpSpPr>
          <p:grpSpPr>
            <a:xfrm>
              <a:off x="1363012" y="2828108"/>
              <a:ext cx="3794503" cy="1305863"/>
              <a:chOff x="2630110" y="4343400"/>
              <a:chExt cx="3794503" cy="1305863"/>
            </a:xfrm>
          </p:grpSpPr>
          <p:cxnSp>
            <p:nvCxnSpPr>
              <p:cNvPr id="93" name="Straight Connector 92"/>
              <p:cNvCxnSpPr/>
              <p:nvPr/>
            </p:nvCxnSpPr>
            <p:spPr>
              <a:xfrm flipV="1">
                <a:off x="2630110" y="5224463"/>
                <a:ext cx="3794503" cy="4248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flipV="1">
                <a:off x="2630110" y="4364182"/>
                <a:ext cx="3490135" cy="128508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>
                <a:off x="6123709" y="4343400"/>
                <a:ext cx="296141" cy="881063"/>
              </a:xfrm>
              <a:prstGeom prst="line">
                <a:avLst/>
              </a:prstGeom>
              <a:ln w="12700"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Freeform 95"/>
              <p:cNvSpPr/>
              <p:nvPr/>
            </p:nvSpPr>
            <p:spPr>
              <a:xfrm>
                <a:off x="5922671" y="4343400"/>
                <a:ext cx="478129" cy="879764"/>
              </a:xfrm>
              <a:custGeom>
                <a:avLst/>
                <a:gdLst>
                  <a:gd name="connsiteX0" fmla="*/ 207965 w 478129"/>
                  <a:gd name="connsiteY0" fmla="*/ 0 h 879764"/>
                  <a:gd name="connsiteX1" fmla="*/ 147 w 478129"/>
                  <a:gd name="connsiteY1" fmla="*/ 290945 h 879764"/>
                  <a:gd name="connsiteX2" fmla="*/ 180256 w 478129"/>
                  <a:gd name="connsiteY2" fmla="*/ 678873 h 879764"/>
                  <a:gd name="connsiteX3" fmla="*/ 478129 w 478129"/>
                  <a:gd name="connsiteY3" fmla="*/ 879764 h 879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8129" h="879764">
                    <a:moveTo>
                      <a:pt x="207965" y="0"/>
                    </a:moveTo>
                    <a:cubicBezTo>
                      <a:pt x="106365" y="88900"/>
                      <a:pt x="4765" y="177800"/>
                      <a:pt x="147" y="290945"/>
                    </a:cubicBezTo>
                    <a:cubicBezTo>
                      <a:pt x="-4471" y="404090"/>
                      <a:pt x="100592" y="580737"/>
                      <a:pt x="180256" y="678873"/>
                    </a:cubicBezTo>
                    <a:cubicBezTo>
                      <a:pt x="259920" y="777009"/>
                      <a:pt x="369024" y="828386"/>
                      <a:pt x="478129" y="879764"/>
                    </a:cubicBezTo>
                  </a:path>
                </a:pathLst>
              </a:custGeom>
              <a:noFill/>
              <a:ln w="12700"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Freeform 96"/>
              <p:cNvSpPr/>
              <p:nvPr/>
            </p:nvSpPr>
            <p:spPr>
              <a:xfrm>
                <a:off x="4939146" y="4738256"/>
                <a:ext cx="293254" cy="624319"/>
              </a:xfrm>
              <a:custGeom>
                <a:avLst/>
                <a:gdLst>
                  <a:gd name="connsiteX0" fmla="*/ 207965 w 478129"/>
                  <a:gd name="connsiteY0" fmla="*/ 0 h 879764"/>
                  <a:gd name="connsiteX1" fmla="*/ 147 w 478129"/>
                  <a:gd name="connsiteY1" fmla="*/ 290945 h 879764"/>
                  <a:gd name="connsiteX2" fmla="*/ 180256 w 478129"/>
                  <a:gd name="connsiteY2" fmla="*/ 678873 h 879764"/>
                  <a:gd name="connsiteX3" fmla="*/ 478129 w 478129"/>
                  <a:gd name="connsiteY3" fmla="*/ 879764 h 879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8129" h="879764">
                    <a:moveTo>
                      <a:pt x="207965" y="0"/>
                    </a:moveTo>
                    <a:cubicBezTo>
                      <a:pt x="106365" y="88900"/>
                      <a:pt x="4765" y="177800"/>
                      <a:pt x="147" y="290945"/>
                    </a:cubicBezTo>
                    <a:cubicBezTo>
                      <a:pt x="-4471" y="404090"/>
                      <a:pt x="100592" y="580737"/>
                      <a:pt x="180256" y="678873"/>
                    </a:cubicBezTo>
                    <a:cubicBezTo>
                      <a:pt x="259920" y="777009"/>
                      <a:pt x="369024" y="828386"/>
                      <a:pt x="478129" y="879764"/>
                    </a:cubicBezTo>
                  </a:path>
                </a:pathLst>
              </a:cu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Freeform 97"/>
              <p:cNvSpPr/>
              <p:nvPr/>
            </p:nvSpPr>
            <p:spPr>
              <a:xfrm>
                <a:off x="4024743" y="5084619"/>
                <a:ext cx="256312" cy="401781"/>
              </a:xfrm>
              <a:custGeom>
                <a:avLst/>
                <a:gdLst>
                  <a:gd name="connsiteX0" fmla="*/ 207965 w 478129"/>
                  <a:gd name="connsiteY0" fmla="*/ 0 h 879764"/>
                  <a:gd name="connsiteX1" fmla="*/ 147 w 478129"/>
                  <a:gd name="connsiteY1" fmla="*/ 290945 h 879764"/>
                  <a:gd name="connsiteX2" fmla="*/ 180256 w 478129"/>
                  <a:gd name="connsiteY2" fmla="*/ 678873 h 879764"/>
                  <a:gd name="connsiteX3" fmla="*/ 478129 w 478129"/>
                  <a:gd name="connsiteY3" fmla="*/ 879764 h 879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8129" h="879764">
                    <a:moveTo>
                      <a:pt x="207965" y="0"/>
                    </a:moveTo>
                    <a:cubicBezTo>
                      <a:pt x="106365" y="88900"/>
                      <a:pt x="4765" y="177800"/>
                      <a:pt x="147" y="290945"/>
                    </a:cubicBezTo>
                    <a:cubicBezTo>
                      <a:pt x="-4471" y="404090"/>
                      <a:pt x="100592" y="580737"/>
                      <a:pt x="180256" y="678873"/>
                    </a:cubicBezTo>
                    <a:cubicBezTo>
                      <a:pt x="259920" y="777009"/>
                      <a:pt x="369024" y="828386"/>
                      <a:pt x="478129" y="879764"/>
                    </a:cubicBezTo>
                  </a:path>
                </a:pathLst>
              </a:cu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9" name="Straight Connector 98"/>
              <p:cNvCxnSpPr>
                <a:endCxn id="97" idx="3"/>
              </p:cNvCxnSpPr>
              <p:nvPr/>
            </p:nvCxnSpPr>
            <p:spPr>
              <a:xfrm>
                <a:off x="5056909" y="4759036"/>
                <a:ext cx="175491" cy="603539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>
                <a:off x="4128654" y="5091545"/>
                <a:ext cx="152834" cy="409143"/>
              </a:xfrm>
              <a:prstGeom prst="line">
                <a:avLst/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flipV="1">
                <a:off x="2630110" y="4807528"/>
                <a:ext cx="3341199" cy="84173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02" name="Picture 10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0391" y="3390681"/>
            <a:ext cx="4706122" cy="8168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29659" y="1632620"/>
            <a:ext cx="11191286" cy="1224880"/>
          </a:xfrm>
        </p:spPr>
        <p:txBody>
          <a:bodyPr/>
          <a:lstStyle/>
          <a:p>
            <a:r>
              <a:rPr lang="en-US" sz="2400" dirty="0" smtClean="0"/>
              <a:t>The solution is obtained from the local mass conservation equation</a:t>
            </a:r>
          </a:p>
          <a:p>
            <a:pPr lvl="1"/>
            <a:r>
              <a:rPr lang="en-US" sz="2100" dirty="0" smtClean="0"/>
              <a:t>Local mass conservation in one-dimensional </a:t>
            </a:r>
            <a:r>
              <a:rPr lang="en-US" sz="2100" dirty="0" smtClean="0"/>
              <a:t>flow and under steady state</a:t>
            </a:r>
            <a:endParaRPr lang="en-US" sz="2100" dirty="0" smtClean="0"/>
          </a:p>
          <a:p>
            <a:pPr lvl="1"/>
            <a:endParaRPr lang="en-US" sz="2100" dirty="0"/>
          </a:p>
          <a:p>
            <a:pPr lvl="1"/>
            <a:endParaRPr lang="en-US" sz="2100" dirty="0" smtClean="0"/>
          </a:p>
          <a:p>
            <a:pPr lvl="1"/>
            <a:endParaRPr lang="en-US" sz="2100" dirty="0" smtClean="0"/>
          </a:p>
          <a:p>
            <a:pPr lvl="1"/>
            <a:r>
              <a:rPr lang="en-US" sz="2100" dirty="0" smtClean="0"/>
              <a:t>Boundary conditions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Solution for a line source in the real atmospheric flow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91" name="Picture 9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4922" y="2653717"/>
            <a:ext cx="2420116" cy="749810"/>
          </a:xfrm>
          <a:prstGeom prst="rect">
            <a:avLst/>
          </a:prstGeom>
        </p:spPr>
      </p:pic>
      <p:pic>
        <p:nvPicPr>
          <p:cNvPr id="103" name="Picture 10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7385" y="4276998"/>
            <a:ext cx="2883414" cy="359664"/>
          </a:xfrm>
          <a:prstGeom prst="rect">
            <a:avLst/>
          </a:prstGeom>
        </p:spPr>
      </p:pic>
      <p:pic>
        <p:nvPicPr>
          <p:cNvPr id="104" name="Picture 10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6573" y="4966065"/>
            <a:ext cx="3048006" cy="304800"/>
          </a:xfrm>
          <a:prstGeom prst="rect">
            <a:avLst/>
          </a:prstGeom>
        </p:spPr>
      </p:pic>
      <p:pic>
        <p:nvPicPr>
          <p:cNvPr id="105" name="Picture 10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7385" y="5492494"/>
            <a:ext cx="3700280" cy="707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08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29659" y="1632620"/>
            <a:ext cx="11191286" cy="122488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To obtain a solution for the local mass conservation equation, we must first provide analytical expressions for the mean wind speed and the eddy diffusivity profiles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4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100" dirty="0" smtClean="0"/>
              <a:t>Logarithmic profiles are accurate but do not permit analytical solution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sz="2100" dirty="0" smtClean="0"/>
          </a:p>
          <a:p>
            <a:pPr lvl="1">
              <a:buFont typeface="Wingdings" panose="05000000000000000000" pitchFamily="2" charset="2"/>
              <a:buChar char="q"/>
            </a:pPr>
            <a:endParaRPr lang="en-US" sz="2100" dirty="0"/>
          </a:p>
          <a:p>
            <a:pPr lvl="1">
              <a:buFont typeface="Wingdings" panose="05000000000000000000" pitchFamily="2" charset="2"/>
              <a:buChar char="q"/>
            </a:pPr>
            <a:endParaRPr lang="en-US" sz="2100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100" dirty="0" smtClean="0"/>
              <a:t>Exponential profiles are only approximate but allows analytical solution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Solution for a line source in the real atmospheric flow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7837" y="5041608"/>
            <a:ext cx="4809754" cy="71323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0992" y="3514343"/>
            <a:ext cx="3230886" cy="755906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2198914" y="3407444"/>
            <a:ext cx="1475236" cy="822962"/>
            <a:chOff x="2198914" y="3407444"/>
            <a:chExt cx="1475236" cy="82296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98914" y="3407444"/>
              <a:ext cx="1475236" cy="822962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/>
                <p:cNvSpPr txBox="1"/>
                <p:nvPr/>
              </p:nvSpPr>
              <p:spPr>
                <a:xfrm>
                  <a:off x="2439606" y="3749040"/>
                  <a:ext cx="180306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39606" y="3749040"/>
                  <a:ext cx="180306" cy="276999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16667" r="-10000" b="-22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65893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529659" y="1632620"/>
                <a:ext cx="11191286" cy="1224880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400" dirty="0" smtClean="0"/>
                  <a:t>Case A – eddy diffusivity varies linearly with height, and wind speed is constant with height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800" dirty="0"/>
              </a:p>
              <a:p>
                <a:pPr lvl="1">
                  <a:buFont typeface="Wingdings" panose="05000000000000000000" pitchFamily="2" charset="2"/>
                  <a:buChar char="q"/>
                </a:pPr>
                <a:r>
                  <a:rPr lang="en-US" sz="21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100" i="1">
                        <a:latin typeface="Cambria Math" panose="02040503050406030204" pitchFamily="18" charset="0"/>
                      </a:rPr>
                      <m:t>𝑘</m:t>
                    </m:r>
                    <m:sSub>
                      <m:sSubPr>
                        <m:ctrlPr>
                          <a:rPr lang="en-US" sz="21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100" i="1">
                        <a:latin typeface="Cambria Math" panose="02040503050406030204" pitchFamily="18" charset="0"/>
                      </a:rPr>
                      <m:t>  </m:t>
                    </m:r>
                    <m:d>
                      <m:dPr>
                        <m:ctrlPr>
                          <a:rPr lang="en-US" sz="2100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=1</m:t>
                        </m:r>
                      </m:e>
                    </m:d>
                    <m:r>
                      <a:rPr lang="en-US" sz="2100" i="1">
                        <a:latin typeface="Cambria Math" panose="02040503050406030204" pitchFamily="18" charset="0"/>
                      </a:rPr>
                      <m:t>,   </m:t>
                    </m:r>
                    <m:r>
                      <a:rPr lang="en-US" sz="21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1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100" dirty="0"/>
                  <a:t> constant (</a:t>
                </a:r>
                <a14:m>
                  <m:oMath xmlns:m="http://schemas.openxmlformats.org/officeDocument/2006/math">
                    <m:r>
                      <a:rPr lang="en-US" sz="2100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1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100" dirty="0"/>
                  <a:t>)</a:t>
                </a:r>
              </a:p>
              <a:p>
                <a:pPr lvl="1">
                  <a:buFont typeface="Wingdings" panose="05000000000000000000" pitchFamily="2" charset="2"/>
                  <a:buChar char="q"/>
                </a:pPr>
                <a:endParaRPr lang="en-US" sz="800" dirty="0"/>
              </a:p>
              <a:p>
                <a:pPr lvl="1">
                  <a:buFont typeface="Wingdings" panose="05000000000000000000" pitchFamily="2" charset="2"/>
                  <a:buChar char="q"/>
                </a:pPr>
                <a:r>
                  <a:rPr lang="en-US" sz="2400" dirty="0"/>
                  <a:t>The line source solution: 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2400" dirty="0" smtClean="0"/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400" dirty="0" smtClean="0"/>
                  <a:t>Case B – homogeneous turbulence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800" dirty="0" smtClean="0"/>
              </a:p>
              <a:p>
                <a:pPr lvl="1">
                  <a:buFont typeface="Wingdings" panose="05000000000000000000" pitchFamily="2" charset="2"/>
                  <a:buChar char="q"/>
                </a:pPr>
                <a:r>
                  <a:rPr lang="en-US" sz="21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1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1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21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100" b="0" i="0" smtClean="0">
                        <a:latin typeface="Cambria Math" panose="02040503050406030204" pitchFamily="18" charset="0"/>
                      </a:rPr>
                      <m:t>constant</m:t>
                    </m:r>
                    <m:r>
                      <a:rPr lang="en-US" sz="21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100" b="0" i="1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1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100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e>
                    </m:d>
                    <m:r>
                      <a:rPr lang="en-US" sz="2100" b="0" i="1" smtClean="0">
                        <a:latin typeface="Cambria Math" panose="02040503050406030204" pitchFamily="18" charset="0"/>
                      </a:rPr>
                      <m:t>,   </m:t>
                    </m:r>
                    <m:r>
                      <a:rPr lang="en-US" sz="2100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1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100" dirty="0" smtClean="0"/>
                  <a:t> constant (</a:t>
                </a:r>
                <a14:m>
                  <m:oMath xmlns:m="http://schemas.openxmlformats.org/officeDocument/2006/math">
                    <m:r>
                      <a:rPr lang="en-US" sz="21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1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100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100" dirty="0" smtClean="0"/>
                  <a:t>)</a:t>
                </a:r>
              </a:p>
              <a:p>
                <a:pPr lvl="1">
                  <a:buFont typeface="Wingdings" panose="05000000000000000000" pitchFamily="2" charset="2"/>
                  <a:buChar char="q"/>
                </a:pPr>
                <a:endParaRPr lang="en-US" sz="2100" dirty="0"/>
              </a:p>
              <a:p>
                <a:pPr lvl="1">
                  <a:buFont typeface="Wingdings" panose="05000000000000000000" pitchFamily="2" charset="2"/>
                  <a:buChar char="q"/>
                </a:pPr>
                <a:r>
                  <a:rPr lang="en-US" sz="2400" dirty="0" smtClean="0"/>
                  <a:t>The line source solution: 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529659" y="1632620"/>
                <a:ext cx="11191286" cy="1224880"/>
              </a:xfrm>
              <a:blipFill rotWithShape="0">
                <a:blip r:embed="rId3"/>
                <a:stretch>
                  <a:fillRect l="-109" t="-3980" b="-2726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Two special cases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6745" y="3089255"/>
            <a:ext cx="3401574" cy="79248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01660" y="5475959"/>
            <a:ext cx="4706122" cy="816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3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3910</TotalTime>
  <Words>207</Words>
  <Application>Microsoft Macintosh PowerPoint</Application>
  <PresentationFormat>Widescreen</PresentationFormat>
  <Paragraphs>40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Cambria Math</vt:lpstr>
      <vt:lpstr>Franklin Gothic Book</vt:lpstr>
      <vt:lpstr>Franklin Gothic Medium</vt:lpstr>
      <vt:lpstr>Times New Roman</vt:lpstr>
      <vt:lpstr>Tunga</vt:lpstr>
      <vt:lpstr>Tw Cen MT</vt:lpstr>
      <vt:lpstr>Wingdings</vt:lpstr>
      <vt:lpstr>Wingdings 2</vt:lpstr>
      <vt:lpstr>Arial</vt:lpstr>
      <vt:lpstr>Median</vt:lpstr>
      <vt:lpstr>Angles</vt:lpstr>
      <vt:lpstr>Tracer diffusion in the lower boundary layer  4. Ground-level line sources</vt:lpstr>
      <vt:lpstr>A ground-level line source</vt:lpstr>
      <vt:lpstr>A ground-level line source in “homogeneous turbulence”</vt:lpstr>
      <vt:lpstr>Solution for a line source in the real atmospheric flow</vt:lpstr>
      <vt:lpstr>Solution for a line source in the real atmospheric flow</vt:lpstr>
      <vt:lpstr>Two special cases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434</cp:revision>
  <cp:lastPrinted>2014-01-28T01:06:42Z</cp:lastPrinted>
  <dcterms:created xsi:type="dcterms:W3CDTF">2007-09-17T10:00:58Z</dcterms:created>
  <dcterms:modified xsi:type="dcterms:W3CDTF">2017-10-23T22:59:11Z</dcterms:modified>
</cp:coreProperties>
</file>