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8"/>
  </p:notesMasterIdLst>
  <p:sldIdLst>
    <p:sldId id="439" r:id="rId3"/>
    <p:sldId id="488" r:id="rId4"/>
    <p:sldId id="515" r:id="rId5"/>
    <p:sldId id="523" r:id="rId6"/>
    <p:sldId id="493" r:id="rId7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F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02" autoAdjust="0"/>
    <p:restoredTop sz="76441" autoAdjust="0"/>
  </p:normalViewPr>
  <p:slideViewPr>
    <p:cSldViewPr snapToGrid="0">
      <p:cViewPr varScale="1">
        <p:scale>
          <a:sx n="96" d="100"/>
          <a:sy n="96" d="100"/>
        </p:scale>
        <p:origin x="760" y="168"/>
      </p:cViewPr>
      <p:guideLst>
        <p:guide orient="horz" pos="1323"/>
        <p:guide pos="3849"/>
      </p:guideLst>
    </p:cSldViewPr>
  </p:slideViewPr>
  <p:outlineViewPr>
    <p:cViewPr>
      <p:scale>
        <a:sx n="33" d="100"/>
        <a:sy n="33" d="100"/>
      </p:scale>
      <p:origin x="0" y="-1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1261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11/13/17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11/13/17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11/13/17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Energy Balance, evaporation, and surface temperature</a:t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dirty="0"/>
              <a:t>4</a:t>
            </a:r>
            <a:r>
              <a:rPr lang="en-US" dirty="0" smtClean="0"/>
              <a:t>. </a:t>
            </a:r>
            <a:r>
              <a:rPr lang="en-US" smtClean="0"/>
              <a:t>Two-source model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Why do we need a two-source model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74700" y="1663700"/>
            <a:ext cx="6896100" cy="678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210300" y="5168900"/>
            <a:ext cx="6438900" cy="3136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"/>
          </p:nvPr>
        </p:nvSpPr>
        <p:spPr>
          <a:xfrm>
            <a:off x="696191" y="1843900"/>
            <a:ext cx="11084992" cy="4518800"/>
          </a:xfrm>
        </p:spPr>
        <p:txBody>
          <a:bodyPr/>
          <a:lstStyle/>
          <a:p>
            <a:r>
              <a:rPr lang="en-US" sz="2400" dirty="0" smtClean="0"/>
              <a:t>Measurement of the total evapotranspiration flux of an ecosystem is relatively easy, but measurement of the component fluxes (soil evaporation and canopy transpiration) is much more difficult</a:t>
            </a:r>
          </a:p>
          <a:p>
            <a:r>
              <a:rPr lang="en-US" sz="2400" dirty="0" smtClean="0"/>
              <a:t>Soil evaporation is not </a:t>
            </a:r>
            <a:r>
              <a:rPr lang="en-US" sz="2400" dirty="0" smtClean="0"/>
              <a:t>a biological </a:t>
            </a:r>
            <a:r>
              <a:rPr lang="en-US" sz="2400" dirty="0" smtClean="0"/>
              <a:t>process but canopy transpiration is. Treating the two components separately may give better prediction of the total evapotranspiration</a:t>
            </a:r>
          </a:p>
          <a:p>
            <a:r>
              <a:rPr lang="en-US" sz="2400" dirty="0" smtClean="0"/>
              <a:t>Farmers want to minimize loss of water via soil evaporation   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21470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Partitioning of net radiation into components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58994" y="4765430"/>
            <a:ext cx="5638231" cy="1606692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50730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167186" y="3577774"/>
            <a:ext cx="763289" cy="1797906"/>
            <a:chOff x="659336" y="426264"/>
            <a:chExt cx="301956" cy="898953"/>
          </a:xfrm>
        </p:grpSpPr>
        <p:grpSp>
          <p:nvGrpSpPr>
            <p:cNvPr id="9" name="Group 8"/>
            <p:cNvGrpSpPr/>
            <p:nvPr/>
          </p:nvGrpSpPr>
          <p:grpSpPr>
            <a:xfrm>
              <a:off x="659336" y="426264"/>
              <a:ext cx="301956" cy="601020"/>
              <a:chOff x="3441661" y="438678"/>
              <a:chExt cx="238018" cy="223895"/>
            </a:xfrm>
          </p:grpSpPr>
          <p:sp>
            <p:nvSpPr>
              <p:cNvPr id="15" name="Isosceles Triangle 14"/>
              <p:cNvSpPr/>
              <p:nvPr/>
            </p:nvSpPr>
            <p:spPr>
              <a:xfrm>
                <a:off x="3441661" y="531254"/>
                <a:ext cx="238018" cy="45719"/>
              </a:xfrm>
              <a:prstGeom prst="triangl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50730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3470660" y="438678"/>
                <a:ext cx="180020" cy="223895"/>
                <a:chOff x="3470660" y="438678"/>
                <a:chExt cx="180020" cy="223895"/>
              </a:xfrm>
            </p:grpSpPr>
            <p:sp>
              <p:nvSpPr>
                <p:cNvPr id="17" name="Isosceles Triangle 16"/>
                <p:cNvSpPr/>
                <p:nvPr/>
              </p:nvSpPr>
              <p:spPr>
                <a:xfrm>
                  <a:off x="3514044" y="438678"/>
                  <a:ext cx="93251" cy="45719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50730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8" name="Isosceles Triangle 17"/>
                <p:cNvSpPr/>
                <p:nvPr/>
              </p:nvSpPr>
              <p:spPr>
                <a:xfrm>
                  <a:off x="3470660" y="484397"/>
                  <a:ext cx="180020" cy="45719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50730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3560670" y="579446"/>
                  <a:ext cx="0" cy="83127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</p:grpSp>
        </p:grpSp>
        <p:cxnSp>
          <p:nvCxnSpPr>
            <p:cNvPr id="10" name="Straight Connector 9"/>
            <p:cNvCxnSpPr/>
            <p:nvPr/>
          </p:nvCxnSpPr>
          <p:spPr>
            <a:xfrm>
              <a:off x="811696" y="1027043"/>
              <a:ext cx="0" cy="291548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>
            <a:xfrm flipH="1">
              <a:off x="669235" y="1096617"/>
              <a:ext cx="139148" cy="22860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>
            <a:xfrm>
              <a:off x="818322" y="1205948"/>
              <a:ext cx="79513" cy="112643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</p:grpSp>
      <p:grpSp>
        <p:nvGrpSpPr>
          <p:cNvPr id="40" name="Group 39"/>
          <p:cNvGrpSpPr/>
          <p:nvPr/>
        </p:nvGrpSpPr>
        <p:grpSpPr>
          <a:xfrm>
            <a:off x="6152605" y="3577774"/>
            <a:ext cx="763289" cy="1797906"/>
            <a:chOff x="659336" y="426264"/>
            <a:chExt cx="301956" cy="898953"/>
          </a:xfrm>
        </p:grpSpPr>
        <p:grpSp>
          <p:nvGrpSpPr>
            <p:cNvPr id="41" name="Group 40"/>
            <p:cNvGrpSpPr/>
            <p:nvPr/>
          </p:nvGrpSpPr>
          <p:grpSpPr>
            <a:xfrm>
              <a:off x="659336" y="426264"/>
              <a:ext cx="301956" cy="601020"/>
              <a:chOff x="3441661" y="438678"/>
              <a:chExt cx="238018" cy="223895"/>
            </a:xfrm>
          </p:grpSpPr>
          <p:sp>
            <p:nvSpPr>
              <p:cNvPr id="45" name="Isosceles Triangle 44"/>
              <p:cNvSpPr/>
              <p:nvPr/>
            </p:nvSpPr>
            <p:spPr>
              <a:xfrm>
                <a:off x="3441661" y="531254"/>
                <a:ext cx="238018" cy="45719"/>
              </a:xfrm>
              <a:prstGeom prst="triangl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50730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46" name="Group 45"/>
              <p:cNvGrpSpPr/>
              <p:nvPr/>
            </p:nvGrpSpPr>
            <p:grpSpPr>
              <a:xfrm>
                <a:off x="3470660" y="438678"/>
                <a:ext cx="180020" cy="223895"/>
                <a:chOff x="3470660" y="438678"/>
                <a:chExt cx="180020" cy="223895"/>
              </a:xfrm>
            </p:grpSpPr>
            <p:sp>
              <p:nvSpPr>
                <p:cNvPr id="47" name="Isosceles Triangle 46"/>
                <p:cNvSpPr/>
                <p:nvPr/>
              </p:nvSpPr>
              <p:spPr>
                <a:xfrm>
                  <a:off x="3514044" y="438678"/>
                  <a:ext cx="93251" cy="45719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50730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8" name="Isosceles Triangle 47"/>
                <p:cNvSpPr/>
                <p:nvPr/>
              </p:nvSpPr>
              <p:spPr>
                <a:xfrm>
                  <a:off x="3470660" y="484397"/>
                  <a:ext cx="180020" cy="45719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50730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cxnSp>
              <p:nvCxnSpPr>
                <p:cNvPr id="49" name="Straight Connector 48"/>
                <p:cNvCxnSpPr/>
                <p:nvPr/>
              </p:nvCxnSpPr>
              <p:spPr>
                <a:xfrm>
                  <a:off x="3560670" y="579446"/>
                  <a:ext cx="0" cy="83127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</p:grpSp>
        </p:grpSp>
        <p:cxnSp>
          <p:nvCxnSpPr>
            <p:cNvPr id="42" name="Straight Connector 41"/>
            <p:cNvCxnSpPr/>
            <p:nvPr/>
          </p:nvCxnSpPr>
          <p:spPr>
            <a:xfrm>
              <a:off x="811696" y="1027043"/>
              <a:ext cx="0" cy="291548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3" name="Straight Connector 42"/>
            <p:cNvCxnSpPr/>
            <p:nvPr/>
          </p:nvCxnSpPr>
          <p:spPr>
            <a:xfrm flipH="1">
              <a:off x="669235" y="1096617"/>
              <a:ext cx="139148" cy="22860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4" name="Straight Connector 43"/>
            <p:cNvCxnSpPr/>
            <p:nvPr/>
          </p:nvCxnSpPr>
          <p:spPr>
            <a:xfrm>
              <a:off x="818322" y="1205948"/>
              <a:ext cx="79513" cy="112643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</p:grpSp>
      <p:grpSp>
        <p:nvGrpSpPr>
          <p:cNvPr id="50" name="Group 49"/>
          <p:cNvGrpSpPr/>
          <p:nvPr/>
        </p:nvGrpSpPr>
        <p:grpSpPr>
          <a:xfrm>
            <a:off x="10525169" y="3577774"/>
            <a:ext cx="763289" cy="1797906"/>
            <a:chOff x="659336" y="426264"/>
            <a:chExt cx="301956" cy="898953"/>
          </a:xfrm>
        </p:grpSpPr>
        <p:grpSp>
          <p:nvGrpSpPr>
            <p:cNvPr id="51" name="Group 50"/>
            <p:cNvGrpSpPr/>
            <p:nvPr/>
          </p:nvGrpSpPr>
          <p:grpSpPr>
            <a:xfrm>
              <a:off x="659336" y="426264"/>
              <a:ext cx="301956" cy="601020"/>
              <a:chOff x="3441661" y="438678"/>
              <a:chExt cx="238018" cy="223895"/>
            </a:xfrm>
          </p:grpSpPr>
          <p:sp>
            <p:nvSpPr>
              <p:cNvPr id="55" name="Isosceles Triangle 54"/>
              <p:cNvSpPr/>
              <p:nvPr/>
            </p:nvSpPr>
            <p:spPr>
              <a:xfrm>
                <a:off x="3441661" y="531254"/>
                <a:ext cx="238018" cy="45719"/>
              </a:xfrm>
              <a:prstGeom prst="triangl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50730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3470660" y="438678"/>
                <a:ext cx="180020" cy="223895"/>
                <a:chOff x="3470660" y="438678"/>
                <a:chExt cx="180020" cy="223895"/>
              </a:xfrm>
            </p:grpSpPr>
            <p:sp>
              <p:nvSpPr>
                <p:cNvPr id="57" name="Isosceles Triangle 56"/>
                <p:cNvSpPr/>
                <p:nvPr/>
              </p:nvSpPr>
              <p:spPr>
                <a:xfrm>
                  <a:off x="3514044" y="438678"/>
                  <a:ext cx="93251" cy="45719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50730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8" name="Isosceles Triangle 57"/>
                <p:cNvSpPr/>
                <p:nvPr/>
              </p:nvSpPr>
              <p:spPr>
                <a:xfrm>
                  <a:off x="3470660" y="484397"/>
                  <a:ext cx="180020" cy="45719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50730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cxnSp>
              <p:nvCxnSpPr>
                <p:cNvPr id="59" name="Straight Connector 58"/>
                <p:cNvCxnSpPr/>
                <p:nvPr/>
              </p:nvCxnSpPr>
              <p:spPr>
                <a:xfrm>
                  <a:off x="3560670" y="579446"/>
                  <a:ext cx="0" cy="83127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</p:grpSp>
        </p:grpSp>
        <p:cxnSp>
          <p:nvCxnSpPr>
            <p:cNvPr id="52" name="Straight Connector 51"/>
            <p:cNvCxnSpPr/>
            <p:nvPr/>
          </p:nvCxnSpPr>
          <p:spPr>
            <a:xfrm>
              <a:off x="811696" y="1027043"/>
              <a:ext cx="0" cy="291548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53" name="Straight Connector 52"/>
            <p:cNvCxnSpPr/>
            <p:nvPr/>
          </p:nvCxnSpPr>
          <p:spPr>
            <a:xfrm flipH="1">
              <a:off x="669235" y="1096617"/>
              <a:ext cx="139148" cy="22860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54" name="Straight Connector 53"/>
            <p:cNvCxnSpPr/>
            <p:nvPr/>
          </p:nvCxnSpPr>
          <p:spPr>
            <a:xfrm>
              <a:off x="818322" y="1205948"/>
              <a:ext cx="79513" cy="112643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</p:grpSp>
      <p:sp>
        <p:nvSpPr>
          <p:cNvPr id="3" name="Down Arrow 2"/>
          <p:cNvSpPr/>
          <p:nvPr/>
        </p:nvSpPr>
        <p:spPr>
          <a:xfrm>
            <a:off x="7242095" y="4772742"/>
            <a:ext cx="145915" cy="16537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Down Arrow 59"/>
          <p:cNvSpPr/>
          <p:nvPr/>
        </p:nvSpPr>
        <p:spPr>
          <a:xfrm>
            <a:off x="8036521" y="4772742"/>
            <a:ext cx="145915" cy="16537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Down Arrow 60"/>
          <p:cNvSpPr/>
          <p:nvPr/>
        </p:nvSpPr>
        <p:spPr>
          <a:xfrm>
            <a:off x="9268691" y="4772742"/>
            <a:ext cx="145915" cy="16537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Down Arrow 61"/>
          <p:cNvSpPr/>
          <p:nvPr/>
        </p:nvSpPr>
        <p:spPr>
          <a:xfrm>
            <a:off x="10312794" y="4772742"/>
            <a:ext cx="145915" cy="16537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Down Arrow 62"/>
          <p:cNvSpPr/>
          <p:nvPr/>
        </p:nvSpPr>
        <p:spPr>
          <a:xfrm>
            <a:off x="6360121" y="4772742"/>
            <a:ext cx="145915" cy="16537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Down Arrow 63"/>
          <p:cNvSpPr/>
          <p:nvPr/>
        </p:nvSpPr>
        <p:spPr>
          <a:xfrm>
            <a:off x="11256376" y="4772742"/>
            <a:ext cx="145915" cy="16537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179791" y="4980131"/>
            <a:ext cx="42351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866283" y="1616582"/>
            <a:ext cx="207620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4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4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n,c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4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n,g</a:t>
            </a:r>
            <a:endParaRPr lang="en-US" sz="2400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6548582" y="2789381"/>
            <a:ext cx="0" cy="66501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8575964" y="2789381"/>
            <a:ext cx="0" cy="66501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10926619" y="2789381"/>
            <a:ext cx="0" cy="66501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7430655" y="2789381"/>
            <a:ext cx="0" cy="1814945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9744364" y="2789381"/>
            <a:ext cx="0" cy="1814945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ight Brace 70"/>
          <p:cNvSpPr/>
          <p:nvPr/>
        </p:nvSpPr>
        <p:spPr>
          <a:xfrm rot="16200000">
            <a:off x="8529781" y="32324"/>
            <a:ext cx="374074" cy="4585855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11005704" y="2868468"/>
            <a:ext cx="61747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4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n,c</a:t>
            </a:r>
            <a:endParaRPr lang="en-US" sz="2400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874250" y="4138468"/>
            <a:ext cx="62869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4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n,g</a:t>
            </a:r>
            <a:endParaRPr lang="en-US" sz="2400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Content Placeholder 1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96191" y="1843900"/>
                <a:ext cx="4873335" cy="4518800"/>
              </a:xfrm>
            </p:spPr>
            <p:txBody>
              <a:bodyPr/>
              <a:lstStyle/>
              <a:p>
                <a:r>
                  <a:rPr lang="en-US" sz="2400" dirty="0" smtClean="0"/>
                  <a:t>Net radiation of the canopy layer</a:t>
                </a:r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Net radiation of the ground surface</a:t>
                </a:r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sz="2400" dirty="0" smtClean="0"/>
                  <a:t>: empirical light extinction coefficient</a:t>
                </a: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sz="2400" dirty="0" smtClean="0"/>
                  <a:t>: leaf area index</a:t>
                </a:r>
              </a:p>
            </p:txBody>
          </p:sp>
        </mc:Choice>
        <mc:Fallback xmlns="">
          <p:sp>
            <p:nvSpPr>
              <p:cNvPr id="76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96191" y="1843900"/>
                <a:ext cx="4873335" cy="4518800"/>
              </a:xfrm>
              <a:blipFill rotWithShape="0">
                <a:blip r:embed="rId3"/>
                <a:stretch>
                  <a:fillRect l="-250" t="-1078" r="-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7" name="Picture 7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6053" y="2353380"/>
            <a:ext cx="3291846" cy="457200"/>
          </a:xfrm>
          <a:prstGeom prst="rect">
            <a:avLst/>
          </a:prstGeom>
        </p:spPr>
      </p:pic>
      <p:pic>
        <p:nvPicPr>
          <p:cNvPr id="78" name="Picture 7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0757" y="3738692"/>
            <a:ext cx="2651766" cy="414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72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Two-source model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210300" y="5168900"/>
            <a:ext cx="6438900" cy="3136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"/>
          </p:nvPr>
        </p:nvSpPr>
        <p:spPr>
          <a:xfrm>
            <a:off x="677718" y="1566809"/>
            <a:ext cx="6568209" cy="4518800"/>
          </a:xfrm>
        </p:spPr>
        <p:txBody>
          <a:bodyPr/>
          <a:lstStyle/>
          <a:p>
            <a:r>
              <a:rPr lang="en-US" sz="2400" dirty="0" smtClean="0"/>
              <a:t>Canopy transpiration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Soil evaporation</a:t>
            </a:r>
          </a:p>
          <a:p>
            <a:pPr marL="0" indent="0">
              <a:buNone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Total evapotranspiration</a:t>
            </a:r>
          </a:p>
          <a:p>
            <a:endParaRPr lang="en-US" sz="2400" dirty="0" smtClean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836" y="1720272"/>
            <a:ext cx="6583680" cy="43891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1447" y="2024977"/>
            <a:ext cx="3444248" cy="86563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2079" y="3851643"/>
            <a:ext cx="4309880" cy="86563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2480" y="5781346"/>
            <a:ext cx="1700788" cy="44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99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3605" y="1145761"/>
            <a:ext cx="8229600" cy="254369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1309" y="1255477"/>
            <a:ext cx="8229600" cy="25436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4727" y="1287804"/>
            <a:ext cx="8229600" cy="2543694"/>
          </a:xfrm>
          <a:prstGeom prst="rect">
            <a:avLst/>
          </a:prstGeom>
        </p:spPr>
      </p:pic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1074752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Sparse canopy versus land mosaic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4549" y="5654548"/>
            <a:ext cx="1275591" cy="333756"/>
          </a:xfrm>
          <a:prstGeom prst="rect">
            <a:avLst/>
          </a:prstGeom>
        </p:spPr>
      </p:pic>
      <p:sp>
        <p:nvSpPr>
          <p:cNvPr id="12" name="Content Placeholder 1"/>
          <p:cNvSpPr>
            <a:spLocks noGrp="1"/>
          </p:cNvSpPr>
          <p:nvPr>
            <p:ph sz="quarter" idx="1"/>
          </p:nvPr>
        </p:nvSpPr>
        <p:spPr>
          <a:xfrm>
            <a:off x="520700" y="3497209"/>
            <a:ext cx="5252027" cy="2469482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Sparse canopy</a:t>
            </a:r>
          </a:p>
          <a:p>
            <a:r>
              <a:rPr lang="en-US" sz="2000" dirty="0" smtClean="0"/>
              <a:t>Transpiration and soil </a:t>
            </a:r>
            <a:r>
              <a:rPr lang="en-US" sz="2000" smtClean="0"/>
              <a:t>evaporation </a:t>
            </a:r>
            <a:r>
              <a:rPr lang="en-US" sz="2000" smtClean="0"/>
              <a:t>are</a:t>
            </a:r>
            <a:r>
              <a:rPr lang="en-US" sz="2000" smtClean="0"/>
              <a:t> </a:t>
            </a:r>
            <a:r>
              <a:rPr lang="en-US" sz="2000" dirty="0" smtClean="0"/>
              <a:t>supported by the same soil water pool</a:t>
            </a:r>
          </a:p>
          <a:p>
            <a:r>
              <a:rPr lang="en-US" sz="2000" dirty="0" smtClean="0"/>
              <a:t>No distinction is made of outgoing shortwave and longwave radiation between the soil and the canopy</a:t>
            </a:r>
          </a:p>
          <a:p>
            <a:r>
              <a:rPr lang="en-US" sz="2000" dirty="0" smtClean="0"/>
              <a:t>Total ET is given by</a:t>
            </a:r>
          </a:p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13" name="Content Placeholder 1"/>
          <p:cNvSpPr txBox="1">
            <a:spLocks/>
          </p:cNvSpPr>
          <p:nvPr/>
        </p:nvSpPr>
        <p:spPr bwMode="auto">
          <a:xfrm>
            <a:off x="6353464" y="3603428"/>
            <a:ext cx="5524500" cy="2469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9088" indent="-319088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5AB81"/>
              </a:buClr>
              <a:buSzPct val="75000"/>
              <a:buFont typeface="Wingdings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/>
              <a:t>Land mosaic</a:t>
            </a:r>
          </a:p>
          <a:p>
            <a:r>
              <a:rPr lang="en-US" sz="2000" dirty="0" smtClean="0"/>
              <a:t>Two land tiles are supported by separate soil water pools</a:t>
            </a:r>
          </a:p>
          <a:p>
            <a:r>
              <a:rPr lang="en-US" sz="2000" dirty="0" smtClean="0"/>
              <a:t>Each tile has its own albedo, outgoing longwave radiation and soil heat flux</a:t>
            </a:r>
          </a:p>
          <a:p>
            <a:r>
              <a:rPr lang="en-US" sz="2000" dirty="0" smtClean="0"/>
              <a:t>Grid mean ET is given by</a:t>
            </a:r>
          </a:p>
          <a:p>
            <a:pPr marL="0" indent="0">
              <a:buFont typeface="Wingdings" charset="2"/>
              <a:buNone/>
            </a:pPr>
            <a:endParaRPr lang="en-US" sz="2000" dirty="0" smtClean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1331" y="5450238"/>
            <a:ext cx="1728219" cy="37947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119418" y="1006764"/>
            <a:ext cx="3519055" cy="25861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01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4320</TotalTime>
  <Words>199</Words>
  <Application>Microsoft Macintosh PowerPoint</Application>
  <PresentationFormat>Widescreen</PresentationFormat>
  <Paragraphs>46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7" baseType="lpstr">
      <vt:lpstr>Arial</vt:lpstr>
      <vt:lpstr>Calibri</vt:lpstr>
      <vt:lpstr>Cambria Math</vt:lpstr>
      <vt:lpstr>Franklin Gothic Book</vt:lpstr>
      <vt:lpstr>Franklin Gothic Medium</vt:lpstr>
      <vt:lpstr>Times New Roman</vt:lpstr>
      <vt:lpstr>Tunga</vt:lpstr>
      <vt:lpstr>Tw Cen MT</vt:lpstr>
      <vt:lpstr>Wingdings</vt:lpstr>
      <vt:lpstr>Wingdings 2</vt:lpstr>
      <vt:lpstr>Median</vt:lpstr>
      <vt:lpstr>Angles</vt:lpstr>
      <vt:lpstr>Energy Balance, evaporation, and surface temperature  4. Two-source model</vt:lpstr>
      <vt:lpstr>Why do we need a two-source model</vt:lpstr>
      <vt:lpstr>Partitioning of net radiation into components</vt:lpstr>
      <vt:lpstr>Two-source model</vt:lpstr>
      <vt:lpstr>Sparse canopy versus land mosaic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491</cp:revision>
  <cp:lastPrinted>2014-01-28T01:06:42Z</cp:lastPrinted>
  <dcterms:created xsi:type="dcterms:W3CDTF">2007-09-17T10:00:58Z</dcterms:created>
  <dcterms:modified xsi:type="dcterms:W3CDTF">2017-11-14T03:19:59Z</dcterms:modified>
</cp:coreProperties>
</file>