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2"/>
  </p:notesMasterIdLst>
  <p:sldIdLst>
    <p:sldId id="440" r:id="rId3"/>
    <p:sldId id="439" r:id="rId4"/>
    <p:sldId id="396" r:id="rId5"/>
    <p:sldId id="444" r:id="rId6"/>
    <p:sldId id="442" r:id="rId7"/>
    <p:sldId id="441" r:id="rId8"/>
    <p:sldId id="443" r:id="rId9"/>
    <p:sldId id="446" r:id="rId10"/>
    <p:sldId id="447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4" autoAdjust="0"/>
    <p:restoredTop sz="50000" autoAdjust="0"/>
  </p:normalViewPr>
  <p:slideViewPr>
    <p:cSldViewPr snapToGrid="0">
      <p:cViewPr varScale="1">
        <p:scale>
          <a:sx n="96" d="100"/>
          <a:sy n="96" d="100"/>
        </p:scale>
        <p:origin x="584" y="16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7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051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118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34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10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821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01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833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8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75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278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649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6/17/17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  <a:cs typeface="+mn-cs"/>
              </a:rPr>
              <a:pPr>
                <a:defRPr/>
              </a:pPr>
              <a:t>6/17/17</a:t>
            </a:fld>
            <a:endParaRPr lang="en-US"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  <a:cs typeface="+mn-cs"/>
              </a:rPr>
              <a:pPr/>
              <a:t>‹#›</a:t>
            </a:fld>
            <a:endParaRPr lang="en-US" altLang="en-US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765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Introduction: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Review of useful concepts and terminology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2170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Fundamental principles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574358" y="1563825"/>
            <a:ext cx="11114059" cy="4525963"/>
          </a:xfrm>
        </p:spPr>
        <p:txBody>
          <a:bodyPr/>
          <a:lstStyle/>
          <a:p>
            <a:pPr eaLnBrk="1" hangingPunct="1">
              <a:buFont typeface="Wingdings" charset="2"/>
              <a:buChar char="Ø"/>
            </a:pPr>
            <a:r>
              <a:rPr lang="en-US" altLang="en-US" sz="2800" dirty="0" smtClean="0"/>
              <a:t>Conservation of </a:t>
            </a:r>
            <a:r>
              <a:rPr lang="en-US" altLang="en-US" sz="2800" dirty="0"/>
              <a:t>momentum: T</a:t>
            </a:r>
            <a:r>
              <a:rPr lang="en-US" altLang="en-US" sz="2800" dirty="0" smtClean="0"/>
              <a:t>he </a:t>
            </a:r>
            <a:r>
              <a:rPr lang="en-US" altLang="en-US" sz="2800" dirty="0"/>
              <a:t>time rate of change of the </a:t>
            </a:r>
            <a:r>
              <a:rPr lang="en-US" altLang="en-US" sz="2800" dirty="0" smtClean="0"/>
              <a:t>momentum of </a:t>
            </a:r>
            <a:r>
              <a:rPr lang="en-US" altLang="en-US" sz="2800" dirty="0"/>
              <a:t>an </a:t>
            </a:r>
            <a:r>
              <a:rPr lang="en-US" altLang="en-US" sz="2800" dirty="0" smtClean="0"/>
              <a:t>object is </a:t>
            </a:r>
            <a:r>
              <a:rPr lang="en-US" altLang="en-US" sz="2800" dirty="0"/>
              <a:t>equal to the sum of all the forces experienced by the </a:t>
            </a:r>
            <a:r>
              <a:rPr lang="en-US" altLang="en-US" sz="2800" dirty="0" smtClean="0"/>
              <a:t>object.</a:t>
            </a:r>
            <a:endParaRPr lang="en-US" altLang="en-US" sz="2800" dirty="0"/>
          </a:p>
          <a:p>
            <a:pPr eaLnBrk="1" hangingPunct="1">
              <a:buFont typeface="Wingdings" charset="2"/>
              <a:buChar char="Ø"/>
            </a:pPr>
            <a:r>
              <a:rPr lang="en-US" altLang="en-US" sz="2800" dirty="0" smtClean="0"/>
              <a:t>Conservation of mass: Mass cannot be created or destroyed in a closed system in absence of chemical transformation.   </a:t>
            </a:r>
            <a:endParaRPr lang="en-US" altLang="en-US" sz="2800" dirty="0"/>
          </a:p>
          <a:p>
            <a:pPr eaLnBrk="1" hangingPunct="1">
              <a:buFont typeface="Wingdings" charset="2"/>
              <a:buChar char="Ø"/>
            </a:pPr>
            <a:r>
              <a:rPr lang="en-US" altLang="en-US" sz="2800" dirty="0" smtClean="0"/>
              <a:t>Conservation of energy: Energy can be transformed from one form to another but cannot be created or destroyed. </a:t>
            </a:r>
          </a:p>
          <a:p>
            <a:pPr eaLnBrk="1" hangingPunct="1">
              <a:buFont typeface="Wingdings" charset="2"/>
              <a:buChar char="Ø"/>
            </a:pPr>
            <a:r>
              <a:rPr lang="en-US" altLang="en-US" sz="2800" dirty="0" smtClean="0"/>
              <a:t>The ideal gas law: expresses the relationship between volume, pressure and temperature of an ideal gas.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3220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Fundamental equations vs parameterizations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34886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Fundamental equations: express relationships between different state or process variables on the basis of one or more fundamental principles.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800" dirty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8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800" dirty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Parameterizations</a:t>
            </a:r>
            <a:r>
              <a:rPr lang="en-US" altLang="en-US" sz="2800" dirty="0"/>
              <a:t>: </a:t>
            </a:r>
            <a:r>
              <a:rPr lang="en-US" altLang="en-US" sz="2800" dirty="0" smtClean="0"/>
              <a:t>are empirical expressions that </a:t>
            </a:r>
            <a:r>
              <a:rPr lang="en-US" altLang="en-US" sz="2800" dirty="0"/>
              <a:t>capture our understanding on how </a:t>
            </a:r>
            <a:r>
              <a:rPr lang="en-US" altLang="en-US" sz="2800" dirty="0" smtClean="0"/>
              <a:t>certain variables should be related to each other; cannot be derived from fundamental principles.</a:t>
            </a:r>
            <a:endParaRPr lang="en-US" alt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569" y="3496382"/>
            <a:ext cx="2985522" cy="347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719" y="3338647"/>
            <a:ext cx="2683770" cy="6629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331" y="5991712"/>
            <a:ext cx="1559055" cy="5806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776" y="6092296"/>
            <a:ext cx="2130557" cy="379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2397" y="2971800"/>
            <a:ext cx="2892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Surface energy balance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38826" y="2971800"/>
            <a:ext cx="413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Vertical velocity vs flow divergence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337583" y="5513615"/>
            <a:ext cx="3188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Momentum flux vs velocity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633484" y="5513615"/>
            <a:ext cx="5112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Heat flux at the ABL top and at the surface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147083" y="2922813"/>
            <a:ext cx="3216727" cy="1094015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00726" y="2841171"/>
            <a:ext cx="4180114" cy="1306285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86271" y="5486401"/>
            <a:ext cx="4229100" cy="12083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40953" y="5459187"/>
            <a:ext cx="5007429" cy="12083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Scalars versus vectors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747" name="Rectangle 3"/>
              <p:cNvSpPr>
                <a:spLocks noGrp="1" noChangeArrowheads="1"/>
              </p:cNvSpPr>
              <p:nvPr>
                <p:ph sz="quarter" idx="1"/>
              </p:nvPr>
            </p:nvSpPr>
            <p:spPr>
              <a:xfrm>
                <a:off x="58962" y="1613452"/>
                <a:ext cx="11491464" cy="4495800"/>
              </a:xfrm>
            </p:spPr>
            <p:txBody>
              <a:bodyPr/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800" dirty="0" smtClean="0"/>
                  <a:t>Scalars are variables that measure the magnitude or amount of a property and are fully described by a numerical value. </a:t>
                </a:r>
              </a:p>
              <a:p>
                <a:pPr marL="1265237" lvl="2" indent="-533400" eaLnBrk="1" hangingPunct="1">
                  <a:lnSpc>
                    <a:spcPct val="90000"/>
                  </a:lnSpc>
                </a:pPr>
                <a:r>
                  <a:rPr lang="en-US" altLang="en-US" sz="2500" dirty="0" smtClean="0"/>
                  <a:t>Examples: air temperature </a:t>
                </a:r>
                <a:r>
                  <a:rPr lang="en-US" altLang="en-US" sz="25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T</a:t>
                </a:r>
                <a:r>
                  <a:rPr lang="en-US" altLang="en-US" sz="2500" dirty="0" smtClean="0"/>
                  <a:t>, water vapor mixing ratio </a:t>
                </a:r>
                <a:r>
                  <a:rPr lang="en-US" altLang="en-US" sz="2500" i="1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s</a:t>
                </a:r>
                <a:r>
                  <a:rPr lang="en-US" altLang="en-US" sz="2500" baseline="-250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v</a:t>
                </a:r>
                <a:r>
                  <a:rPr lang="en-US" altLang="en-US" sz="2500" dirty="0" smtClean="0"/>
                  <a:t>, carbon dioxide mass density </a:t>
                </a:r>
                <a:r>
                  <a:rPr lang="en-US" altLang="en-US" sz="2500" i="1" dirty="0" err="1" smtClean="0">
                    <a:latin typeface="Symbol" charset="2"/>
                    <a:ea typeface="Symbol" charset="2"/>
                    <a:cs typeface="Symbol" charset="2"/>
                  </a:rPr>
                  <a:t>r</a:t>
                </a:r>
                <a:r>
                  <a:rPr lang="en-US" altLang="en-US" sz="2500" baseline="-250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c</a:t>
                </a:r>
                <a:r>
                  <a:rPr lang="en-US" altLang="en-US" sz="2500" dirty="0" smtClean="0"/>
                  <a:t>, wavelength </a:t>
                </a:r>
                <a:r>
                  <a:rPr lang="en-US" altLang="en-US" sz="2500" i="1" dirty="0" smtClean="0">
                    <a:latin typeface="Symbol" charset="2"/>
                    <a:ea typeface="Symbol" charset="2"/>
                    <a:cs typeface="Symbol" charset="2"/>
                  </a:rPr>
                  <a:t>l</a:t>
                </a:r>
                <a:r>
                  <a:rPr lang="en-US" altLang="en-US" sz="2500" dirty="0" smtClean="0"/>
                  <a:t>.</a:t>
                </a:r>
              </a:p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altLang="en-US" sz="2800" dirty="0" smtClean="0"/>
                  <a:t>Vectors are variables that are fully described by both a magnitude and a direction.  </a:t>
                </a:r>
              </a:p>
              <a:p>
                <a:pPr marL="1265237" lvl="2" indent="-533400" eaLnBrk="1" hangingPunct="1">
                  <a:lnSpc>
                    <a:spcPct val="90000"/>
                  </a:lnSpc>
                </a:pPr>
                <a:r>
                  <a:rPr lang="en-US" altLang="en-US" sz="2500" dirty="0" smtClean="0"/>
                  <a:t>Examples: air velocity </a:t>
                </a:r>
                <a:r>
                  <a:rPr lang="en-US" altLang="en-US" sz="25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v</a:t>
                </a:r>
                <a:r>
                  <a:rPr lang="en-US" altLang="en-US" sz="25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en-US" sz="2500" dirty="0" smtClean="0"/>
                  <a:t>=</a:t>
                </a:r>
                <a:r>
                  <a:rPr lang="en-US" altLang="en-US" sz="25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{</a:t>
                </a:r>
                <a:r>
                  <a:rPr lang="en-US" altLang="en-US" sz="2500" i="1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u</a:t>
                </a:r>
                <a:r>
                  <a:rPr lang="en-US" altLang="en-US" sz="25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,</a:t>
                </a:r>
                <a:r>
                  <a:rPr lang="en-US" altLang="en-US" sz="2500" i="1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v</a:t>
                </a:r>
                <a:r>
                  <a:rPr lang="en-US" altLang="en-US" sz="25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,</a:t>
                </a:r>
                <a:r>
                  <a:rPr lang="en-US" altLang="en-US" sz="2500" i="1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w</a:t>
                </a:r>
                <a:r>
                  <a:rPr lang="en-US" altLang="en-US" sz="25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}</a:t>
                </a:r>
                <a:r>
                  <a:rPr lang="en-US" altLang="en-US" sz="2500" dirty="0" smtClean="0"/>
                  <a:t>; </a:t>
                </a:r>
                <a:r>
                  <a:rPr lang="en-US" altLang="en-US" sz="2500" dirty="0" smtClean="0"/>
                  <a:t>gradient </a:t>
                </a:r>
                <a:r>
                  <a:rPr lang="en-US" altLang="en-US" sz="2500" dirty="0" smtClean="0"/>
                  <a:t>variable </a:t>
                </a:r>
                <a14:m>
                  <m:oMath xmlns:m="http://schemas.openxmlformats.org/officeDocument/2006/math">
                    <m:r>
                      <a:rPr lang="en-US" altLang="en-US" sz="25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∇</m:t>
                    </m:r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𝑇</m:t>
                    </m:r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={</m:t>
                    </m:r>
                    <m:f>
                      <m:fPr>
                        <m:ctrlP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num>
                      <m:den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den>
                    </m:f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f>
                      <m:fPr>
                        <m:ctrlP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num>
                      <m:den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den>
                    </m:f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f>
                      <m:fPr>
                        <m:ctrlP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num>
                      <m:den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altLang="en-US" sz="25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den>
                    </m:f>
                    <m:r>
                      <a:rPr lang="en-US" altLang="en-US" sz="25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}</m:t>
                    </m:r>
                  </m:oMath>
                </a14:m>
                <a:r>
                  <a:rPr lang="en-US" altLang="en-US" sz="2500" dirty="0" smtClean="0"/>
                  <a:t>; forces; flux variables. </a:t>
                </a:r>
                <a:endParaRPr lang="en-US" altLang="en-US" sz="2500" dirty="0"/>
              </a:p>
            </p:txBody>
          </p:sp>
        </mc:Choice>
        <mc:Fallback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8962" y="1613452"/>
                <a:ext cx="11491464" cy="4495800"/>
              </a:xfrm>
              <a:blipFill rotWithShape="0">
                <a:blip r:embed="rId2"/>
                <a:stretch>
                  <a:fillRect t="-2442" r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1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State variables versus process variables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188" y="1639957"/>
            <a:ext cx="11029949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State variables are scalars; they describe physical or chemical conditions of the boundary layer.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Process variables describe one or more dynamic aspects of the boundary layer, usually involving the movement and transport of materials, momentum or energy.  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0532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Active versus passive scalars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4714" y="1586948"/>
            <a:ext cx="11480938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Active scalars (temperature, humidity, aerosol concentration) affect the dynamic aspect of boundary layer</a:t>
            </a:r>
            <a:r>
              <a:rPr lang="en-US" altLang="en-US" sz="2800" dirty="0"/>
              <a:t>. </a:t>
            </a:r>
            <a:r>
              <a:rPr lang="en-US" altLang="en-US" sz="2800" dirty="0" smtClean="0"/>
              <a:t>Equations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motion should include their </a:t>
            </a:r>
            <a:r>
              <a:rPr lang="en-US" altLang="en-US" sz="2800" dirty="0" smtClean="0"/>
              <a:t>dynamic effects.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Temperature change </a:t>
            </a:r>
            <a:r>
              <a:rPr lang="en-US" altLang="en-US" sz="2500" dirty="0" smtClean="0">
                <a:sym typeface="Wingdings"/>
              </a:rPr>
              <a:t> density change  change in air stability (and pressure gradient)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>
                <a:sym typeface="Wingdings"/>
              </a:rPr>
              <a:t>Humidity change  density change (and phase change)  change in air stability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>
                <a:sym typeface="Wingdings"/>
              </a:rPr>
              <a:t>Aerosols  absorption and emission of radiation  temperature change</a:t>
            </a:r>
            <a:endParaRPr lang="en-US" altLang="en-US" sz="25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Passive scalars (e.g., trace gas concentrations) have not dynamic consequences. They are omitted in the equations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motion.</a:t>
            </a:r>
            <a:r>
              <a:rPr lang="en-US" altLang="en-US" sz="2800" dirty="0" smtClean="0"/>
              <a:t> 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3570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Sign convention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30693" y="1573695"/>
            <a:ext cx="11531220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/>
              <a:t>Some scalar quantities are always positive. Others can be positive or negative. In the latter case, the sign is determined by the reference state used for </a:t>
            </a:r>
            <a:r>
              <a:rPr lang="en-US" altLang="en-US" sz="2800" dirty="0" smtClean="0"/>
              <a:t>that scalar.</a:t>
            </a:r>
            <a:endParaRPr lang="en-US" altLang="en-US" sz="2800" dirty="0"/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/>
              <a:t>Water vapor mixing ratio is always positive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/>
              <a:t>Air temperature can be positive or negative (-7</a:t>
            </a:r>
            <a:r>
              <a:rPr lang="en-US" altLang="en-US" sz="2500" baseline="30000" dirty="0"/>
              <a:t>o</a:t>
            </a:r>
            <a:r>
              <a:rPr lang="en-US" altLang="en-US" sz="2500" dirty="0"/>
              <a:t>C versus 10</a:t>
            </a:r>
            <a:r>
              <a:rPr lang="en-US" altLang="en-US" sz="2500" baseline="30000" dirty="0"/>
              <a:t>o</a:t>
            </a:r>
            <a:r>
              <a:rPr lang="en-US" altLang="en-US" sz="2500" dirty="0"/>
              <a:t>C)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Components of a vector quantity can be positive or negative. The sign is meaningful only if the reference coordinate is known (thus the sign convention).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A vertical velocity of -0.05 m s</a:t>
            </a:r>
            <a:r>
              <a:rPr lang="en-US" altLang="en-US" sz="2500" baseline="30000" dirty="0" smtClean="0"/>
              <a:t>-1</a:t>
            </a:r>
            <a:r>
              <a:rPr lang="en-US" altLang="en-US" sz="2500" dirty="0" smtClean="0"/>
              <a:t>.</a:t>
            </a:r>
            <a:endParaRPr lang="en-U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84960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Number sense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73695"/>
            <a:ext cx="11807687" cy="5065644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All quantities should carry proper units (unless they are dimensionless). We use international system of unit. 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200" dirty="0" smtClean="0"/>
              <a:t>CO</a:t>
            </a:r>
            <a:r>
              <a:rPr lang="en-US" altLang="en-US" sz="2200" baseline="-25000" dirty="0" smtClean="0"/>
              <a:t>2</a:t>
            </a:r>
            <a:r>
              <a:rPr lang="en-US" altLang="en-US" sz="2200" dirty="0" smtClean="0"/>
              <a:t> mass mixing ratio 700 </a:t>
            </a:r>
            <a:r>
              <a:rPr lang="en-US" altLang="en-US" sz="22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altLang="en-US" sz="2200" dirty="0"/>
              <a:t>g</a:t>
            </a:r>
            <a:r>
              <a:rPr lang="en-US" altLang="en-US" sz="2200" dirty="0" smtClean="0"/>
              <a:t> g</a:t>
            </a:r>
            <a:r>
              <a:rPr lang="en-US" altLang="en-US" sz="2200" baseline="30000" dirty="0" smtClean="0"/>
              <a:t>-1</a:t>
            </a:r>
            <a:r>
              <a:rPr lang="en-US" altLang="en-US" sz="2200" dirty="0" smtClean="0"/>
              <a:t> 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Bowen ratio 0.75</a:t>
            </a:r>
            <a:endParaRPr lang="en-US" altLang="en-US" sz="25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/>
              <a:t>Quantities in the boundary layer are constrained by physical and biological limits. It is important to develop a sense of their valid range of variations.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/>
              <a:t>Net radiation of a natural surface: -100 to 800 W m</a:t>
            </a:r>
            <a:r>
              <a:rPr lang="en-US" altLang="en-US" sz="2500" baseline="30000" dirty="0"/>
              <a:t>-2</a:t>
            </a:r>
            <a:r>
              <a:rPr lang="en-US" altLang="en-US" sz="2500" dirty="0"/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Use measurement precision to decide the number of significant digits and number of decimal places you should report. 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Air temperature: 274.1 K, 274.15 K, 274.1543 K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Annual CO</a:t>
            </a:r>
            <a:r>
              <a:rPr lang="en-US" altLang="en-US" sz="2500" baseline="-25000" dirty="0" smtClean="0"/>
              <a:t>2</a:t>
            </a:r>
            <a:r>
              <a:rPr lang="en-US" altLang="en-US" sz="2500" dirty="0" smtClean="0"/>
              <a:t> flux: -230 g C m</a:t>
            </a:r>
            <a:r>
              <a:rPr lang="en-US" altLang="en-US" sz="2500" baseline="30000" dirty="0" smtClean="0"/>
              <a:t>-2</a:t>
            </a:r>
            <a:r>
              <a:rPr lang="en-US" altLang="en-US" sz="2500" dirty="0" smtClean="0"/>
              <a:t> y</a:t>
            </a:r>
            <a:r>
              <a:rPr lang="en-US" altLang="en-US" sz="2500" baseline="30000" dirty="0" smtClean="0"/>
              <a:t>-1</a:t>
            </a:r>
            <a:r>
              <a:rPr lang="en-US" altLang="en-US" sz="2500" dirty="0" smtClean="0"/>
              <a:t>, -231g C m</a:t>
            </a:r>
            <a:r>
              <a:rPr lang="en-US" altLang="en-US" sz="2500" baseline="30000" dirty="0" smtClean="0"/>
              <a:t>-2</a:t>
            </a:r>
            <a:r>
              <a:rPr lang="en-US" altLang="en-US" sz="2500" dirty="0" smtClean="0"/>
              <a:t> y</a:t>
            </a:r>
            <a:r>
              <a:rPr lang="en-US" altLang="en-US" sz="2500" baseline="30000" dirty="0" smtClean="0"/>
              <a:t>-1</a:t>
            </a:r>
            <a:r>
              <a:rPr lang="en-US" altLang="en-US" sz="2500" dirty="0" smtClean="0"/>
              <a:t>, 231.6 g C m</a:t>
            </a:r>
            <a:r>
              <a:rPr lang="en-US" altLang="en-US" sz="2500" baseline="30000" dirty="0" smtClean="0"/>
              <a:t>-2</a:t>
            </a:r>
            <a:r>
              <a:rPr lang="en-US" altLang="en-US" sz="2500" dirty="0" smtClean="0"/>
              <a:t> y</a:t>
            </a:r>
            <a:r>
              <a:rPr lang="en-US" altLang="en-US" sz="2500" baseline="30000" dirty="0" smtClean="0"/>
              <a:t>-1</a:t>
            </a:r>
            <a:endParaRPr lang="en-US" altLang="en-US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251336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Partial derivative versus total derivative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6140" y="1534885"/>
            <a:ext cx="11819437" cy="4513218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Variables in the boundary layer are generally functions of time and space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8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8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Partial derivative with respect to time: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8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10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Total derivative with respect to time: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800" dirty="0" smtClean="0"/>
          </a:p>
          <a:p>
            <a:pPr marL="990600" lvl="1" indent="-533400" eaLnBrk="1" hangingPunct="1">
              <a:lnSpc>
                <a:spcPct val="90000"/>
              </a:lnSpc>
            </a:pPr>
            <a:endParaRPr lang="en-US" altLang="en-US" sz="28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altLang="en-US" sz="2800" dirty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General relationship: </a:t>
            </a:r>
            <a:endParaRPr lang="en-US" alt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770" y="2044555"/>
            <a:ext cx="4882906" cy="4693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8421" y="2788265"/>
            <a:ext cx="438912" cy="7863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6897" y="3934968"/>
            <a:ext cx="5053594" cy="1633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5387" y="5627041"/>
            <a:ext cx="3944120" cy="9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634</Words>
  <Application>Microsoft Macintosh PowerPoint</Application>
  <PresentationFormat>Widescreen</PresentationFormat>
  <Paragraphs>58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Cambria Math</vt:lpstr>
      <vt:lpstr>Franklin Gothic Book</vt:lpstr>
      <vt:lpstr>Franklin Gothic Medium</vt:lpstr>
      <vt:lpstr>Symbol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Introduction:   2. Review of useful concepts and terminology  </vt:lpstr>
      <vt:lpstr>Fundamental principles</vt:lpstr>
      <vt:lpstr>Fundamental equations vs parameterizations</vt:lpstr>
      <vt:lpstr>Scalars versus vectors</vt:lpstr>
      <vt:lpstr>State variables versus process variables </vt:lpstr>
      <vt:lpstr>Active versus passive scalars in the boundary layer</vt:lpstr>
      <vt:lpstr>Sign convention</vt:lpstr>
      <vt:lpstr>Number sense</vt:lpstr>
      <vt:lpstr>Partial derivative versus total derivative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358</cp:revision>
  <cp:lastPrinted>2014-01-28T01:06:42Z</cp:lastPrinted>
  <dcterms:created xsi:type="dcterms:W3CDTF">2007-09-17T10:00:58Z</dcterms:created>
  <dcterms:modified xsi:type="dcterms:W3CDTF">2017-06-18T01:05:57Z</dcterms:modified>
</cp:coreProperties>
</file>