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4058" r:id="rId2"/>
  </p:sldMasterIdLst>
  <p:notesMasterIdLst>
    <p:notesMasterId r:id="rId9"/>
  </p:notesMasterIdLst>
  <p:sldIdLst>
    <p:sldId id="439" r:id="rId3"/>
    <p:sldId id="488" r:id="rId4"/>
    <p:sldId id="530" r:id="rId5"/>
    <p:sldId id="526" r:id="rId6"/>
    <p:sldId id="527" r:id="rId7"/>
    <p:sldId id="519" r:id="rId8"/>
  </p:sldIdLst>
  <p:sldSz cx="12192000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23" userDrawn="1">
          <p15:clr>
            <a:srgbClr val="A4A3A4"/>
          </p15:clr>
        </p15:guide>
        <p15:guide id="2" pos="38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FC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89" autoAdjust="0"/>
    <p:restoredTop sz="92321" autoAdjust="0"/>
  </p:normalViewPr>
  <p:slideViewPr>
    <p:cSldViewPr snapToGrid="0">
      <p:cViewPr varScale="1">
        <p:scale>
          <a:sx n="80" d="100"/>
          <a:sy n="80" d="100"/>
        </p:scale>
        <p:origin x="-1360" y="352"/>
      </p:cViewPr>
      <p:guideLst>
        <p:guide orient="horz" pos="1323"/>
        <p:guide pos="3849"/>
      </p:guideLst>
    </p:cSldViewPr>
  </p:slideViewPr>
  <p:outlineViewPr>
    <p:cViewPr>
      <p:scale>
        <a:sx n="33" d="100"/>
        <a:sy n="33" d="100"/>
      </p:scale>
      <p:origin x="0" y="-10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1" d="100"/>
        <a:sy n="4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notesMaster" Target="notesMasters/notesMaster1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8360AE7D-5D25-EA42-88F4-191AF31132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89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C3F7944B-8D25-45BB-A622-1DF692FE1BF6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07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E60A80BC-895C-E644-992F-763AEB1B43BC}" type="datetimeFigureOut">
              <a:rPr lang="en-US" altLang="en-US"/>
              <a:pPr/>
              <a:t>11/27/17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3E54D62E-DA59-3443-B6C4-FF7B2DB1D3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3234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" y="5048250"/>
            <a:ext cx="4762500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705101" y="0"/>
            <a:ext cx="9486900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94929" y="1717501"/>
            <a:ext cx="73152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524639" y="2180529"/>
            <a:ext cx="8128727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B4A7F95-5D05-4E29-95BA-6C3B579174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078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84BEF054-99BD-47BC-91FC-8C14C40C8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61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FE3E0B68-1393-45C7-8557-2A07A8A62D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127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089484" y="1730403"/>
            <a:ext cx="7531497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616370" y="2470926"/>
            <a:ext cx="8681508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CA936FB2-5D60-46A7-94B0-F5DFBC704B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1695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4D47BCB0-17FD-4878-99EF-49E61FFDFE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738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92532" y="1726738"/>
            <a:ext cx="7534656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621536" y="2468304"/>
            <a:ext cx="8680704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D6C4B6F1-8F3F-4BE4-875B-3F77FCF14F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8440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6688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17313B19-591F-473D-A2A5-217A696CDD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532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2200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6688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6688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2A090A51-A406-4130-A9AE-D968176118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417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6AEA3484-D2A5-490F-9723-5283C07524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522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9B1B57A-BC90-4C68-B309-BE07B0F817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3638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5400000">
            <a:off x="1720851" y="-1720850"/>
            <a:ext cx="6858000" cy="1029970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46573" y="1576104"/>
            <a:ext cx="694944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2737" y="2618913"/>
            <a:ext cx="507703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730605" y="2253385"/>
            <a:ext cx="7726347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fld id="{F0B07E6F-64BA-4EF0-89C3-A2D264EC8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1890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Relationship Id="rId9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812800" y="228600"/>
            <a:ext cx="10871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817033" y="1600201"/>
            <a:ext cx="10871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775F55"/>
                </a:solidFill>
              </a:defRPr>
            </a:lvl1pPr>
          </a:lstStyle>
          <a:p>
            <a:fld id="{ADAE5F0D-EE0A-5F44-965A-ACBBBAA19A82}" type="datetimeFigureOut">
              <a:rPr lang="en-US" altLang="en-US"/>
              <a:pPr/>
              <a:t>11/27/17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1" y="6248401"/>
            <a:ext cx="722841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775F55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12192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7400" y="1279525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9"/>
            <a:ext cx="7112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fld id="{5AE03BC1-6732-6441-ABFF-6AE1B7A8869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4233" y="5051426"/>
            <a:ext cx="4766733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117" y="5051426"/>
            <a:ext cx="12194117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434" y="365126"/>
            <a:ext cx="10028767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6434" y="1100138"/>
            <a:ext cx="10028767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68818" y="5870576"/>
            <a:ext cx="2901949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2963240F-FC65-44ED-9421-7AA0FB0CC610}" type="datetimeFigureOut">
              <a:rPr lang="en-US">
                <a:ea typeface="+mn-ea"/>
              </a:rPr>
              <a:pPr>
                <a:defRPr/>
              </a:pPr>
              <a:t>11/27/17</a:t>
            </a:fld>
            <a:endParaRPr lang="en-US"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90533" y="6284914"/>
            <a:ext cx="62992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 cap="all" spc="200" baseline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170614"/>
            <a:ext cx="670984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wrap="square" lIns="9144" tIns="9144" rIns="9144" bIns="9144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60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A10E68A-56B7-4236-87C2-2C44A52A1FFC}" type="slidenum">
              <a:rPr lang="en-US" altLang="en-US" smtClean="0">
                <a:ea typeface="+mn-ea"/>
              </a:rPr>
              <a:pPr/>
              <a:t>‹#›</a:t>
            </a:fld>
            <a:endParaRPr lang="en-US" altLang="en-US" smtClean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5580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Arial" panose="020B0604020202020204" pitchFamily="34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jpe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9" Type="http://schemas.openxmlformats.org/officeDocument/2006/relationships/image" Target="../media/image12.png"/><Relationship Id="rId10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jpeg"/><Relationship Id="rId3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2.jpeg"/><Relationship Id="rId3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735013" y="1905000"/>
            <a:ext cx="11023600" cy="2628900"/>
          </a:xfrm>
        </p:spPr>
        <p:txBody>
          <a:bodyPr/>
          <a:lstStyle/>
          <a:p>
            <a:r>
              <a:rPr lang="en-US" sz="3600" dirty="0" smtClean="0"/>
              <a:t>Budgets of energy and masses in the boundary layer</a:t>
            </a:r>
            <a:br>
              <a:rPr lang="en-US" sz="3600" dirty="0" smtClean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dirty="0"/>
              <a:t>3</a:t>
            </a:r>
            <a:r>
              <a:rPr lang="en-US" dirty="0" smtClean="0"/>
              <a:t>. ABL heat budget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815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54627" y="1632619"/>
            <a:ext cx="7574973" cy="4582444"/>
          </a:xfrm>
        </p:spPr>
        <p:txBody>
          <a:bodyPr/>
          <a:lstStyle/>
          <a:p>
            <a:r>
              <a:rPr lang="en-US" sz="2400" dirty="0" smtClean="0"/>
              <a:t>Heat budget</a:t>
            </a:r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ABL growth</a:t>
            </a:r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Coupling with the surface</a:t>
            </a:r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Basic equations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8893" y="3442952"/>
            <a:ext cx="2487174" cy="90221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3841" y="2183232"/>
            <a:ext cx="3462536" cy="7680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4046" y="4999089"/>
            <a:ext cx="2365252" cy="88392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1868872"/>
            <a:ext cx="10972800" cy="4572000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8292050" y="2441610"/>
            <a:ext cx="9227578" cy="745864"/>
            <a:chOff x="2568510" y="2474947"/>
            <a:chExt cx="9227578" cy="745864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568510" y="2474947"/>
              <a:ext cx="886970" cy="649226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132712" y="2568319"/>
              <a:ext cx="941834" cy="576074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0899974" y="2672169"/>
              <a:ext cx="896114" cy="548642"/>
            </a:xfrm>
            <a:prstGeom prst="rect">
              <a:avLst/>
            </a:prstGeom>
          </p:spPr>
        </p:pic>
      </p:grpSp>
      <p:sp>
        <p:nvSpPr>
          <p:cNvPr id="15" name="Down Arrow 14"/>
          <p:cNvSpPr/>
          <p:nvPr/>
        </p:nvSpPr>
        <p:spPr>
          <a:xfrm>
            <a:off x="9090234" y="3479034"/>
            <a:ext cx="214313" cy="22482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wn Arrow 15"/>
          <p:cNvSpPr/>
          <p:nvPr/>
        </p:nvSpPr>
        <p:spPr>
          <a:xfrm>
            <a:off x="16919684" y="3350502"/>
            <a:ext cx="214313" cy="21431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wn Arrow 16"/>
          <p:cNvSpPr/>
          <p:nvPr/>
        </p:nvSpPr>
        <p:spPr>
          <a:xfrm>
            <a:off x="16919684" y="5300171"/>
            <a:ext cx="214313" cy="21431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/>
          <p:cNvSpPr/>
          <p:nvPr/>
        </p:nvSpPr>
        <p:spPr>
          <a:xfrm flipV="1">
            <a:off x="12999325" y="5436806"/>
            <a:ext cx="214313" cy="21431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own Arrow 18"/>
          <p:cNvSpPr/>
          <p:nvPr/>
        </p:nvSpPr>
        <p:spPr>
          <a:xfrm flipV="1">
            <a:off x="12999325" y="3334737"/>
            <a:ext cx="214313" cy="21431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own Arrow 19"/>
          <p:cNvSpPr/>
          <p:nvPr/>
        </p:nvSpPr>
        <p:spPr>
          <a:xfrm flipV="1">
            <a:off x="9115753" y="5463082"/>
            <a:ext cx="214313" cy="21431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0687050" y="762000"/>
            <a:ext cx="6972300" cy="5619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21366" y="5243322"/>
            <a:ext cx="871730" cy="43891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359718" y="3350502"/>
            <a:ext cx="950978" cy="432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70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54627" y="1632619"/>
            <a:ext cx="10775373" cy="4582444"/>
          </a:xfrm>
        </p:spPr>
        <p:txBody>
          <a:bodyPr/>
          <a:lstStyle/>
          <a:p>
            <a:r>
              <a:rPr lang="en-US" sz="2400" dirty="0" smtClean="0"/>
              <a:t>We have three basic equations but five unknowns: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We need two more equations to close the system</a:t>
            </a:r>
          </a:p>
          <a:p>
            <a:pPr marL="0" indent="0">
              <a:buNone/>
            </a:pPr>
            <a:endParaRPr lang="en-US" sz="800" dirty="0" smtClean="0"/>
          </a:p>
          <a:p>
            <a:r>
              <a:rPr lang="en-US" sz="2400" dirty="0" smtClean="0"/>
              <a:t>The first additional equation, derived from energy conservation of the free atmosphere, predicts time change of the strength of the capping inversion</a:t>
            </a:r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The second additional equation is a parameterization of the entrainment heat flux</a:t>
            </a:r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Additional equations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725383" y="2101342"/>
            <a:ext cx="3653249" cy="438912"/>
            <a:chOff x="1725383" y="2260092"/>
            <a:chExt cx="3653249" cy="438912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25383" y="2260092"/>
              <a:ext cx="3200406" cy="438912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82392" y="2351532"/>
              <a:ext cx="396240" cy="347472"/>
            </a:xfrm>
            <a:prstGeom prst="rect">
              <a:avLst/>
            </a:prstGeom>
          </p:spPr>
        </p:pic>
      </p:grpSp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0073" y="4079819"/>
            <a:ext cx="3730760" cy="804674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40336" y="5535384"/>
            <a:ext cx="2840742" cy="548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965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Drivers of the capping inversion strength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" y="3048000"/>
            <a:ext cx="10972800" cy="3657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4173" y="1527119"/>
            <a:ext cx="3730760" cy="80467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70100" y="3009900"/>
            <a:ext cx="136870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ABL growth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041900" y="2946400"/>
            <a:ext cx="232627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Subsidence warming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610600" y="2984500"/>
            <a:ext cx="222798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Warming of the ABL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073400" y="1574800"/>
            <a:ext cx="520700" cy="6985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>
            <a:stCxn id="11" idx="2"/>
          </p:cNvCxnSpPr>
          <p:nvPr/>
        </p:nvCxnSpPr>
        <p:spPr>
          <a:xfrm flipH="1">
            <a:off x="2870200" y="2273300"/>
            <a:ext cx="463550" cy="74930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721100" y="1651000"/>
            <a:ext cx="520700" cy="6985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>
            <a:stCxn id="15" idx="2"/>
          </p:cNvCxnSpPr>
          <p:nvPr/>
        </p:nvCxnSpPr>
        <p:spPr>
          <a:xfrm>
            <a:off x="3981450" y="2349500"/>
            <a:ext cx="1403350" cy="62230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4673600" y="1524000"/>
            <a:ext cx="520700" cy="7874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>
            <a:stCxn id="18" idx="2"/>
          </p:cNvCxnSpPr>
          <p:nvPr/>
        </p:nvCxnSpPr>
        <p:spPr>
          <a:xfrm>
            <a:off x="4933950" y="2311400"/>
            <a:ext cx="3778250" cy="787400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375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Two models of ABL growth 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00" y="2181412"/>
            <a:ext cx="10972800" cy="73152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11200" y="5686611"/>
            <a:ext cx="11480800" cy="33625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586335" y="5280212"/>
            <a:ext cx="461665" cy="83612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dirty="0" smtClean="0"/>
              <a:t>sunrise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303736" y="5229412"/>
            <a:ext cx="738664" cy="106695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dirty="0" smtClean="0"/>
              <a:t>Late </a:t>
            </a:r>
          </a:p>
          <a:p>
            <a:r>
              <a:rPr lang="en-US" dirty="0" smtClean="0"/>
              <a:t>afternoon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3819" y="3963038"/>
            <a:ext cx="3389382" cy="91440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0302" y="1938586"/>
            <a:ext cx="4620778" cy="1011938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 flipH="1">
            <a:off x="3314700" y="2930712"/>
            <a:ext cx="1536700" cy="13843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3556000" y="4429312"/>
            <a:ext cx="1587500" cy="2413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0153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7953" y="130885"/>
            <a:ext cx="9875520" cy="6583680"/>
          </a:xfrm>
          <a:prstGeom prst="rect">
            <a:avLst/>
          </a:prstGeom>
        </p:spPr>
      </p:pic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Measuring ABL height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1026" name="Picture 2" descr="radiosond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104" y="1687792"/>
            <a:ext cx="3638550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4800" y="6488668"/>
            <a:ext cx="25619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Image source: Colorado State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27021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5609</TotalTime>
  <Words>107</Words>
  <Application>Microsoft Macintosh PowerPoint</Application>
  <PresentationFormat>Widescreen</PresentationFormat>
  <Paragraphs>29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6" baseType="lpstr">
      <vt:lpstr>Franklin Gothic Book</vt:lpstr>
      <vt:lpstr>Franklin Gothic Medium</vt:lpstr>
      <vt:lpstr>Times New Roman</vt:lpstr>
      <vt:lpstr>Tunga</vt:lpstr>
      <vt:lpstr>Tw Cen MT</vt:lpstr>
      <vt:lpstr>Wingdings</vt:lpstr>
      <vt:lpstr>Wingdings 2</vt:lpstr>
      <vt:lpstr>Arial</vt:lpstr>
      <vt:lpstr>Median</vt:lpstr>
      <vt:lpstr>Angles</vt:lpstr>
      <vt:lpstr>Budgets of energy and masses in the boundary layer  3. ABL heat budget</vt:lpstr>
      <vt:lpstr>Basic equations</vt:lpstr>
      <vt:lpstr>Additional equations</vt:lpstr>
      <vt:lpstr>Drivers of the capping inversion strength</vt:lpstr>
      <vt:lpstr>Two models of ABL growth </vt:lpstr>
      <vt:lpstr>Measuring ABL height</vt:lpstr>
    </vt:vector>
  </TitlesOfParts>
  <Company>Yale University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rxsmith</dc:creator>
  <cp:lastModifiedBy>Microsoft Office User</cp:lastModifiedBy>
  <cp:revision>495</cp:revision>
  <cp:lastPrinted>2014-01-28T01:06:42Z</cp:lastPrinted>
  <dcterms:created xsi:type="dcterms:W3CDTF">2007-09-17T10:00:58Z</dcterms:created>
  <dcterms:modified xsi:type="dcterms:W3CDTF">2017-11-28T02:54:57Z</dcterms:modified>
</cp:coreProperties>
</file>