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15"/>
  </p:notesMasterIdLst>
  <p:sldIdLst>
    <p:sldId id="439" r:id="rId3"/>
    <p:sldId id="396" r:id="rId4"/>
    <p:sldId id="444" r:id="rId5"/>
    <p:sldId id="447" r:id="rId6"/>
    <p:sldId id="445" r:id="rId7"/>
    <p:sldId id="454" r:id="rId8"/>
    <p:sldId id="448" r:id="rId9"/>
    <p:sldId id="449" r:id="rId10"/>
    <p:sldId id="450" r:id="rId11"/>
    <p:sldId id="451" r:id="rId12"/>
    <p:sldId id="452" r:id="rId13"/>
    <p:sldId id="453" r:id="rId14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14" autoAdjust="0"/>
    <p:restoredTop sz="91161" autoAdjust="0"/>
  </p:normalViewPr>
  <p:slideViewPr>
    <p:cSldViewPr snapToGrid="0">
      <p:cViewPr>
        <p:scale>
          <a:sx n="90" d="100"/>
          <a:sy n="90" d="100"/>
        </p:scale>
        <p:origin x="856" y="104"/>
      </p:cViewPr>
      <p:guideLst>
        <p:guide orient="horz" pos="1323"/>
        <p:guide pos="384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1137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9/18/17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9/18/17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9/18/17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Mean governing Equations: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3</a:t>
            </a:r>
            <a:r>
              <a:rPr lang="en-US" dirty="0" smtClean="0"/>
              <a:t>. Turbulence closure schemes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79269" y="200025"/>
            <a:ext cx="896796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Problems with local first-order closure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71500" y="1600199"/>
            <a:ext cx="11201400" cy="4672013"/>
          </a:xfrm>
        </p:spPr>
        <p:txBody>
          <a:bodyPr/>
          <a:lstStyle/>
          <a:p>
            <a:r>
              <a:rPr lang="en-US" sz="2400" dirty="0" smtClean="0"/>
              <a:t>In the upper convective boundary layer the potential temperature gradient is zero, but a large upward heat flux still exists.</a:t>
            </a:r>
          </a:p>
          <a:p>
            <a:r>
              <a:rPr lang="en-US" sz="2400" dirty="0" smtClean="0"/>
              <a:t>In the canopy layer, heat flux can go against local temperature gradient. 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2543241" y="3209979"/>
            <a:ext cx="2154777" cy="3255872"/>
            <a:chOff x="1099817" y="3659642"/>
            <a:chExt cx="1333420" cy="2095933"/>
          </a:xfrm>
        </p:grpSpPr>
        <p:cxnSp>
          <p:nvCxnSpPr>
            <p:cNvPr id="4" name="Straight Arrow Connector 3"/>
            <p:cNvCxnSpPr/>
            <p:nvPr/>
          </p:nvCxnSpPr>
          <p:spPr>
            <a:xfrm>
              <a:off x="1297456" y="5502542"/>
              <a:ext cx="1135781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/>
            <p:cNvCxnSpPr/>
            <p:nvPr/>
          </p:nvCxnSpPr>
          <p:spPr>
            <a:xfrm flipV="1">
              <a:off x="1297456" y="3688508"/>
              <a:ext cx="0" cy="181403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1099817" y="4276627"/>
                  <a:ext cx="176089" cy="2051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9817" y="4276627"/>
                  <a:ext cx="176089" cy="205189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b="-576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" name="Group 6"/>
            <p:cNvGrpSpPr/>
            <p:nvPr/>
          </p:nvGrpSpPr>
          <p:grpSpPr>
            <a:xfrm>
              <a:off x="1601464" y="3864865"/>
              <a:ext cx="656051" cy="1639121"/>
              <a:chOff x="1082351" y="369190"/>
              <a:chExt cx="656051" cy="1639121"/>
            </a:xfrm>
          </p:grpSpPr>
          <p:cxnSp>
            <p:nvCxnSpPr>
              <p:cNvPr id="8" name="Straight Connector 7"/>
              <p:cNvCxnSpPr/>
              <p:nvPr/>
            </p:nvCxnSpPr>
            <p:spPr>
              <a:xfrm flipH="1" flipV="1">
                <a:off x="1084385" y="1952625"/>
                <a:ext cx="360485" cy="5568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flipV="1">
                <a:off x="1088572" y="864638"/>
                <a:ext cx="0" cy="109524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V="1">
                <a:off x="1352736" y="369190"/>
                <a:ext cx="385666" cy="49763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H="1">
                <a:off x="1082351" y="862563"/>
                <a:ext cx="27369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2215280" y="3659642"/>
                  <a:ext cx="144056" cy="23107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ar>
                          <m:barPr>
                            <m:pos m:val="top"/>
                            <m:ctrlPr>
                              <a:rPr lang="en-US" i="1" smtClean="0">
                                <a:latin typeface="Cambria Math" charset="0"/>
                              </a:rPr>
                            </m:ctrlPr>
                          </m:bar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ba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15280" y="3659642"/>
                  <a:ext cx="144056" cy="231075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15789" r="-105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1903222" y="5524500"/>
                  <a:ext cx="207247" cy="23107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bar>
                              <m:barPr>
                                <m:pos m:val="top"/>
                                <m:ctrlPr>
                                  <a:rPr lang="en-US" i="1" smtClean="0">
                                    <a:latin typeface="Cambria Math" charset="0"/>
                                  </a:rPr>
                                </m:ctrlPr>
                              </m:barPr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ba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03222" y="5524500"/>
                  <a:ext cx="207247" cy="231075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727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Connector 13"/>
            <p:cNvCxnSpPr/>
            <p:nvPr/>
          </p:nvCxnSpPr>
          <p:spPr>
            <a:xfrm>
              <a:off x="1290639" y="4376738"/>
              <a:ext cx="7143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7543800" y="3025313"/>
            <a:ext cx="2526325" cy="3394536"/>
            <a:chOff x="-2" y="163513"/>
            <a:chExt cx="2526325" cy="3394536"/>
          </a:xfrm>
        </p:grpSpPr>
        <p:sp>
          <p:nvSpPr>
            <p:cNvPr id="19" name="Line 68"/>
            <p:cNvSpPr>
              <a:spLocks noChangeShapeType="1"/>
            </p:cNvSpPr>
            <p:nvPr/>
          </p:nvSpPr>
          <p:spPr bwMode="auto">
            <a:xfrm>
              <a:off x="482600" y="3136900"/>
              <a:ext cx="1883410" cy="0"/>
            </a:xfrm>
            <a:prstGeom prst="line">
              <a:avLst/>
            </a:prstGeom>
            <a:noFill/>
            <a:ln w="19050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69"/>
            <p:cNvSpPr>
              <a:spLocks noChangeShapeType="1"/>
            </p:cNvSpPr>
            <p:nvPr/>
          </p:nvSpPr>
          <p:spPr bwMode="auto">
            <a:xfrm>
              <a:off x="482599" y="266700"/>
              <a:ext cx="1888641" cy="0"/>
            </a:xfrm>
            <a:prstGeom prst="line">
              <a:avLst/>
            </a:prstGeom>
            <a:noFill/>
            <a:ln w="19050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70"/>
            <p:cNvSpPr>
              <a:spLocks noChangeShapeType="1"/>
            </p:cNvSpPr>
            <p:nvPr/>
          </p:nvSpPr>
          <p:spPr bwMode="auto">
            <a:xfrm flipV="1">
              <a:off x="482600" y="3108325"/>
              <a:ext cx="0" cy="28575"/>
            </a:xfrm>
            <a:prstGeom prst="line">
              <a:avLst/>
            </a:prstGeom>
            <a:noFill/>
            <a:ln w="4763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76"/>
            <p:cNvSpPr>
              <a:spLocks noChangeShapeType="1"/>
            </p:cNvSpPr>
            <p:nvPr/>
          </p:nvSpPr>
          <p:spPr bwMode="auto">
            <a:xfrm>
              <a:off x="482600" y="266700"/>
              <a:ext cx="0" cy="28575"/>
            </a:xfrm>
            <a:prstGeom prst="line">
              <a:avLst/>
            </a:prstGeom>
            <a:noFill/>
            <a:ln w="4763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83"/>
            <p:cNvSpPr>
              <a:spLocks noChangeArrowheads="1"/>
            </p:cNvSpPr>
            <p:nvPr/>
          </p:nvSpPr>
          <p:spPr bwMode="auto">
            <a:xfrm>
              <a:off x="741973" y="319246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22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Rectangle 85"/>
            <p:cNvSpPr>
              <a:spLocks noChangeArrowheads="1"/>
            </p:cNvSpPr>
            <p:nvPr/>
          </p:nvSpPr>
          <p:spPr bwMode="auto">
            <a:xfrm>
              <a:off x="1491273" y="319246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23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Rectangle 87"/>
            <p:cNvSpPr>
              <a:spLocks noChangeArrowheads="1"/>
            </p:cNvSpPr>
            <p:nvPr/>
          </p:nvSpPr>
          <p:spPr bwMode="auto">
            <a:xfrm>
              <a:off x="2242161" y="319246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24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Line 88"/>
            <p:cNvSpPr>
              <a:spLocks noChangeShapeType="1"/>
            </p:cNvSpPr>
            <p:nvPr/>
          </p:nvSpPr>
          <p:spPr bwMode="auto">
            <a:xfrm flipV="1">
              <a:off x="482600" y="266700"/>
              <a:ext cx="0" cy="2870200"/>
            </a:xfrm>
            <a:prstGeom prst="line">
              <a:avLst/>
            </a:prstGeom>
            <a:noFill/>
            <a:ln w="19050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Line 90"/>
            <p:cNvSpPr>
              <a:spLocks noChangeShapeType="1"/>
            </p:cNvSpPr>
            <p:nvPr/>
          </p:nvSpPr>
          <p:spPr bwMode="auto">
            <a:xfrm>
              <a:off x="482600" y="3136900"/>
              <a:ext cx="28575" cy="0"/>
            </a:xfrm>
            <a:prstGeom prst="line">
              <a:avLst/>
            </a:prstGeom>
            <a:noFill/>
            <a:ln w="4763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482600" y="841375"/>
              <a:ext cx="80505" cy="1720850"/>
              <a:chOff x="482600" y="841375"/>
              <a:chExt cx="28575" cy="1720850"/>
            </a:xfrm>
          </p:grpSpPr>
          <p:sp>
            <p:nvSpPr>
              <p:cNvPr id="29" name="Line 91"/>
              <p:cNvSpPr>
                <a:spLocks noChangeShapeType="1"/>
              </p:cNvSpPr>
              <p:nvPr/>
            </p:nvSpPr>
            <p:spPr bwMode="auto">
              <a:xfrm>
                <a:off x="482600" y="2562225"/>
                <a:ext cx="28575" cy="0"/>
              </a:xfrm>
              <a:prstGeom prst="line">
                <a:avLst/>
              </a:prstGeom>
              <a:noFill/>
              <a:ln w="190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Line 92"/>
              <p:cNvSpPr>
                <a:spLocks noChangeShapeType="1"/>
              </p:cNvSpPr>
              <p:nvPr/>
            </p:nvSpPr>
            <p:spPr bwMode="auto">
              <a:xfrm>
                <a:off x="482600" y="1989138"/>
                <a:ext cx="28575" cy="0"/>
              </a:xfrm>
              <a:prstGeom prst="line">
                <a:avLst/>
              </a:prstGeom>
              <a:noFill/>
              <a:ln w="190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Line 93"/>
              <p:cNvSpPr>
                <a:spLocks noChangeShapeType="1"/>
              </p:cNvSpPr>
              <p:nvPr/>
            </p:nvSpPr>
            <p:spPr bwMode="auto">
              <a:xfrm>
                <a:off x="482600" y="1414463"/>
                <a:ext cx="28575" cy="0"/>
              </a:xfrm>
              <a:prstGeom prst="line">
                <a:avLst/>
              </a:prstGeom>
              <a:noFill/>
              <a:ln w="190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Line 94"/>
              <p:cNvSpPr>
                <a:spLocks noChangeShapeType="1"/>
              </p:cNvSpPr>
              <p:nvPr/>
            </p:nvSpPr>
            <p:spPr bwMode="auto">
              <a:xfrm>
                <a:off x="482600" y="841375"/>
                <a:ext cx="28575" cy="0"/>
              </a:xfrm>
              <a:prstGeom prst="line">
                <a:avLst/>
              </a:prstGeom>
              <a:noFill/>
              <a:ln w="190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3" name="Line 95"/>
            <p:cNvSpPr>
              <a:spLocks noChangeShapeType="1"/>
            </p:cNvSpPr>
            <p:nvPr/>
          </p:nvSpPr>
          <p:spPr bwMode="auto">
            <a:xfrm>
              <a:off x="482600" y="266700"/>
              <a:ext cx="28575" cy="0"/>
            </a:xfrm>
            <a:prstGeom prst="line">
              <a:avLst/>
            </a:prstGeom>
            <a:noFill/>
            <a:ln w="4763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857250" y="3048026"/>
              <a:ext cx="1500188" cy="88927"/>
              <a:chOff x="857250" y="3081320"/>
              <a:chExt cx="1500188" cy="55580"/>
            </a:xfrm>
          </p:grpSpPr>
          <p:sp>
            <p:nvSpPr>
              <p:cNvPr id="35" name="Line 71"/>
              <p:cNvSpPr>
                <a:spLocks noChangeShapeType="1"/>
              </p:cNvSpPr>
              <p:nvPr/>
            </p:nvSpPr>
            <p:spPr bwMode="auto">
              <a:xfrm flipV="1">
                <a:off x="857250" y="3084831"/>
                <a:ext cx="0" cy="52068"/>
              </a:xfrm>
              <a:prstGeom prst="line">
                <a:avLst/>
              </a:prstGeom>
              <a:noFill/>
              <a:ln w="19050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Line 72"/>
              <p:cNvSpPr>
                <a:spLocks noChangeShapeType="1"/>
              </p:cNvSpPr>
              <p:nvPr/>
            </p:nvSpPr>
            <p:spPr bwMode="auto">
              <a:xfrm flipV="1">
                <a:off x="1233488" y="3108325"/>
                <a:ext cx="0" cy="28575"/>
              </a:xfrm>
              <a:prstGeom prst="line">
                <a:avLst/>
              </a:prstGeom>
              <a:noFill/>
              <a:ln w="19050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Line 73"/>
              <p:cNvSpPr>
                <a:spLocks noChangeShapeType="1"/>
              </p:cNvSpPr>
              <p:nvPr/>
            </p:nvSpPr>
            <p:spPr bwMode="auto">
              <a:xfrm flipV="1">
                <a:off x="1608138" y="3081320"/>
                <a:ext cx="0" cy="55578"/>
              </a:xfrm>
              <a:prstGeom prst="line">
                <a:avLst/>
              </a:prstGeom>
              <a:noFill/>
              <a:ln w="19050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Line 74"/>
              <p:cNvSpPr>
                <a:spLocks noChangeShapeType="1"/>
              </p:cNvSpPr>
              <p:nvPr/>
            </p:nvSpPr>
            <p:spPr bwMode="auto">
              <a:xfrm flipV="1">
                <a:off x="1982788" y="3108325"/>
                <a:ext cx="0" cy="28575"/>
              </a:xfrm>
              <a:prstGeom prst="line">
                <a:avLst/>
              </a:prstGeom>
              <a:noFill/>
              <a:ln w="19050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Line 75"/>
              <p:cNvSpPr>
                <a:spLocks noChangeShapeType="1"/>
              </p:cNvSpPr>
              <p:nvPr/>
            </p:nvSpPr>
            <p:spPr bwMode="auto">
              <a:xfrm flipV="1">
                <a:off x="2357438" y="3084533"/>
                <a:ext cx="0" cy="52367"/>
              </a:xfrm>
              <a:prstGeom prst="line">
                <a:avLst/>
              </a:prstGeom>
              <a:noFill/>
              <a:ln w="19050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0" name="Rectangle 102"/>
            <p:cNvSpPr>
              <a:spLocks noChangeArrowheads="1"/>
            </p:cNvSpPr>
            <p:nvPr/>
          </p:nvSpPr>
          <p:spPr bwMode="auto">
            <a:xfrm>
              <a:off x="322036" y="3033713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Rectangle 103"/>
            <p:cNvSpPr>
              <a:spLocks noChangeArrowheads="1"/>
            </p:cNvSpPr>
            <p:nvPr/>
          </p:nvSpPr>
          <p:spPr bwMode="auto">
            <a:xfrm>
              <a:off x="322036" y="2460625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Rectangle 104"/>
            <p:cNvSpPr>
              <a:spLocks noChangeArrowheads="1"/>
            </p:cNvSpPr>
            <p:nvPr/>
          </p:nvSpPr>
          <p:spPr bwMode="auto">
            <a:xfrm>
              <a:off x="269649" y="1887538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Rectangle 105"/>
            <p:cNvSpPr>
              <a:spLocks noChangeArrowheads="1"/>
            </p:cNvSpPr>
            <p:nvPr/>
          </p:nvSpPr>
          <p:spPr bwMode="auto">
            <a:xfrm>
              <a:off x="269649" y="1309688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Rectangle 106"/>
            <p:cNvSpPr>
              <a:spLocks noChangeArrowheads="1"/>
            </p:cNvSpPr>
            <p:nvPr/>
          </p:nvSpPr>
          <p:spPr bwMode="auto">
            <a:xfrm>
              <a:off x="269649" y="736600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Rectangle 107"/>
            <p:cNvSpPr>
              <a:spLocks noChangeArrowheads="1"/>
            </p:cNvSpPr>
            <p:nvPr/>
          </p:nvSpPr>
          <p:spPr bwMode="auto">
            <a:xfrm>
              <a:off x="269649" y="16351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Freeform 108"/>
            <p:cNvSpPr>
              <a:spLocks/>
            </p:cNvSpPr>
            <p:nvPr/>
          </p:nvSpPr>
          <p:spPr bwMode="auto">
            <a:xfrm>
              <a:off x="715963" y="493713"/>
              <a:ext cx="1409700" cy="2540000"/>
            </a:xfrm>
            <a:custGeom>
              <a:avLst/>
              <a:gdLst>
                <a:gd name="T0" fmla="*/ 888 w 888"/>
                <a:gd name="T1" fmla="*/ 1600 h 1600"/>
                <a:gd name="T2" fmla="*/ 732 w 888"/>
                <a:gd name="T3" fmla="*/ 1517 h 1600"/>
                <a:gd name="T4" fmla="*/ 656 w 888"/>
                <a:gd name="T5" fmla="*/ 1330 h 1600"/>
                <a:gd name="T6" fmla="*/ 812 w 888"/>
                <a:gd name="T7" fmla="*/ 1160 h 1600"/>
                <a:gd name="T8" fmla="*/ 822 w 888"/>
                <a:gd name="T9" fmla="*/ 942 h 1600"/>
                <a:gd name="T10" fmla="*/ 534 w 888"/>
                <a:gd name="T11" fmla="*/ 749 h 1600"/>
                <a:gd name="T12" fmla="*/ 89 w 888"/>
                <a:gd name="T13" fmla="*/ 458 h 1600"/>
                <a:gd name="T14" fmla="*/ 0 w 888"/>
                <a:gd name="T15" fmla="*/ 0 h 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8" h="1600">
                  <a:moveTo>
                    <a:pt x="888" y="1600"/>
                  </a:moveTo>
                  <a:lnTo>
                    <a:pt x="732" y="1517"/>
                  </a:lnTo>
                  <a:lnTo>
                    <a:pt x="656" y="1330"/>
                  </a:lnTo>
                  <a:lnTo>
                    <a:pt x="812" y="1160"/>
                  </a:lnTo>
                  <a:lnTo>
                    <a:pt x="822" y="942"/>
                  </a:lnTo>
                  <a:lnTo>
                    <a:pt x="534" y="749"/>
                  </a:lnTo>
                  <a:lnTo>
                    <a:pt x="89" y="458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7" name="Group 46"/>
            <p:cNvGrpSpPr/>
            <p:nvPr/>
          </p:nvGrpSpPr>
          <p:grpSpPr>
            <a:xfrm flipV="1">
              <a:off x="857250" y="272285"/>
              <a:ext cx="1500188" cy="94487"/>
              <a:chOff x="857250" y="3077845"/>
              <a:chExt cx="1500188" cy="59055"/>
            </a:xfrm>
          </p:grpSpPr>
          <p:sp>
            <p:nvSpPr>
              <p:cNvPr id="48" name="Line 71"/>
              <p:cNvSpPr>
                <a:spLocks noChangeShapeType="1"/>
              </p:cNvSpPr>
              <p:nvPr/>
            </p:nvSpPr>
            <p:spPr bwMode="auto">
              <a:xfrm flipV="1">
                <a:off x="857250" y="3084831"/>
                <a:ext cx="0" cy="52068"/>
              </a:xfrm>
              <a:prstGeom prst="line">
                <a:avLst/>
              </a:prstGeom>
              <a:noFill/>
              <a:ln w="19050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Line 72"/>
              <p:cNvSpPr>
                <a:spLocks noChangeShapeType="1"/>
              </p:cNvSpPr>
              <p:nvPr/>
            </p:nvSpPr>
            <p:spPr bwMode="auto">
              <a:xfrm flipV="1">
                <a:off x="1233488" y="3108325"/>
                <a:ext cx="0" cy="28575"/>
              </a:xfrm>
              <a:prstGeom prst="line">
                <a:avLst/>
              </a:prstGeom>
              <a:noFill/>
              <a:ln w="19050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Line 73"/>
              <p:cNvSpPr>
                <a:spLocks noChangeShapeType="1"/>
              </p:cNvSpPr>
              <p:nvPr/>
            </p:nvSpPr>
            <p:spPr bwMode="auto">
              <a:xfrm flipV="1">
                <a:off x="1608138" y="3077851"/>
                <a:ext cx="0" cy="59048"/>
              </a:xfrm>
              <a:prstGeom prst="line">
                <a:avLst/>
              </a:prstGeom>
              <a:noFill/>
              <a:ln w="19050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Line 74"/>
              <p:cNvSpPr>
                <a:spLocks noChangeShapeType="1"/>
              </p:cNvSpPr>
              <p:nvPr/>
            </p:nvSpPr>
            <p:spPr bwMode="auto">
              <a:xfrm flipV="1">
                <a:off x="1982788" y="3108325"/>
                <a:ext cx="0" cy="28575"/>
              </a:xfrm>
              <a:prstGeom prst="line">
                <a:avLst/>
              </a:prstGeom>
              <a:noFill/>
              <a:ln w="19050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Line 75"/>
              <p:cNvSpPr>
                <a:spLocks noChangeShapeType="1"/>
              </p:cNvSpPr>
              <p:nvPr/>
            </p:nvSpPr>
            <p:spPr bwMode="auto">
              <a:xfrm flipV="1">
                <a:off x="2357438" y="3077845"/>
                <a:ext cx="0" cy="59054"/>
              </a:xfrm>
              <a:prstGeom prst="line">
                <a:avLst/>
              </a:prstGeom>
              <a:noFill/>
              <a:ln w="19050" cap="flat">
                <a:solidFill>
                  <a:srgbClr val="26262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3" name="Rectangle 66"/>
            <p:cNvSpPr>
              <a:spLocks noChangeArrowheads="1"/>
            </p:cNvSpPr>
            <p:nvPr/>
          </p:nvSpPr>
          <p:spPr bwMode="auto">
            <a:xfrm rot="16200000">
              <a:off x="-87206" y="1420092"/>
              <a:ext cx="35907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en-US" altLang="en-US" sz="1200" i="1" dirty="0">
                  <a:solidFill>
                    <a:srgbClr val="26262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r>
                <a:rPr lang="en-US" altLang="en-US" sz="1200" dirty="0" smtClean="0">
                  <a:solidFill>
                    <a:srgbClr val="26262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(m</a:t>
              </a:r>
              <a:r>
                <a:rPr lang="en-US" altLang="en-US" sz="1200" dirty="0">
                  <a:solidFill>
                    <a:srgbClr val="26262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2203939" y="1201614"/>
              <a:ext cx="322384" cy="1946036"/>
              <a:chOff x="562708" y="1201614"/>
              <a:chExt cx="404447" cy="1946036"/>
            </a:xfrm>
          </p:grpSpPr>
          <p:sp>
            <p:nvSpPr>
              <p:cNvPr id="55" name="Isosceles Triangle 255"/>
              <p:cNvSpPr/>
              <p:nvPr/>
            </p:nvSpPr>
            <p:spPr>
              <a:xfrm>
                <a:off x="562708" y="2069272"/>
                <a:ext cx="404447" cy="428496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611984" y="1201614"/>
                <a:ext cx="305895" cy="1946036"/>
                <a:chOff x="3470660" y="438678"/>
                <a:chExt cx="180020" cy="207635"/>
              </a:xfrm>
            </p:grpSpPr>
            <p:sp>
              <p:nvSpPr>
                <p:cNvPr id="57" name="Isosceles Triangle 257"/>
                <p:cNvSpPr/>
                <p:nvPr/>
              </p:nvSpPr>
              <p:spPr>
                <a:xfrm>
                  <a:off x="3514044" y="438678"/>
                  <a:ext cx="93251" cy="45719"/>
                </a:xfrm>
                <a:prstGeom prst="triangl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Isosceles Triangle 258"/>
                <p:cNvSpPr/>
                <p:nvPr/>
              </p:nvSpPr>
              <p:spPr>
                <a:xfrm>
                  <a:off x="3470660" y="484397"/>
                  <a:ext cx="180020" cy="45719"/>
                </a:xfrm>
                <a:prstGeom prst="triangl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9" name="Straight Connector 58"/>
                <p:cNvCxnSpPr/>
                <p:nvPr/>
              </p:nvCxnSpPr>
              <p:spPr>
                <a:xfrm>
                  <a:off x="3560670" y="579446"/>
                  <a:ext cx="0" cy="6686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/>
                <p:cNvSpPr txBox="1"/>
                <p:nvPr/>
              </p:nvSpPr>
              <p:spPr>
                <a:xfrm>
                  <a:off x="1169797" y="3352800"/>
                  <a:ext cx="541367" cy="20524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bar>
                              <m:barPr>
                                <m:pos m:val="top"/>
                                <m:ctrlPr>
                                  <a:rPr lang="en-US" sz="1200" i="1" smtClean="0">
                                    <a:latin typeface="Cambria Math" charset="0"/>
                                  </a:rPr>
                                </m:ctrlPr>
                              </m:barPr>
                              <m:e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</m:ba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1200" b="0" i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1200" b="0" i="0" baseline="30000" smtClean="0">
                            <a:latin typeface="Cambria Math" panose="02040503050406030204" pitchFamily="18" charset="0"/>
                          </a:rPr>
                          <m:t>o</m:t>
                        </m:r>
                        <m:r>
                          <m:rPr>
                            <m:sty m:val="p"/>
                          </m:rPr>
                          <a:rPr lang="en-US" sz="1200" b="0" i="0" smtClean="0">
                            <a:latin typeface="Cambria Math" panose="02040503050406030204" pitchFamily="18" charset="0"/>
                          </a:rPr>
                          <m:t>C</m:t>
                        </m:r>
                        <m:r>
                          <a:rPr lang="en-US" sz="1200" b="0" i="0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200" b="0" i="1" dirty="0" smtClean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60" name="TextBox 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9797" y="3352800"/>
                  <a:ext cx="541367" cy="20524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6742" t="-111765" r="-10112" b="-16176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1" name="TextBox 60"/>
          <p:cNvSpPr txBox="1"/>
          <p:nvPr/>
        </p:nvSpPr>
        <p:spPr>
          <a:xfrm>
            <a:off x="857277" y="3783066"/>
            <a:ext cx="1736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Convective</a:t>
            </a:r>
          </a:p>
          <a:p>
            <a:pPr algn="r"/>
            <a:r>
              <a:rPr lang="en-US" dirty="0" smtClean="0"/>
              <a:t>boundary layer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5907837" y="4166494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mtClean="0"/>
              <a:t>Canopy layer</a:t>
            </a:r>
            <a:endParaRPr lang="en-US" dirty="0"/>
          </a:p>
        </p:txBody>
      </p:sp>
      <p:sp>
        <p:nvSpPr>
          <p:cNvPr id="62" name="Up Arrow 61"/>
          <p:cNvSpPr/>
          <p:nvPr/>
        </p:nvSpPr>
        <p:spPr>
          <a:xfrm>
            <a:off x="3435803" y="4745487"/>
            <a:ext cx="277710" cy="391353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/>
          <p:cNvSpPr txBox="1"/>
          <p:nvPr/>
        </p:nvSpPr>
        <p:spPr>
          <a:xfrm>
            <a:off x="3671711" y="4775988"/>
            <a:ext cx="1095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mtClean="0"/>
              <a:t>Heat flux</a:t>
            </a:r>
            <a:endParaRPr lang="en-US" dirty="0"/>
          </a:p>
        </p:txBody>
      </p:sp>
      <p:sp>
        <p:nvSpPr>
          <p:cNvPr id="66" name="Up Arrow 65"/>
          <p:cNvSpPr/>
          <p:nvPr/>
        </p:nvSpPr>
        <p:spPr>
          <a:xfrm>
            <a:off x="9013085" y="5033466"/>
            <a:ext cx="277710" cy="391353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8027145" y="5055488"/>
            <a:ext cx="1095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mtClean="0"/>
              <a:t>Heat flux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13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79269" y="200025"/>
            <a:ext cx="896796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Non-local first order closure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71500" y="1600200"/>
            <a:ext cx="11201400" cy="1543050"/>
          </a:xfrm>
        </p:spPr>
        <p:txBody>
          <a:bodyPr/>
          <a:lstStyle/>
          <a:p>
            <a:r>
              <a:rPr lang="en-US" sz="2400" dirty="0"/>
              <a:t>T</a:t>
            </a:r>
            <a:r>
              <a:rPr lang="en-US" sz="2400" dirty="0" smtClean="0"/>
              <a:t>he </a:t>
            </a:r>
            <a:r>
              <a:rPr lang="en-US" sz="2400" dirty="0"/>
              <a:t>total flux </a:t>
            </a:r>
            <a:r>
              <a:rPr lang="en-US" sz="2400" dirty="0" smtClean="0"/>
              <a:t>is made </a:t>
            </a:r>
            <a:r>
              <a:rPr lang="en-US" sz="2400" dirty="0"/>
              <a:t>up of a local gradient flux contributed by small eddies and a </a:t>
            </a:r>
            <a:r>
              <a:rPr lang="en-US" sz="2400" dirty="0" smtClean="0"/>
              <a:t>non-local transport </a:t>
            </a:r>
            <a:r>
              <a:rPr lang="en-US" sz="2400" dirty="0"/>
              <a:t>contributed by large </a:t>
            </a:r>
            <a:r>
              <a:rPr lang="en-US" sz="2400" dirty="0" smtClean="0"/>
              <a:t>eddies:</a:t>
            </a:r>
          </a:p>
          <a:p>
            <a:endParaRPr lang="en-US" sz="2400" dirty="0"/>
          </a:p>
          <a:p>
            <a:endParaRPr lang="en-US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4717" y="2660142"/>
            <a:ext cx="3017520" cy="737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36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79269" y="200025"/>
            <a:ext cx="896796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Second-order closure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71500" y="1600200"/>
            <a:ext cx="11329988" cy="4914900"/>
          </a:xfrm>
        </p:spPr>
        <p:txBody>
          <a:bodyPr/>
          <a:lstStyle/>
          <a:p>
            <a:r>
              <a:rPr lang="en-US" sz="2400" dirty="0" smtClean="0"/>
              <a:t>Instead of directly parameterizing Reynolds </a:t>
            </a:r>
            <a:r>
              <a:rPr lang="en-US" sz="2400" dirty="0" err="1" smtClean="0"/>
              <a:t>covariances</a:t>
            </a:r>
            <a:r>
              <a:rPr lang="en-US" sz="2400" dirty="0" smtClean="0"/>
              <a:t>, we derive from instant equations budget equations for these second-order moments. </a:t>
            </a:r>
          </a:p>
          <a:p>
            <a:endParaRPr lang="en-US" sz="2400" dirty="0"/>
          </a:p>
          <a:p>
            <a:r>
              <a:rPr lang="en-US" sz="2400" dirty="0" smtClean="0"/>
              <a:t>New </a:t>
            </a:r>
            <a:r>
              <a:rPr lang="en-US" sz="2400" dirty="0"/>
              <a:t>third-order </a:t>
            </a:r>
            <a:r>
              <a:rPr lang="en-US" sz="2400" dirty="0" smtClean="0"/>
              <a:t>moments will </a:t>
            </a:r>
            <a:r>
              <a:rPr lang="en-US" sz="2400" dirty="0"/>
              <a:t>unavoidably emerge from </a:t>
            </a:r>
            <a:r>
              <a:rPr lang="en-US" sz="2400" dirty="0" smtClean="0"/>
              <a:t>Reynolds averaging.</a:t>
            </a:r>
          </a:p>
          <a:p>
            <a:endParaRPr lang="en-US" sz="2400" dirty="0"/>
          </a:p>
          <a:p>
            <a:r>
              <a:rPr lang="en-US" sz="2400" dirty="0"/>
              <a:t>Closure parameterization is performed on </a:t>
            </a:r>
            <a:r>
              <a:rPr lang="en-US" sz="2400" dirty="0" smtClean="0"/>
              <a:t>third-order moments: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Second-order </a:t>
            </a:r>
            <a:r>
              <a:rPr lang="en-US" sz="2400" dirty="0"/>
              <a:t>closure is not suitable for </a:t>
            </a:r>
            <a:r>
              <a:rPr lang="en-US" sz="2400" dirty="0" smtClean="0"/>
              <a:t>experimental determination </a:t>
            </a:r>
            <a:r>
              <a:rPr lang="en-US" sz="2400" dirty="0"/>
              <a:t>of surface eddy </a:t>
            </a:r>
            <a:r>
              <a:rPr lang="en-US" sz="2400" dirty="0" smtClean="0"/>
              <a:t>fluxes.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635" y="4279799"/>
            <a:ext cx="5303520" cy="80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34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Simplified 1D mean equations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600199"/>
            <a:ext cx="11525522" cy="5114925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</a:pPr>
            <a:r>
              <a:rPr lang="en-US" sz="2400" dirty="0" smtClean="0"/>
              <a:t>Approximation 1: Flow is horizontally homogeneous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>
                <a:ea typeface="Arial" charset="0"/>
                <a:cs typeface="Arial" charset="0"/>
              </a:rPr>
              <a:t>Approximation 2: Surface source strengths are invariant horizontally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 smtClean="0">
              <a:ea typeface="Arial" charset="0"/>
              <a:cs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>
              <a:ea typeface="Arial" charset="0"/>
              <a:cs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 smtClean="0">
              <a:ea typeface="Arial" charset="0"/>
              <a:cs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>
                <a:ea typeface="Arial" charset="0"/>
                <a:cs typeface="Arial" charset="0"/>
              </a:rPr>
              <a:t>1D mean equations:                             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0460" y="1600200"/>
            <a:ext cx="3383280" cy="762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933" y="2880359"/>
            <a:ext cx="6492240" cy="7924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8455" y="4520601"/>
            <a:ext cx="3517392" cy="8229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8455" y="5610491"/>
            <a:ext cx="3511296" cy="7680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05550" y="4488179"/>
            <a:ext cx="1761744" cy="762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40338" y="5576296"/>
            <a:ext cx="1950720" cy="762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40338" y="4543195"/>
            <a:ext cx="1926336" cy="73152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74657" y="4724289"/>
            <a:ext cx="31290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374657" y="5809873"/>
            <a:ext cx="31290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882110" y="4768333"/>
            <a:ext cx="31290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3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876351" y="5741728"/>
            <a:ext cx="31290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850091" y="4698341"/>
            <a:ext cx="31290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79269" y="200025"/>
            <a:ext cx="896796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closure problem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04503" y="1600200"/>
            <a:ext cx="11525522" cy="4495800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</a:pPr>
            <a:r>
              <a:rPr lang="en-US" sz="2400" dirty="0" smtClean="0"/>
              <a:t>The closure problem: we have 10 unknown variables but only 5 equations </a:t>
            </a:r>
            <a:r>
              <a:rPr lang="en-US" sz="2400" smtClean="0"/>
              <a:t>to constrain </a:t>
            </a:r>
            <a:r>
              <a:rPr lang="en-US" sz="2400" dirty="0" smtClean="0"/>
              <a:t>these variables. 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>
                <a:ea typeface="Arial" charset="0"/>
                <a:cs typeface="Arial" charset="0"/>
              </a:rPr>
              <a:t>We cannot solve a system of equations if the number of unknowns exceed the number of equations.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 smtClean="0">
              <a:ea typeface="Arial" charset="0"/>
              <a:cs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>
                <a:ea typeface="Arial" charset="0"/>
                <a:cs typeface="Arial" charset="0"/>
              </a:rPr>
              <a:t>The closure problem occurs because Reynold averaging of nonlinear terms generate variances and </a:t>
            </a:r>
            <a:r>
              <a:rPr lang="en-US" altLang="en-US" sz="2400" dirty="0" err="1" smtClean="0">
                <a:ea typeface="Arial" charset="0"/>
                <a:cs typeface="Arial" charset="0"/>
              </a:rPr>
              <a:t>covariances</a:t>
            </a:r>
            <a:r>
              <a:rPr lang="en-US" altLang="en-US" sz="2400" dirty="0" smtClean="0">
                <a:ea typeface="Arial" charset="0"/>
                <a:cs typeface="Arial" charset="0"/>
              </a:rPr>
              <a:t>.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>
              <a:ea typeface="Arial" charset="0"/>
              <a:cs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>
                <a:ea typeface="Arial" charset="0"/>
                <a:cs typeface="Arial" charset="0"/>
              </a:rPr>
              <a:t>We need additional equations to close the system.</a:t>
            </a:r>
            <a:endParaRPr lang="en-US" alt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58217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814388" y="228600"/>
            <a:ext cx="998061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Fundamental equations vs parameterizations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534886"/>
            <a:ext cx="11029949" cy="4495800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Fundamental equations: express relationships between different state or process variables on the basis of one or more fundamental principles.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 smtClean="0"/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altLang="en-US" sz="2400" dirty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Parameterizations</a:t>
            </a:r>
            <a:r>
              <a:rPr lang="en-US" altLang="en-US" sz="2400" dirty="0"/>
              <a:t>: </a:t>
            </a:r>
            <a:r>
              <a:rPr lang="en-US" altLang="en-US" sz="2400" dirty="0" smtClean="0"/>
              <a:t>are empirical expressions that </a:t>
            </a:r>
            <a:r>
              <a:rPr lang="en-US" altLang="en-US" sz="2400" dirty="0"/>
              <a:t>capture our understanding on how </a:t>
            </a:r>
            <a:r>
              <a:rPr lang="en-US" altLang="en-US" sz="2400" dirty="0" smtClean="0"/>
              <a:t>certain variables should be related to each other; cannot be derived from fundamental principles.</a:t>
            </a:r>
            <a:endParaRPr lang="en-US" alt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757" y="2973867"/>
            <a:ext cx="2985522" cy="3474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3144" y="2818200"/>
            <a:ext cx="2683770" cy="66294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5169" y="5623639"/>
            <a:ext cx="1559055" cy="5806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8614" y="5724223"/>
            <a:ext cx="2130557" cy="3794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51585" y="2449285"/>
            <a:ext cx="28921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Surface energy balance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810251" y="2451353"/>
            <a:ext cx="4133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Vertical velocity vs flow divergence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1180421" y="5145542"/>
            <a:ext cx="3188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Momentum flux vs velocity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6476322" y="5145542"/>
            <a:ext cx="5112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Heat flux at the ABL top and at the surface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1186271" y="2400298"/>
            <a:ext cx="3216727" cy="1094015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772151" y="2320724"/>
            <a:ext cx="4180114" cy="1306285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29109" y="5118328"/>
            <a:ext cx="4229100" cy="1208314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383791" y="5091114"/>
            <a:ext cx="5007429" cy="1208314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17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79269" y="200025"/>
            <a:ext cx="896796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Local first-order closure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>
                <a:spLocks noGrp="1" noChangeArrowheads="1"/>
              </p:cNvSpPr>
              <p:nvPr>
                <p:ph sz="quarter" idx="1"/>
              </p:nvPr>
            </p:nvSpPr>
            <p:spPr>
              <a:xfrm>
                <a:off x="104503" y="1600200"/>
                <a:ext cx="8940554" cy="4495800"/>
              </a:xfrm>
            </p:spPr>
            <p:txBody>
              <a:bodyPr/>
              <a:lstStyle/>
              <a:p>
                <a:pPr marL="990600" lvl="1" indent="-533400" eaLnBrk="1" hangingPunct="1">
                  <a:lnSpc>
                    <a:spcPct val="90000"/>
                  </a:lnSpc>
                </a:pPr>
                <a:r>
                  <a:rPr lang="en-US" sz="2400" dirty="0" smtClean="0"/>
                  <a:t>Fick’s law of molecular diffusion: </a:t>
                </a:r>
                <a:r>
                  <a:rPr lang="en-US" sz="2400" dirty="0"/>
                  <a:t>flux due </a:t>
                </a:r>
                <a:r>
                  <a:rPr lang="en-US" sz="2400" dirty="0" smtClean="0"/>
                  <a:t>to molecular </a:t>
                </a:r>
                <a:r>
                  <a:rPr lang="en-US" sz="2400" dirty="0"/>
                  <a:t>diffusion is proportional to the concentration </a:t>
                </a:r>
                <a:r>
                  <a:rPr lang="en-US" sz="2400" dirty="0" smtClean="0"/>
                  <a:t>gradient and is directed from point of high concentration to points of low concentration</a:t>
                </a:r>
              </a:p>
              <a:p>
                <a:pPr marL="457200" lvl="1" indent="0" eaLnBrk="1" hangingPunct="1">
                  <a:lnSpc>
                    <a:spcPct val="9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charset="0"/>
                        </a:rPr>
                        <m:t>𝐹</m:t>
                      </m:r>
                      <m:r>
                        <a:rPr lang="en-US" sz="2400" b="0" i="1" smtClean="0">
                          <a:latin typeface="Cambria Math" charset="0"/>
                        </a:rPr>
                        <m:t>=−</m:t>
                      </m:r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𝜅</m:t>
                      </m:r>
                      <m:f>
                        <m:fPr>
                          <m:ctrlPr>
                            <a:rPr lang="mr-IN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mr-IN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𝑐</m:t>
                          </m:r>
                        </m:num>
                        <m:den>
                          <m:r>
                            <a:rPr lang="mr-IN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𝑧</m:t>
                          </m:r>
                        </m:den>
                      </m:f>
                    </m:oMath>
                  </m:oMathPara>
                </a14:m>
                <a:endParaRPr lang="en-US" altLang="en-US" sz="2400" dirty="0">
                  <a:ea typeface="Arial" charset="0"/>
                  <a:cs typeface="Arial" charset="0"/>
                </a:endParaRPr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endParaRPr lang="en-US" altLang="en-US" sz="2400" dirty="0" smtClean="0">
                  <a:ea typeface="Arial" charset="0"/>
                  <a:cs typeface="Arial" charset="0"/>
                </a:endParaRPr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r>
                  <a:rPr lang="en-US" altLang="en-US" sz="2400" dirty="0" smtClean="0">
                    <a:ea typeface="Arial" charset="0"/>
                    <a:cs typeface="Arial" charset="0"/>
                  </a:rPr>
                  <a:t>Closure parameterizations or schemes for turbulent diffusion: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04503" y="1600200"/>
                <a:ext cx="8940554" cy="4495800"/>
              </a:xfrm>
              <a:blipFill rotWithShape="0">
                <a:blip r:embed="rId2"/>
                <a:stretch>
                  <a:fillRect t="-1900" r="-8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9647238" y="1600200"/>
            <a:ext cx="960438" cy="1828800"/>
          </a:xfrm>
          <a:prstGeom prst="rect">
            <a:avLst/>
          </a:prstGeom>
          <a:gradFill flip="none" rotWithShape="1">
            <a:gsLst>
              <a:gs pos="28000">
                <a:schemeClr val="bg1"/>
              </a:gs>
              <a:gs pos="100000">
                <a:srgbClr val="FF0000">
                  <a:lumMod val="90000"/>
                </a:srgbClr>
              </a:gs>
              <a:gs pos="100000">
                <a:srgbClr val="FF0000"/>
              </a:gs>
              <a:gs pos="99000">
                <a:srgbClr val="00B0F0"/>
              </a:gs>
            </a:gsLst>
            <a:lin ang="5400000" scaled="1"/>
            <a:tileRect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rot="16200000">
            <a:off x="10834894" y="2409823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flux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8685213" y="2524125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gradient</a:t>
            </a:r>
            <a:endParaRPr lang="en-US" dirty="0"/>
          </a:p>
        </p:txBody>
      </p:sp>
      <p:sp>
        <p:nvSpPr>
          <p:cNvPr id="5" name="Up Arrow 4"/>
          <p:cNvSpPr/>
          <p:nvPr/>
        </p:nvSpPr>
        <p:spPr>
          <a:xfrm>
            <a:off x="10772849" y="2085376"/>
            <a:ext cx="257175" cy="1018228"/>
          </a:xfrm>
          <a:prstGeom prst="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Up Arrow 7"/>
          <p:cNvSpPr/>
          <p:nvPr/>
        </p:nvSpPr>
        <p:spPr>
          <a:xfrm flipV="1">
            <a:off x="9306463" y="2199677"/>
            <a:ext cx="257175" cy="1018228"/>
          </a:xfrm>
          <a:prstGeom prst="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7622" y="4329728"/>
            <a:ext cx="2072640" cy="762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0314" y="5418704"/>
            <a:ext cx="2042160" cy="7193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0441" y="4226957"/>
            <a:ext cx="1999488" cy="8229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24106" y="5460963"/>
            <a:ext cx="2103120" cy="73761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61649" y="4300162"/>
            <a:ext cx="2060448" cy="74371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259836" y="4526062"/>
            <a:ext cx="31290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296608" y="5593702"/>
            <a:ext cx="31290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800052" y="4526062"/>
            <a:ext cx="31290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771312" y="5645105"/>
            <a:ext cx="31290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339415" y="4526062"/>
            <a:ext cx="31290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25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068" y="-1223595"/>
            <a:ext cx="6007282" cy="742900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175068" y="-761659"/>
            <a:ext cx="7016932" cy="3324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79269" y="200025"/>
            <a:ext cx="9493431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Relationship between </a:t>
            </a:r>
            <a:r>
              <a:rPr lang="en-US" altLang="en-US" sz="3200" dirty="0" err="1" smtClean="0">
                <a:solidFill>
                  <a:schemeClr val="tx1"/>
                </a:solidFill>
              </a:rPr>
              <a:t>covariances</a:t>
            </a:r>
            <a:r>
              <a:rPr lang="en-US" altLang="en-US" sz="3200" dirty="0" smtClean="0">
                <a:solidFill>
                  <a:schemeClr val="tx1"/>
                </a:solidFill>
              </a:rPr>
              <a:t> and vertical gradients of state variables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15" y="2367330"/>
            <a:ext cx="6007282" cy="742900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081832"/>
            <a:ext cx="6686550" cy="13333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63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79269" y="200025"/>
            <a:ext cx="896796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Molecular diffusion versus eddy diffusion: similarity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sz="2400" dirty="0" smtClean="0"/>
                  <a:t>Diffusion is proportional to the spatial gradient of the mean state quantity;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Flux is directed from a point of high concentration to a point of low concentration; 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Diffusivity is equal to the product of a length scale and a velocity scale:</a:t>
                </a:r>
              </a:p>
              <a:p>
                <a:pPr lvl="1"/>
                <a:r>
                  <a:rPr lang="en-US" sz="2400" dirty="0" smtClean="0"/>
                  <a:t>In the case of molecular diffusion: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𝜅</m:t>
                    </m:r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r>
                      <a:rPr lang="en-US" sz="2400" b="0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ℓ</m:t>
                    </m:r>
                    <m:sSub>
                      <m:sSubPr>
                        <m:ctrlP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2400" dirty="0" smtClean="0"/>
                  <a:t>, where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charset="0"/>
                        <a:ea typeface="Cambria Math" charset="0"/>
                        <a:cs typeface="Cambria Math" charset="0"/>
                      </a:rPr>
                      <m:t>ℓ </m:t>
                    </m:r>
                  </m:oMath>
                </a14:m>
                <a:r>
                  <a:rPr lang="en-US" sz="2400" dirty="0" smtClean="0"/>
                  <a:t>is molecular mean free path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2400" dirty="0" smtClean="0"/>
                  <a:t> is mean vibration velocity</a:t>
                </a:r>
              </a:p>
              <a:p>
                <a:pPr lvl="1"/>
                <a:r>
                  <a:rPr lang="en-US" sz="2400" dirty="0" smtClean="0"/>
                  <a:t>In the case of turbulent diffusion: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charset="0"/>
                      </a:rPr>
                      <m:t>𝑘</m:t>
                    </m:r>
                    <m:r>
                      <a:rPr lang="en-US" sz="2400" b="0" i="1" smtClean="0">
                        <a:latin typeface="Cambria Math" charset="0"/>
                      </a:rPr>
                      <m:t>=</m:t>
                    </m:r>
                    <m:r>
                      <a:rPr lang="en-US" sz="2400" b="0" i="1" smtClean="0">
                        <a:latin typeface="Cambria Math" charset="0"/>
                      </a:rPr>
                      <m:t>𝑙</m:t>
                    </m:r>
                    <m:r>
                      <a:rPr lang="en-US" sz="2400" b="0" i="1" smtClean="0">
                        <a:latin typeface="Cambria Math" charset="0"/>
                      </a:rPr>
                      <m:t> </m:t>
                    </m:r>
                    <m:sSub>
                      <m:sSubPr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charset="0"/>
                          </a:rPr>
                          <m:t>𝑢</m:t>
                        </m:r>
                      </m:e>
                      <m:sub>
                        <m:r>
                          <a:rPr lang="en-US" sz="2400" b="0" i="1" smtClean="0">
                            <a:latin typeface="Cambria Math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US" sz="2400" dirty="0" smtClean="0"/>
                  <a:t>, where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charset="0"/>
                      </a:rPr>
                      <m:t>𝑙</m:t>
                    </m:r>
                  </m:oMath>
                </a14:m>
                <a:r>
                  <a:rPr lang="en-US" sz="2400" dirty="0" smtClean="0"/>
                  <a:t> is </a:t>
                </a:r>
                <a:r>
                  <a:rPr lang="en-US" sz="2400" dirty="0" err="1" smtClean="0"/>
                  <a:t>Prandtl</a:t>
                </a:r>
                <a:r>
                  <a:rPr lang="en-US" sz="2400" dirty="0" smtClean="0"/>
                  <a:t> length scale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charset="0"/>
                          </a:rPr>
                          <m:t>𝑢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US" sz="2400" dirty="0" smtClean="0"/>
                  <a:t> is friction velocity. 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2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221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79269" y="200025"/>
            <a:ext cx="10222094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Molecular diffusion versus eddy diffusion: differences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79269" y="1514474"/>
                <a:ext cx="11007906" cy="4886325"/>
              </a:xfrm>
            </p:spPr>
            <p:txBody>
              <a:bodyPr/>
              <a:lstStyle/>
              <a:p>
                <a:r>
                  <a:rPr lang="en-US" sz="2400" dirty="0" smtClean="0"/>
                  <a:t>Molecular motion is </a:t>
                </a:r>
                <a:r>
                  <a:rPr lang="en-US" sz="2400" dirty="0"/>
                  <a:t>totally erratic, with each molecule moving randomly and independently </a:t>
                </a:r>
                <a:r>
                  <a:rPr lang="en-US" sz="2400" dirty="0" smtClean="0"/>
                  <a:t>of its </a:t>
                </a:r>
                <a:r>
                  <a:rPr lang="en-US" sz="2400" dirty="0"/>
                  <a:t>neighboring </a:t>
                </a:r>
                <a:r>
                  <a:rPr lang="en-US" sz="2400" dirty="0" smtClean="0"/>
                  <a:t>molecules. </a:t>
                </a:r>
                <a:r>
                  <a:rPr lang="en-US" sz="2400" dirty="0"/>
                  <a:t>In eddy motion, even at the </a:t>
                </a:r>
                <a:r>
                  <a:rPr lang="en-US" sz="2400" dirty="0" smtClean="0"/>
                  <a:t>smallest scale</a:t>
                </a:r>
                <a:r>
                  <a:rPr lang="en-US" sz="2400" dirty="0"/>
                  <a:t>, molecules are moving in </a:t>
                </a:r>
                <a:r>
                  <a:rPr lang="en-US" sz="2400" dirty="0" smtClean="0"/>
                  <a:t>groups.</a:t>
                </a:r>
              </a:p>
              <a:p>
                <a:endParaRPr lang="en-US" sz="400" dirty="0" smtClean="0"/>
              </a:p>
              <a:p>
                <a:r>
                  <a:rPr lang="en-US" sz="2400" dirty="0" smtClean="0"/>
                  <a:t>Molecular </a:t>
                </a:r>
                <a:r>
                  <a:rPr lang="en-US" sz="2400" dirty="0"/>
                  <a:t>diffusivity is a property of the fluid and eddy diffusivity is a property of the flow. </a:t>
                </a:r>
                <a:endParaRPr lang="en-US" sz="2400" dirty="0" smtClean="0"/>
              </a:p>
              <a:p>
                <a:pPr lvl="1"/>
                <a:r>
                  <a:rPr lang="en-US" sz="2100" dirty="0" smtClean="0"/>
                  <a:t>Molecular</a:t>
                </a:r>
                <a:r>
                  <a:rPr lang="en-US" sz="2100" dirty="0" smtClean="0"/>
                  <a:t> </a:t>
                </a:r>
                <a:r>
                  <a:rPr lang="en-US" sz="2100" dirty="0" smtClean="0"/>
                  <a:t>diffusivity of CO2 in air is much greater than in water</a:t>
                </a:r>
              </a:p>
              <a:p>
                <a:pPr lvl="1"/>
                <a:r>
                  <a:rPr lang="en-US" sz="2100" dirty="0" smtClean="0"/>
                  <a:t>Eddy diffusivity (in air) is much greater in unstable conditions than in stable conditions</a:t>
                </a:r>
              </a:p>
              <a:p>
                <a:pPr lvl="1"/>
                <a:endParaRPr lang="en-US" sz="400" dirty="0" smtClean="0"/>
              </a:p>
              <a:p>
                <a:r>
                  <a:rPr lang="en-US" sz="2400" dirty="0" smtClean="0"/>
                  <a:t>Molecular </a:t>
                </a:r>
                <a:r>
                  <a:rPr lang="en-US" sz="2400" dirty="0"/>
                  <a:t>diffusivity varies with molecular weight, but eddy diffusivity is equal among all scalar </a:t>
                </a:r>
                <a:r>
                  <a:rPr lang="en-US" sz="2400" dirty="0" smtClean="0"/>
                  <a:t>quantities.</a:t>
                </a:r>
              </a:p>
              <a:p>
                <a:pPr lvl="1"/>
                <a:r>
                  <a:rPr lang="en-US" sz="2100" dirty="0" smtClean="0"/>
                  <a:t>In  15</a:t>
                </a:r>
                <a:r>
                  <a:rPr lang="en-US" sz="2100" baseline="30000" dirty="0" smtClean="0"/>
                  <a:t>o</a:t>
                </a:r>
                <a:r>
                  <a:rPr lang="en-US" sz="2100" dirty="0" smtClean="0"/>
                  <a:t>C air: molecular diffusivity of CO</a:t>
                </a:r>
                <a:r>
                  <a:rPr lang="en-US" sz="2100" baseline="-25000" dirty="0" smtClean="0"/>
                  <a:t>2</a:t>
                </a:r>
                <a:r>
                  <a:rPr lang="en-US" sz="2100" dirty="0" smtClean="0"/>
                  <a:t> = 1.53</a:t>
                </a:r>
                <a14:m>
                  <m:oMath xmlns:m="http://schemas.openxmlformats.org/officeDocument/2006/math">
                    <m:r>
                      <a:rPr lang="en-US" sz="21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</m:oMath>
                </a14:m>
                <a:r>
                  <a:rPr lang="en-US" sz="2100" dirty="0" smtClean="0"/>
                  <a:t>10</a:t>
                </a:r>
                <a:r>
                  <a:rPr lang="en-US" sz="2100" baseline="30000" dirty="0"/>
                  <a:t>−5 </a:t>
                </a:r>
                <a:r>
                  <a:rPr lang="en-US" sz="2100" dirty="0"/>
                  <a:t>m</a:t>
                </a:r>
                <a:r>
                  <a:rPr lang="en-US" sz="2100" baseline="30000" dirty="0"/>
                  <a:t>2</a:t>
                </a:r>
                <a:r>
                  <a:rPr lang="en-US" sz="2100" dirty="0"/>
                  <a:t> s</a:t>
                </a:r>
                <a:r>
                  <a:rPr lang="en-US" sz="2100" baseline="30000" dirty="0"/>
                  <a:t>−1</a:t>
                </a:r>
                <a:r>
                  <a:rPr lang="en-US" sz="2100" dirty="0" smtClean="0"/>
                  <a:t>, molecular diffusivity of H</a:t>
                </a:r>
                <a:r>
                  <a:rPr lang="en-US" sz="2100" baseline="-25000" dirty="0" smtClean="0"/>
                  <a:t>2</a:t>
                </a:r>
                <a:r>
                  <a:rPr lang="en-US" sz="2100" dirty="0" smtClean="0"/>
                  <a:t>O = 2.49</a:t>
                </a:r>
                <a14:m>
                  <m:oMath xmlns:m="http://schemas.openxmlformats.org/officeDocument/2006/math">
                    <m:r>
                      <a:rPr lang="en-US" sz="2100" i="1"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</m:oMath>
                </a14:m>
                <a:r>
                  <a:rPr lang="en-US" sz="2100" dirty="0"/>
                  <a:t>10</a:t>
                </a:r>
                <a:r>
                  <a:rPr lang="en-US" sz="2100" baseline="30000" dirty="0"/>
                  <a:t>−5 </a:t>
                </a:r>
                <a:r>
                  <a:rPr lang="en-US" sz="2100" dirty="0"/>
                  <a:t>m</a:t>
                </a:r>
                <a:r>
                  <a:rPr lang="en-US" sz="2100" baseline="30000" dirty="0"/>
                  <a:t>2</a:t>
                </a:r>
                <a:r>
                  <a:rPr lang="en-US" sz="2100" dirty="0"/>
                  <a:t> s</a:t>
                </a:r>
                <a:r>
                  <a:rPr lang="en-US" sz="2100" baseline="30000" dirty="0"/>
                  <a:t>−1 </a:t>
                </a:r>
                <a:endParaRPr lang="en-US" sz="2100" baseline="30000" dirty="0" smtClean="0"/>
              </a:p>
              <a:p>
                <a:pPr lvl="1"/>
                <a:r>
                  <a:rPr lang="en-US" sz="2100" dirty="0" smtClean="0"/>
                  <a:t>Equality of eddy diffusivity: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100" b="0" i="1" smtClean="0">
                            <a:latin typeface="Cambria Math" charset="0"/>
                          </a:rPr>
                          <m:t>𝑘</m:t>
                        </m:r>
                      </m:e>
                      <m:sub>
                        <m:r>
                          <a:rPr lang="en-US" sz="2100" b="0" i="1" smtClean="0">
                            <a:latin typeface="Cambria Math" charset="0"/>
                          </a:rPr>
                          <m:t>h</m:t>
                        </m:r>
                      </m:sub>
                    </m:sSub>
                    <m:r>
                      <a:rPr lang="en-US" sz="2100" b="0" i="1" smtClean="0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sz="21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100" b="0" i="1" smtClean="0">
                            <a:latin typeface="Cambria Math" charset="0"/>
                          </a:rPr>
                          <m:t>𝑘</m:t>
                        </m:r>
                      </m:e>
                      <m:sub>
                        <m:r>
                          <a:rPr lang="en-US" sz="2100" b="0" i="1" smtClean="0">
                            <a:latin typeface="Cambria Math" charset="0"/>
                          </a:rPr>
                          <m:t>𝑐</m:t>
                        </m:r>
                      </m:sub>
                    </m:sSub>
                    <m:r>
                      <a:rPr lang="en-US" sz="2100" b="0" i="1" smtClean="0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sz="21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100" b="0" i="1" smtClean="0">
                            <a:latin typeface="Cambria Math" charset="0"/>
                          </a:rPr>
                          <m:t>𝑘</m:t>
                        </m:r>
                      </m:e>
                      <m:sub>
                        <m:r>
                          <a:rPr lang="en-US" sz="2100" b="0" i="1" smtClean="0">
                            <a:latin typeface="Cambria Math" charset="0"/>
                          </a:rPr>
                          <m:t>𝑣</m:t>
                        </m:r>
                      </m:sub>
                    </m:sSub>
                  </m:oMath>
                </a14:m>
                <a:endParaRPr lang="en-US" sz="2100" dirty="0" smtClean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79269" y="1514474"/>
                <a:ext cx="11007906" cy="4886325"/>
              </a:xfrm>
              <a:blipFill rotWithShape="0">
                <a:blip r:embed="rId2"/>
                <a:stretch>
                  <a:fillRect l="-111" t="-998" r="-664" b="-52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29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79269" y="200025"/>
            <a:ext cx="896796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Eddy diffusivity in the boundary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571500" y="1600200"/>
                <a:ext cx="11201400" cy="4495800"/>
              </a:xfrm>
            </p:spPr>
            <p:txBody>
              <a:bodyPr/>
              <a:lstStyle/>
              <a:p>
                <a:r>
                  <a:rPr lang="en-US" sz="2400" dirty="0" smtClean="0"/>
                  <a:t>In the surface layer above a smooth surface (ice, bare soil, water, </a:t>
                </a:r>
                <a:r>
                  <a:rPr lang="en-US" sz="2400" dirty="0" err="1" smtClean="0"/>
                  <a:t>etc</a:t>
                </a:r>
                <a:r>
                  <a:rPr lang="en-US" sz="2400" dirty="0" smtClean="0"/>
                  <a:t>)</a:t>
                </a:r>
              </a:p>
              <a:p>
                <a:pPr marL="0" indent="0">
                  <a:buNone/>
                </a:pPr>
                <a:r>
                  <a:rPr lang="en-US" sz="2100" dirty="0" smtClean="0"/>
                  <a:t>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100" b="0" i="1" smtClean="0">
                            <a:latin typeface="Cambria Math" charset="0"/>
                          </a:rPr>
                          <m:t>𝐾</m:t>
                        </m:r>
                      </m:e>
                      <m:sub>
                        <m:r>
                          <a:rPr lang="en-US" sz="2100" b="0" i="1" smtClean="0">
                            <a:latin typeface="Cambria Math" charset="0"/>
                          </a:rPr>
                          <m:t>𝑚</m:t>
                        </m:r>
                      </m:sub>
                    </m:sSub>
                    <m:r>
                      <a:rPr lang="en-US" sz="2100" b="0" i="1" smtClean="0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sz="21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100" b="0" i="1" smtClean="0">
                            <a:latin typeface="Cambria Math" charset="0"/>
                          </a:rPr>
                          <m:t>𝐾</m:t>
                        </m:r>
                      </m:e>
                      <m:sub>
                        <m:r>
                          <a:rPr lang="en-US" sz="2100" b="0" i="1" smtClean="0">
                            <a:latin typeface="Cambria Math" charset="0"/>
                          </a:rPr>
                          <m:t>h</m:t>
                        </m:r>
                      </m:sub>
                    </m:sSub>
                    <m:r>
                      <a:rPr lang="en-US" sz="2100" b="0" i="1" smtClean="0">
                        <a:latin typeface="Cambria Math" charset="0"/>
                      </a:rPr>
                      <m:t>=</m:t>
                    </m:r>
                    <m:r>
                      <a:rPr lang="en-US" sz="2100" b="0" i="1" smtClean="0">
                        <a:latin typeface="Cambria Math" charset="0"/>
                      </a:rPr>
                      <m:t>𝑘𝑧</m:t>
                    </m:r>
                    <m:sSub>
                      <m:sSubPr>
                        <m:ctrlPr>
                          <a:rPr lang="en-US" sz="21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100" b="0" i="1" smtClean="0">
                            <a:latin typeface="Cambria Math" charset="0"/>
                          </a:rPr>
                          <m:t>𝑢</m:t>
                        </m:r>
                      </m:e>
                      <m:sub>
                        <m:r>
                          <a:rPr lang="en-US" sz="2100" b="0" i="1" smtClean="0">
                            <a:latin typeface="Cambria Math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US" sz="2100" dirty="0" smtClean="0"/>
                  <a:t> 	(friction velocity in the surface layer:                                    )    </a:t>
                </a:r>
                <a:endParaRPr lang="en-US" sz="2100" dirty="0"/>
              </a:p>
              <a:p>
                <a:r>
                  <a:rPr lang="en-US" sz="2400" dirty="0" smtClean="0"/>
                  <a:t>In the upper boundary layer</a:t>
                </a:r>
              </a:p>
              <a:p>
                <a:endParaRPr lang="en-US" sz="2400" dirty="0" smtClean="0"/>
              </a:p>
              <a:p>
                <a:endParaRPr lang="en-US" sz="800" dirty="0"/>
              </a:p>
              <a:p>
                <a:r>
                  <a:rPr lang="en-US" sz="2400" dirty="0"/>
                  <a:t>In stratified surface layer </a:t>
                </a:r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In the surface layer above a vegetation stand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571500" y="1600200"/>
                <a:ext cx="11201400" cy="4495800"/>
              </a:xfrm>
              <a:blipFill rotWithShape="0">
                <a:blip r:embed="rId2"/>
                <a:stretch>
                  <a:fillRect l="-109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2726" y="4027212"/>
            <a:ext cx="3450336" cy="8229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2726" y="2862474"/>
            <a:ext cx="2651760" cy="7254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2726" y="5475330"/>
            <a:ext cx="5248656" cy="8290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9896" y="2089212"/>
            <a:ext cx="2510028" cy="3931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8088" y="2398165"/>
            <a:ext cx="3321356" cy="4107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17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2334</TotalTime>
  <Words>592</Words>
  <Application>Microsoft Macintosh PowerPoint</Application>
  <PresentationFormat>Widescreen</PresentationFormat>
  <Paragraphs>110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Cambria Math</vt:lpstr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Mean governing Equations:   3. Turbulence closure schemes</vt:lpstr>
      <vt:lpstr>Simplified 1D mean equations</vt:lpstr>
      <vt:lpstr>The closure problem</vt:lpstr>
      <vt:lpstr>Fundamental equations vs parameterizations</vt:lpstr>
      <vt:lpstr>Local first-order closure</vt:lpstr>
      <vt:lpstr>Relationship between covariances and vertical gradients of state variables</vt:lpstr>
      <vt:lpstr>Molecular diffusion versus eddy diffusion: similarity</vt:lpstr>
      <vt:lpstr>Molecular diffusion versus eddy diffusion: differences</vt:lpstr>
      <vt:lpstr>Eddy diffusivity in the boundary layer</vt:lpstr>
      <vt:lpstr>Problems with local first-order closure</vt:lpstr>
      <vt:lpstr>Non-local first order closure</vt:lpstr>
      <vt:lpstr>Second-order closure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396</cp:revision>
  <cp:lastPrinted>2014-01-28T01:06:42Z</cp:lastPrinted>
  <dcterms:created xsi:type="dcterms:W3CDTF">2007-09-17T10:00:58Z</dcterms:created>
  <dcterms:modified xsi:type="dcterms:W3CDTF">2017-09-18T23:05:42Z</dcterms:modified>
</cp:coreProperties>
</file>